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
      <p:font typeface="Garamon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g1zHGn0Vnf7kwBDkOS+vpNvZfc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E2C96F-B9E7-4211-87D3-FD195E21D76A}">
  <a:tblStyle styleId="{8BE2C96F-B9E7-4211-87D3-FD195E21D76A}"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aramon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Garamon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f90d580706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f90d580706_0_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7d8660cc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f7d8660cc6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f7d8660cc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f7d8660cc6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90d580706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f90d580706_0_4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f90d580706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f90d580706_0_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f90d580706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f90d580706_0_4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f90d580706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f90d580706_0_4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f90d580706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f90d580706_0_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f7d8660cc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f7d8660cc6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7d8660c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f7d8660c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f8e2e06710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f8e2e06710_0_4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7d8660c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f7d8660cc6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f90d580706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f90d580706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90d580706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f90d580706_0_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90d580706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f90d580706_0_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17.png"/><Relationship Id="rId8"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1.pn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hyperlink" Target="mailto:Mtovar104@alumnos.uaq.m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jpg"/><Relationship Id="rId7" Type="http://schemas.openxmlformats.org/officeDocument/2006/relationships/image" Target="../media/image6.jpg"/><Relationship Id="rId8"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2.jpg"/><Relationship Id="rId7" Type="http://schemas.openxmlformats.org/officeDocument/2006/relationships/image" Target="../media/image10.jpg"/><Relationship Id="rId8"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0" y="0"/>
            <a:ext cx="12192072" cy="1179984"/>
            <a:chOff x="0" y="0"/>
            <a:chExt cx="12192072" cy="1179984"/>
          </a:xfrm>
        </p:grpSpPr>
        <p:sp>
          <p:nvSpPr>
            <p:cNvPr id="85" name="Google Shape;85;p1"/>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87" name="Google Shape;87;p1"/>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txBox="1"/>
          <p:nvPr/>
        </p:nvSpPr>
        <p:spPr>
          <a:xfrm>
            <a:off x="0" y="2209493"/>
            <a:ext cx="12192000" cy="257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5400"/>
              <a:buFont typeface="Calibri"/>
              <a:buNone/>
            </a:pPr>
            <a:r>
              <a:rPr b="1" i="0" lang="es-MX" sz="5400" u="none" cap="none" strike="noStrike">
                <a:solidFill>
                  <a:schemeClr val="dk1"/>
                </a:solidFill>
                <a:latin typeface="Calibri"/>
                <a:ea typeface="Calibri"/>
                <a:cs typeface="Calibri"/>
                <a:sym typeface="Calibri"/>
              </a:rPr>
              <a:t>Evaluación de capacidades tecnológicas de las PyMEs manufactureras de equipo de transporte del municipio de Querétaro </a:t>
            </a:r>
            <a:endParaRPr b="0" i="0" sz="1800" u="none" cap="none" strike="noStrike">
              <a:solidFill>
                <a:schemeClr val="dk1"/>
              </a:solidFill>
              <a:latin typeface="Calibri"/>
              <a:ea typeface="Calibri"/>
              <a:cs typeface="Calibri"/>
              <a:sym typeface="Calibri"/>
            </a:endParaRPr>
          </a:p>
        </p:txBody>
      </p:sp>
      <p:sp>
        <p:nvSpPr>
          <p:cNvPr id="89" name="Google Shape;89;p1"/>
          <p:cNvSpPr txBox="1"/>
          <p:nvPr/>
        </p:nvSpPr>
        <p:spPr>
          <a:xfrm>
            <a:off x="0" y="4902200"/>
            <a:ext cx="12192000" cy="45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b="1" i="1" lang="es-MX" sz="2400" u="none" cap="none" strike="noStrike">
                <a:solidFill>
                  <a:schemeClr val="dk1"/>
                </a:solidFill>
                <a:latin typeface="Calibri"/>
                <a:ea typeface="Calibri"/>
                <a:cs typeface="Calibri"/>
                <a:sym typeface="Calibri"/>
              </a:rPr>
              <a:t>Ing. Marco Antonio Tovar Kassab </a:t>
            </a:r>
            <a:endParaRPr b="0" i="0" sz="1800" u="none" cap="none" strike="noStrike">
              <a:solidFill>
                <a:schemeClr val="dk1"/>
              </a:solidFill>
              <a:latin typeface="Calibri"/>
              <a:ea typeface="Calibri"/>
              <a:cs typeface="Calibri"/>
              <a:sym typeface="Calibri"/>
            </a:endParaRPr>
          </a:p>
        </p:txBody>
      </p:sp>
      <p:sp>
        <p:nvSpPr>
          <p:cNvPr id="90" name="Google Shape;90;p1"/>
          <p:cNvSpPr txBox="1"/>
          <p:nvPr/>
        </p:nvSpPr>
        <p:spPr>
          <a:xfrm>
            <a:off x="0" y="5623068"/>
            <a:ext cx="12192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Calibri"/>
              <a:buNone/>
            </a:pPr>
            <a:r>
              <a:rPr b="1" i="1" lang="es-MX" sz="2000" u="none" cap="none" strike="noStrike">
                <a:solidFill>
                  <a:schemeClr val="dk1"/>
                </a:solidFill>
                <a:latin typeface="Calibri"/>
                <a:ea typeface="Calibri"/>
                <a:cs typeface="Calibri"/>
                <a:sym typeface="Calibri"/>
              </a:rPr>
              <a:t>DIRECTOR DE TESIS</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Calibri"/>
              <a:buNone/>
            </a:pPr>
            <a:r>
              <a:rPr b="1" i="1" lang="es-MX" sz="2000" u="none" cap="none" strike="noStrike">
                <a:solidFill>
                  <a:schemeClr val="dk1"/>
                </a:solidFill>
                <a:latin typeface="Calibri"/>
                <a:ea typeface="Calibri"/>
                <a:cs typeface="Calibri"/>
                <a:sym typeface="Calibri"/>
              </a:rPr>
              <a:t>M. En I. Héctor Fernando Valencia Pérez </a:t>
            </a:r>
            <a:endParaRPr b="0" i="0" sz="1800" u="none" cap="none" strike="noStrike">
              <a:solidFill>
                <a:schemeClr val="dk1"/>
              </a:solidFill>
              <a:latin typeface="Calibri"/>
              <a:ea typeface="Calibri"/>
              <a:cs typeface="Calibri"/>
              <a:sym typeface="Calibri"/>
            </a:endParaRPr>
          </a:p>
        </p:txBody>
      </p:sp>
      <p:sp>
        <p:nvSpPr>
          <p:cNvPr id="91" name="Google Shape;91;p1"/>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92" name="Google Shape;92;p1"/>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b="0" l="0" r="0" t="0"/>
          <a:stretch/>
        </p:blipFill>
        <p:spPr>
          <a:xfrm>
            <a:off x="10966014" y="5523181"/>
            <a:ext cx="1329264" cy="1026026"/>
          </a:xfrm>
          <a:prstGeom prst="rect">
            <a:avLst/>
          </a:prstGeom>
          <a:noFill/>
          <a:ln>
            <a:noFill/>
          </a:ln>
        </p:spPr>
      </p:pic>
      <p:sp>
        <p:nvSpPr>
          <p:cNvPr id="94" name="Google Shape;94;p1"/>
          <p:cNvSpPr txBox="1"/>
          <p:nvPr/>
        </p:nvSpPr>
        <p:spPr>
          <a:xfrm>
            <a:off x="103278" y="1629439"/>
            <a:ext cx="12192000" cy="45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b="1" i="1" lang="es-MX" sz="2400" u="none" cap="none" strike="noStrike">
                <a:solidFill>
                  <a:schemeClr val="dk1"/>
                </a:solidFill>
                <a:latin typeface="Calibri"/>
                <a:ea typeface="Calibri"/>
                <a:cs typeface="Calibri"/>
                <a:sym typeface="Calibri"/>
              </a:rPr>
              <a:t>Maestría en Gestión de la Tecnología </a:t>
            </a:r>
            <a:endParaRPr b="0" i="0" sz="1800" u="none" cap="none" strike="noStrike">
              <a:solidFill>
                <a:schemeClr val="dk1"/>
              </a:solidFill>
              <a:latin typeface="Calibri"/>
              <a:ea typeface="Calibri"/>
              <a:cs typeface="Calibri"/>
              <a:sym typeface="Calibri"/>
            </a:endParaRPr>
          </a:p>
        </p:txBody>
      </p:sp>
      <p:pic>
        <p:nvPicPr>
          <p:cNvPr id="95" name="Google Shape;95;p1"/>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gf90d580706_0_358"/>
          <p:cNvGrpSpPr/>
          <p:nvPr/>
        </p:nvGrpSpPr>
        <p:grpSpPr>
          <a:xfrm>
            <a:off x="0" y="0"/>
            <a:ext cx="12192072" cy="1179984"/>
            <a:chOff x="0" y="0"/>
            <a:chExt cx="12192072" cy="1179984"/>
          </a:xfrm>
        </p:grpSpPr>
        <p:sp>
          <p:nvSpPr>
            <p:cNvPr id="306" name="Google Shape;306;gf90d580706_0_358"/>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307" name="Google Shape;307;gf90d580706_0_358"/>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308" name="Google Shape;308;gf90d580706_0_358"/>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309" name="Google Shape;309;gf90d580706_0_358"/>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310" name="Google Shape;310;gf90d580706_0_358"/>
          <p:cNvPicPr preferRelativeResize="0"/>
          <p:nvPr/>
        </p:nvPicPr>
        <p:blipFill rotWithShape="1">
          <a:blip r:embed="rId4">
            <a:alphaModFix/>
          </a:blip>
          <a:srcRect b="0" l="0" r="0" t="0"/>
          <a:stretch/>
        </p:blipFill>
        <p:spPr>
          <a:xfrm>
            <a:off x="1575008" y="101238"/>
            <a:ext cx="624079" cy="824051"/>
          </a:xfrm>
          <a:prstGeom prst="rect">
            <a:avLst/>
          </a:prstGeom>
          <a:noFill/>
          <a:ln>
            <a:noFill/>
          </a:ln>
        </p:spPr>
      </p:pic>
      <p:sp>
        <p:nvSpPr>
          <p:cNvPr id="311" name="Google Shape;311;gf90d580706_0_358"/>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312" name="Google Shape;312;gf90d580706_0_358"/>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313" name="Google Shape;313;gf90d580706_0_358"/>
          <p:cNvPicPr preferRelativeResize="0"/>
          <p:nvPr/>
        </p:nvPicPr>
        <p:blipFill>
          <a:blip r:embed="rId5">
            <a:alphaModFix/>
          </a:blip>
          <a:stretch>
            <a:fillRect/>
          </a:stretch>
        </p:blipFill>
        <p:spPr>
          <a:xfrm>
            <a:off x="10966014" y="5817941"/>
            <a:ext cx="1329264" cy="1026026"/>
          </a:xfrm>
          <a:prstGeom prst="rect">
            <a:avLst/>
          </a:prstGeom>
          <a:noFill/>
          <a:ln>
            <a:noFill/>
          </a:ln>
        </p:spPr>
      </p:pic>
      <p:graphicFrame>
        <p:nvGraphicFramePr>
          <p:cNvPr id="314" name="Google Shape;314;gf90d580706_0_358"/>
          <p:cNvGraphicFramePr/>
          <p:nvPr/>
        </p:nvGraphicFramePr>
        <p:xfrm>
          <a:off x="1114700" y="1518988"/>
          <a:ext cx="3000000" cy="3000000"/>
        </p:xfrm>
        <a:graphic>
          <a:graphicData uri="http://schemas.openxmlformats.org/drawingml/2006/table">
            <a:tbl>
              <a:tblPr bandRow="1">
                <a:noFill/>
                <a:tableStyleId>{8BE2C96F-B9E7-4211-87D3-FD195E21D76A}</a:tableStyleId>
              </a:tblPr>
              <a:tblGrid>
                <a:gridCol w="1421350"/>
                <a:gridCol w="1431400"/>
                <a:gridCol w="1421350"/>
                <a:gridCol w="1422125"/>
                <a:gridCol w="1422125"/>
                <a:gridCol w="1422125"/>
                <a:gridCol w="1422125"/>
              </a:tblGrid>
              <a:tr h="164475">
                <a:tc>
                  <a:txBody>
                    <a:bodyPr/>
                    <a:lstStyle/>
                    <a:p>
                      <a:pPr indent="0" lvl="0" marL="0" rtl="0" algn="l">
                        <a:spcBef>
                          <a:spcPts val="0"/>
                        </a:spcBef>
                        <a:spcAft>
                          <a:spcPts val="0"/>
                        </a:spcAft>
                        <a:buNone/>
                      </a:pPr>
                      <a:r>
                        <a:rPr lang="es-MX" sz="1000">
                          <a:latin typeface="Times New Roman"/>
                          <a:ea typeface="Times New Roman"/>
                          <a:cs typeface="Times New Roman"/>
                          <a:sym typeface="Times New Roman"/>
                        </a:rPr>
                        <a:t>Tabla 4</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64475">
                <a:tc gridSpan="7">
                  <a:txBody>
                    <a:bodyPr/>
                    <a:lstStyle/>
                    <a:p>
                      <a:pPr indent="0" lvl="0" marL="0" rtl="0" algn="l">
                        <a:spcBef>
                          <a:spcPts val="0"/>
                        </a:spcBef>
                        <a:spcAft>
                          <a:spcPts val="0"/>
                        </a:spcAft>
                        <a:buNone/>
                      </a:pPr>
                      <a:r>
                        <a:rPr lang="es-MX" sz="1000">
                          <a:latin typeface="Times New Roman"/>
                          <a:ea typeface="Times New Roman"/>
                          <a:cs typeface="Times New Roman"/>
                          <a:sym typeface="Times New Roman"/>
                        </a:rPr>
                        <a:t>Matriz modificada de capacidades tecnológicas para el sector manufacturero del municipio de Querétaro</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c hMerge="1"/>
                <a:tc hMerge="1"/>
                <a:tc hMerge="1"/>
                <a:tc hMerge="1"/>
                <a:tc hMerge="1"/>
              </a:tr>
              <a:tr h="308375">
                <a:tc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inversión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Producción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soporte</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r>
              <a:tr h="13700">
                <a:tc vMerge="1"/>
                <a:tc gridSpan="2" vMerge="1"/>
                <a:tc hMerge="1" vMerge="1"/>
                <a:tc gridSpan="2" vMerge="1"/>
                <a:tc hMerge="1" vMerge="1"/>
                <a:tc gridSpan="2" vMerge="1"/>
                <a:tc hMerge="1" vMerge="1"/>
              </a:tr>
              <a:tr h="26727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Nivel de capacidades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Toma de decisiones y control</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Preparación de proyecto e implementación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Proceso y organización de la producción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Centradas en el producto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Vinculación externa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Modificación de equipo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93542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básicas de producción (Capacidad de utilizar técnicas existentes)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Estimación de desembolsos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Planeación y preparación del protocolo, Acondicionamiento del terreno, Construcción de obra civil básica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Replicación de especificaciones del proceso, Operación rutinaria de proceso, Mejoras en estaciones de trabajo basadas en control de calidad o supervisión, Ingeniería básica de procesos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Replicación de especificaciones del producto, Control de calidad rutinario basado en procesos de control de calidad</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Relación con proveedores, clientes e instituciones a través de la casa matriz</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Mantenimiento rutinario sin programación (incluye reemplazo de partes originales), Replicación simple de especificaciones de planta y partes simples de maquinaria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6817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básicas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Monitoreo y control de estudios de factibilidad, Selección de tecnología/proveedores, Programación de actividades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Estudios de factibilidad, Búsqueda de equipo estándar, Ingeniería básica </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Adaptaciones menores al proceso de ensamble basados en estudios de tiempos y movimientos, Metodología Shaining o Taguchi</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Adaptaciones menores según las necesidades del cliente, Mejora incremental en la calidad del producto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Relación con clientes a través de las especificaciones del producto, Búsqueda y negociación con proveedores de material indirecto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Copia y adaptaciones menores de especificaciones de equipo de prueba existente, Reconstrucción de equipo pequeño sin asistencia técnica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20270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intermedias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Búsqueda, evaluación y selección de tecnología/proveedores, negociación con proveedores, Administración del proyecto completo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Ingeniería de detalle, Adquisición de equipos, Estudios de medio ambiente, Administración y seguimiento del proyecto, Designación del grupo de trabajo, Puesta en marcha, Capacitación y reclutamiento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Rediseño y/o diseño de partes del proceso de ensamble y/o manufactura, Validación de procesos de acuerdo con el producto, Estiramiento de las capacidades de producción con balanceo de línea, Manufactura espelta, sistemas de calidad y mejora continua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Diseño incremental del producto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Transferencia de tecnología hacia proveedores locales para incrementar la eficiencia, calidad y abastecimiento, Atracción de proveedores de material directo a la región, Proyectos conjuntos con universidades para formación profesional</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Adaptaciones a grandes equipos, Ingeniería inversa, Ingeniería y construcción de equipo de prueba, Mantenimiento preventivo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80180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avanzadas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Desarrollar nuevos sistemas de producción y componentes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Diseño de procesos y desarrollo de la I+D relacionada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Innovación en proceso y desarrollo de la I+D relacionada, </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Diseño de características básicas de nuevos productos, Innovaciones de productos y actividades de I+D relacionada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Vinculación con universidades y centros de I+D para desarrollos tecnológicos, Colaboración en desarrollos tecnológicos con proveedores, clientes y socios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I+D para especificaciones y diseño de nuevas plantas y maquinaria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33625">
                <a:tc gridSpan="7">
                  <a:txBody>
                    <a:bodyPr/>
                    <a:lstStyle/>
                    <a:p>
                      <a:pPr indent="0" lvl="0" marL="0" rtl="0" algn="l">
                        <a:spcBef>
                          <a:spcPts val="0"/>
                        </a:spcBef>
                        <a:spcAft>
                          <a:spcPts val="0"/>
                        </a:spcAft>
                        <a:buNone/>
                      </a:pPr>
                      <a:r>
                        <a:rPr b="1" lang="es-MX" sz="800">
                          <a:latin typeface="Times New Roman"/>
                          <a:ea typeface="Times New Roman"/>
                          <a:cs typeface="Times New Roman"/>
                          <a:sym typeface="Times New Roman"/>
                        </a:rPr>
                        <a:t>Nota</a:t>
                      </a:r>
                      <a:r>
                        <a:rPr lang="es-MX" sz="800">
                          <a:latin typeface="Times New Roman"/>
                          <a:ea typeface="Times New Roman"/>
                          <a:cs typeface="Times New Roman"/>
                          <a:sym typeface="Times New Roman"/>
                        </a:rPr>
                        <a:t>. Elaboración propia basado en Dutrénit, G., Vera-Cruz, A., Arias, J., &amp; Urióstegui, A. (2006).</a:t>
                      </a:r>
                      <a:endParaRPr sz="8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c hMerge="1"/>
                <a:tc hMerge="1"/>
                <a:tc hMerge="1"/>
                <a:tc hMerge="1"/>
                <a:tc h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grpSp>
        <p:nvGrpSpPr>
          <p:cNvPr id="319" name="Google Shape;319;gf7d8660cc6_0_30"/>
          <p:cNvGrpSpPr/>
          <p:nvPr/>
        </p:nvGrpSpPr>
        <p:grpSpPr>
          <a:xfrm>
            <a:off x="0" y="0"/>
            <a:ext cx="12192072" cy="1179984"/>
            <a:chOff x="0" y="0"/>
            <a:chExt cx="12192072" cy="1179984"/>
          </a:xfrm>
        </p:grpSpPr>
        <p:sp>
          <p:nvSpPr>
            <p:cNvPr id="320" name="Google Shape;320;gf7d8660cc6_0_30"/>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321" name="Google Shape;321;gf7d8660cc6_0_30"/>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322" name="Google Shape;322;gf7d8660cc6_0_30"/>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800" u="none" cap="none" strike="noStrike">
              <a:solidFill>
                <a:schemeClr val="dk1"/>
              </a:solidFill>
              <a:latin typeface="Calibri"/>
              <a:ea typeface="Calibri"/>
              <a:cs typeface="Calibri"/>
              <a:sym typeface="Calibri"/>
            </a:endParaRPr>
          </a:p>
        </p:txBody>
      </p:sp>
      <p:sp>
        <p:nvSpPr>
          <p:cNvPr id="323" name="Google Shape;323;gf7d8660cc6_0_30"/>
          <p:cNvSpPr/>
          <p:nvPr/>
        </p:nvSpPr>
        <p:spPr>
          <a:xfrm>
            <a:off x="5880100" y="1179914"/>
            <a:ext cx="6289200" cy="531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f7d8660cc6_0_30"/>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C00000"/>
              </a:buClr>
              <a:buSzPts val="1800"/>
              <a:buFont typeface="Calibri"/>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chemeClr val="dk1"/>
              </a:solidFill>
              <a:latin typeface="Calibri"/>
              <a:ea typeface="Calibri"/>
              <a:cs typeface="Calibri"/>
              <a:sym typeface="Calibri"/>
            </a:endParaRPr>
          </a:p>
        </p:txBody>
      </p:sp>
      <p:sp>
        <p:nvSpPr>
          <p:cNvPr id="325" name="Google Shape;325;gf7d8660cc6_0_30"/>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326" name="Google Shape;326;gf7d8660cc6_0_30"/>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327" name="Google Shape;327;gf7d8660cc6_0_30"/>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328" name="Google Shape;328;gf7d8660cc6_0_30"/>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grpSp>
        <p:nvGrpSpPr>
          <p:cNvPr id="329" name="Google Shape;329;gf7d8660cc6_0_30"/>
          <p:cNvGrpSpPr/>
          <p:nvPr/>
        </p:nvGrpSpPr>
        <p:grpSpPr>
          <a:xfrm>
            <a:off x="1724939" y="1677358"/>
            <a:ext cx="3634957" cy="3395915"/>
            <a:chOff x="1293736" y="1258050"/>
            <a:chExt cx="2726286" cy="2547000"/>
          </a:xfrm>
        </p:grpSpPr>
        <p:sp>
          <p:nvSpPr>
            <p:cNvPr id="330" name="Google Shape;330;gf7d8660cc6_0_30"/>
            <p:cNvSpPr/>
            <p:nvPr/>
          </p:nvSpPr>
          <p:spPr>
            <a:xfrm rot="2700000">
              <a:off x="2286374" y="1011412"/>
              <a:ext cx="561726" cy="3040276"/>
            </a:xfrm>
            <a:prstGeom prst="roundRect">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1" name="Google Shape;331;gf7d8660cc6_0_30"/>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MX" sz="1600">
                  <a:solidFill>
                    <a:srgbClr val="0944A1"/>
                  </a:solidFill>
                  <a:latin typeface="Roboto"/>
                  <a:ea typeface="Roboto"/>
                  <a:cs typeface="Roboto"/>
                  <a:sym typeface="Roboto"/>
                </a:rPr>
                <a:t>1</a:t>
              </a:r>
              <a:endParaRPr b="1" sz="1600">
                <a:solidFill>
                  <a:srgbClr val="0944A1"/>
                </a:solidFill>
                <a:latin typeface="Roboto"/>
                <a:ea typeface="Roboto"/>
                <a:cs typeface="Roboto"/>
                <a:sym typeface="Roboto"/>
              </a:endParaRPr>
            </a:p>
          </p:txBody>
        </p:sp>
        <p:sp>
          <p:nvSpPr>
            <p:cNvPr id="332" name="Google Shape;332;gf7d8660cc6_0_30"/>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MX" sz="1600">
                  <a:solidFill>
                    <a:srgbClr val="FFFFFF"/>
                  </a:solidFill>
                  <a:latin typeface="Roboto"/>
                  <a:ea typeface="Roboto"/>
                  <a:cs typeface="Roboto"/>
                  <a:sym typeface="Roboto"/>
                </a:rPr>
                <a:t>Enfoque Cuantitativo </a:t>
              </a:r>
              <a:endParaRPr b="1" sz="1100">
                <a:solidFill>
                  <a:srgbClr val="FFFFFF"/>
                </a:solidFill>
                <a:latin typeface="Roboto"/>
                <a:ea typeface="Roboto"/>
                <a:cs typeface="Roboto"/>
                <a:sym typeface="Roboto"/>
              </a:endParaRPr>
            </a:p>
          </p:txBody>
        </p:sp>
        <p:sp>
          <p:nvSpPr>
            <p:cNvPr id="333" name="Google Shape;333;gf7d8660cc6_0_30"/>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es-MX" sz="1100">
                  <a:latin typeface="Roboto"/>
                  <a:ea typeface="Roboto"/>
                  <a:cs typeface="Roboto"/>
                  <a:sym typeface="Roboto"/>
                </a:rPr>
                <a:t>La herramienta de recolección de datos basada en la Matriz de capacidades tecnológicas asigna un valor numérico a cada </a:t>
              </a:r>
              <a:r>
                <a:rPr lang="es-MX" sz="1100">
                  <a:latin typeface="Roboto"/>
                  <a:ea typeface="Roboto"/>
                  <a:cs typeface="Roboto"/>
                  <a:sym typeface="Roboto"/>
                </a:rPr>
                <a:t>actividad</a:t>
              </a:r>
              <a:r>
                <a:rPr lang="es-MX" sz="1100">
                  <a:latin typeface="Roboto"/>
                  <a:ea typeface="Roboto"/>
                  <a:cs typeface="Roboto"/>
                  <a:sym typeface="Roboto"/>
                </a:rPr>
                <a:t>.</a:t>
              </a:r>
              <a:r>
                <a:rPr lang="es-MX" sz="1100">
                  <a:latin typeface="Roboto"/>
                  <a:ea typeface="Roboto"/>
                  <a:cs typeface="Roboto"/>
                  <a:sym typeface="Roboto"/>
                </a:rPr>
                <a:t>.</a:t>
              </a:r>
              <a:endParaRPr b="1" sz="1100">
                <a:latin typeface="Roboto"/>
                <a:ea typeface="Roboto"/>
                <a:cs typeface="Roboto"/>
                <a:sym typeface="Roboto"/>
              </a:endParaRPr>
            </a:p>
          </p:txBody>
        </p:sp>
      </p:grpSp>
      <p:grpSp>
        <p:nvGrpSpPr>
          <p:cNvPr id="334" name="Google Shape;334;gf7d8660cc6_0_30"/>
          <p:cNvGrpSpPr/>
          <p:nvPr/>
        </p:nvGrpSpPr>
        <p:grpSpPr>
          <a:xfrm>
            <a:off x="4271838" y="1433175"/>
            <a:ext cx="5056512" cy="3977501"/>
            <a:chOff x="3203958" y="1074908"/>
            <a:chExt cx="3792479" cy="2983200"/>
          </a:xfrm>
        </p:grpSpPr>
        <p:sp>
          <p:nvSpPr>
            <p:cNvPr id="335" name="Google Shape;335;gf7d8660cc6_0_30"/>
            <p:cNvSpPr/>
            <p:nvPr/>
          </p:nvSpPr>
          <p:spPr>
            <a:xfrm rot="2700000">
              <a:off x="4196595" y="1011412"/>
              <a:ext cx="561726" cy="3040276"/>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gf7d8660cc6_0_30"/>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MX" sz="1600">
                  <a:solidFill>
                    <a:srgbClr val="0D5DDF"/>
                  </a:solidFill>
                  <a:latin typeface="Roboto"/>
                  <a:ea typeface="Roboto"/>
                  <a:cs typeface="Roboto"/>
                  <a:sym typeface="Roboto"/>
                </a:rPr>
                <a:t>2</a:t>
              </a:r>
              <a:endParaRPr b="1" sz="1600">
                <a:solidFill>
                  <a:srgbClr val="0D5DDF"/>
                </a:solidFill>
                <a:latin typeface="Roboto"/>
                <a:ea typeface="Roboto"/>
                <a:cs typeface="Roboto"/>
                <a:sym typeface="Roboto"/>
              </a:endParaRPr>
            </a:p>
          </p:txBody>
        </p:sp>
        <p:sp>
          <p:nvSpPr>
            <p:cNvPr id="337" name="Google Shape;337;gf7d8660cc6_0_30"/>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MX" sz="1600">
                  <a:solidFill>
                    <a:srgbClr val="FFFFFF"/>
                  </a:solidFill>
                  <a:latin typeface="Roboto"/>
                  <a:ea typeface="Roboto"/>
                  <a:cs typeface="Roboto"/>
                  <a:sym typeface="Roboto"/>
                </a:rPr>
                <a:t>Hipótesis</a:t>
              </a:r>
              <a:endParaRPr b="1" sz="1100">
                <a:solidFill>
                  <a:srgbClr val="FFFFFF"/>
                </a:solidFill>
                <a:latin typeface="Roboto"/>
                <a:ea typeface="Roboto"/>
                <a:cs typeface="Roboto"/>
                <a:sym typeface="Roboto"/>
              </a:endParaRPr>
            </a:p>
          </p:txBody>
        </p:sp>
        <p:sp>
          <p:nvSpPr>
            <p:cNvPr id="338" name="Google Shape;338;gf7d8660cc6_0_30"/>
            <p:cNvSpPr txBox="1"/>
            <p:nvPr/>
          </p:nvSpPr>
          <p:spPr>
            <a:xfrm rot="-2700000">
              <a:off x="3857844" y="2104060"/>
              <a:ext cx="3293986" cy="924896"/>
            </a:xfrm>
            <a:prstGeom prst="rect">
              <a:avLst/>
            </a:prstGeom>
            <a:noFill/>
            <a:ln>
              <a:noFill/>
            </a:ln>
          </p:spPr>
          <p:txBody>
            <a:bodyPr anchorCtr="0" anchor="t" bIns="121900" lIns="121900" spcFirstLastPara="1" rIns="121900" wrap="square" tIns="121900">
              <a:noAutofit/>
            </a:bodyPr>
            <a:lstStyle/>
            <a:p>
              <a:pPr indent="-298450" lvl="0" marL="457200" rtl="0" algn="l">
                <a:spcBef>
                  <a:spcPts val="0"/>
                </a:spcBef>
                <a:spcAft>
                  <a:spcPts val="0"/>
                </a:spcAft>
                <a:buSzPts val="1100"/>
                <a:buFont typeface="Roboto"/>
                <a:buAutoNum type="arabicPeriod"/>
              </a:pPr>
              <a:r>
                <a:rPr b="1" lang="es-MX" sz="1100">
                  <a:latin typeface="Roboto"/>
                  <a:ea typeface="Roboto"/>
                  <a:cs typeface="Roboto"/>
                  <a:sym typeface="Roboto"/>
                </a:rPr>
                <a:t>Si una empresa tiene un mayor número de empleados entonces tendrá un mayor nivel de capacidades tecnológicas.</a:t>
              </a:r>
              <a:endParaRPr b="1" sz="1100">
                <a:latin typeface="Roboto"/>
                <a:ea typeface="Roboto"/>
                <a:cs typeface="Roboto"/>
                <a:sym typeface="Roboto"/>
              </a:endParaRPr>
            </a:p>
            <a:p>
              <a:pPr indent="-298450" lvl="0" marL="457200" rtl="0" algn="l">
                <a:spcBef>
                  <a:spcPts val="0"/>
                </a:spcBef>
                <a:spcAft>
                  <a:spcPts val="0"/>
                </a:spcAft>
                <a:buSzPts val="1100"/>
                <a:buFont typeface="Roboto"/>
                <a:buAutoNum type="arabicPeriod"/>
              </a:pPr>
              <a:r>
                <a:rPr b="1" lang="es-MX" sz="1100">
                  <a:latin typeface="Roboto"/>
                  <a:ea typeface="Roboto"/>
                  <a:cs typeface="Roboto"/>
                  <a:sym typeface="Roboto"/>
                </a:rPr>
                <a:t>Si una empresa tiene más años de edad entonces tendrá un mayor nivel de capacidades tecnológicas.</a:t>
              </a:r>
              <a:endParaRPr b="1" sz="1100">
                <a:latin typeface="Roboto"/>
                <a:ea typeface="Roboto"/>
                <a:cs typeface="Roboto"/>
                <a:sym typeface="Roboto"/>
              </a:endParaRPr>
            </a:p>
            <a:p>
              <a:pPr indent="0" lvl="0" marL="0" rtl="0" algn="l">
                <a:spcBef>
                  <a:spcPts val="2100"/>
                </a:spcBef>
                <a:spcAft>
                  <a:spcPts val="2100"/>
                </a:spcAft>
                <a:buNone/>
              </a:pPr>
              <a:r>
                <a:t/>
              </a:r>
              <a:endParaRPr b="1" sz="1100">
                <a:latin typeface="Roboto"/>
                <a:ea typeface="Roboto"/>
                <a:cs typeface="Roboto"/>
                <a:sym typeface="Roboto"/>
              </a:endParaRPr>
            </a:p>
          </p:txBody>
        </p:sp>
      </p:grpSp>
      <p:grpSp>
        <p:nvGrpSpPr>
          <p:cNvPr id="339" name="Google Shape;339;gf7d8660cc6_0_30"/>
          <p:cNvGrpSpPr/>
          <p:nvPr/>
        </p:nvGrpSpPr>
        <p:grpSpPr>
          <a:xfrm>
            <a:off x="6831798" y="1677358"/>
            <a:ext cx="3634957" cy="3395915"/>
            <a:chOff x="5123977" y="1258050"/>
            <a:chExt cx="2726286" cy="2547000"/>
          </a:xfrm>
        </p:grpSpPr>
        <p:sp>
          <p:nvSpPr>
            <p:cNvPr id="340" name="Google Shape;340;gf7d8660cc6_0_30"/>
            <p:cNvSpPr/>
            <p:nvPr/>
          </p:nvSpPr>
          <p:spPr>
            <a:xfrm rot="2700000">
              <a:off x="6116614" y="1011412"/>
              <a:ext cx="561726" cy="3040276"/>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gf7d8660cc6_0_30"/>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b="1" lang="es-MX" sz="1600">
                  <a:solidFill>
                    <a:srgbClr val="307BF3"/>
                  </a:solidFill>
                  <a:latin typeface="Roboto"/>
                  <a:ea typeface="Roboto"/>
                  <a:cs typeface="Roboto"/>
                  <a:sym typeface="Roboto"/>
                </a:rPr>
                <a:t>3</a:t>
              </a:r>
              <a:endParaRPr b="1" sz="1600">
                <a:solidFill>
                  <a:srgbClr val="307BF3"/>
                </a:solidFill>
                <a:latin typeface="Roboto"/>
                <a:ea typeface="Roboto"/>
                <a:cs typeface="Roboto"/>
                <a:sym typeface="Roboto"/>
              </a:endParaRPr>
            </a:p>
          </p:txBody>
        </p:sp>
        <p:sp>
          <p:nvSpPr>
            <p:cNvPr id="342" name="Google Shape;342;gf7d8660cc6_0_30"/>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s-MX" sz="1600">
                  <a:solidFill>
                    <a:srgbClr val="FFFFFF"/>
                  </a:solidFill>
                  <a:latin typeface="Roboto"/>
                  <a:ea typeface="Roboto"/>
                  <a:cs typeface="Roboto"/>
                  <a:sym typeface="Roboto"/>
                </a:rPr>
                <a:t>Dimensiones e indicadores</a:t>
              </a:r>
              <a:endParaRPr b="1" sz="1100">
                <a:solidFill>
                  <a:srgbClr val="FFFFFF"/>
                </a:solidFill>
                <a:latin typeface="Roboto"/>
                <a:ea typeface="Roboto"/>
                <a:cs typeface="Roboto"/>
                <a:sym typeface="Roboto"/>
              </a:endParaRPr>
            </a:p>
          </p:txBody>
        </p:sp>
        <p:sp>
          <p:nvSpPr>
            <p:cNvPr id="343" name="Google Shape;343;gf7d8660cc6_0_30"/>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s-MX" sz="1100">
                  <a:latin typeface="Roboto"/>
                  <a:ea typeface="Roboto"/>
                  <a:cs typeface="Roboto"/>
                  <a:sym typeface="Roboto"/>
                </a:rPr>
                <a:t>Dimensiones</a:t>
              </a:r>
              <a:r>
                <a:rPr b="1" lang="es-MX" sz="1100">
                  <a:latin typeface="Roboto"/>
                  <a:ea typeface="Roboto"/>
                  <a:cs typeface="Roboto"/>
                  <a:sym typeface="Roboto"/>
                </a:rPr>
                <a:t> : Inversión, Producción y Soporte.</a:t>
              </a:r>
              <a:endParaRPr b="1" sz="1100">
                <a:latin typeface="Roboto"/>
                <a:ea typeface="Roboto"/>
                <a:cs typeface="Roboto"/>
                <a:sym typeface="Roboto"/>
              </a:endParaRPr>
            </a:p>
            <a:p>
              <a:pPr indent="0" lvl="0" marL="0" rtl="0" algn="l">
                <a:spcBef>
                  <a:spcPts val="2100"/>
                </a:spcBef>
                <a:spcAft>
                  <a:spcPts val="2100"/>
                </a:spcAft>
                <a:buNone/>
              </a:pPr>
              <a:r>
                <a:rPr b="1" lang="es-MX" sz="1100">
                  <a:latin typeface="Roboto"/>
                  <a:ea typeface="Roboto"/>
                  <a:cs typeface="Roboto"/>
                  <a:sym typeface="Roboto"/>
                </a:rPr>
                <a:t>Indicadores: Actividades básicas, innovadoras </a:t>
              </a:r>
              <a:r>
                <a:rPr b="1" lang="es-MX" sz="1100">
                  <a:latin typeface="Roboto"/>
                  <a:ea typeface="Roboto"/>
                  <a:cs typeface="Roboto"/>
                  <a:sym typeface="Roboto"/>
                </a:rPr>
                <a:t>básicas</a:t>
              </a:r>
              <a:r>
                <a:rPr b="1" lang="es-MX" sz="1100">
                  <a:latin typeface="Roboto"/>
                  <a:ea typeface="Roboto"/>
                  <a:cs typeface="Roboto"/>
                  <a:sym typeface="Roboto"/>
                </a:rPr>
                <a:t>, innovadoras intermedias e innovadoras avanzadas.</a:t>
              </a:r>
              <a:endParaRPr b="1" sz="1100">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gf7d8660cc6_0_45"/>
          <p:cNvGrpSpPr/>
          <p:nvPr/>
        </p:nvGrpSpPr>
        <p:grpSpPr>
          <a:xfrm>
            <a:off x="0" y="0"/>
            <a:ext cx="12192072" cy="1179984"/>
            <a:chOff x="0" y="0"/>
            <a:chExt cx="12192072" cy="1179984"/>
          </a:xfrm>
        </p:grpSpPr>
        <p:sp>
          <p:nvSpPr>
            <p:cNvPr id="349" name="Google Shape;349;gf7d8660cc6_0_45"/>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350" name="Google Shape;350;gf7d8660cc6_0_45"/>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351" name="Google Shape;351;gf7d8660cc6_0_45"/>
          <p:cNvSpPr/>
          <p:nvPr/>
        </p:nvSpPr>
        <p:spPr>
          <a:xfrm>
            <a:off x="0" y="1179914"/>
            <a:ext cx="6289200" cy="531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f7d8660cc6_0_45"/>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353" name="Google Shape;353;gf7d8660cc6_0_45"/>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354" name="Google Shape;354;gf7d8660cc6_0_45"/>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355" name="Google Shape;355;gf7d8660cc6_0_45"/>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356" name="Google Shape;356;gf7d8660cc6_0_45"/>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357" name="Google Shape;357;gf7d8660cc6_0_45"/>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graphicFrame>
        <p:nvGraphicFramePr>
          <p:cNvPr id="358" name="Google Shape;358;gf7d8660cc6_0_45"/>
          <p:cNvGraphicFramePr/>
          <p:nvPr/>
        </p:nvGraphicFramePr>
        <p:xfrm>
          <a:off x="2358138" y="1470525"/>
          <a:ext cx="3000000" cy="3000000"/>
        </p:xfrm>
        <a:graphic>
          <a:graphicData uri="http://schemas.openxmlformats.org/drawingml/2006/table">
            <a:tbl>
              <a:tblPr bandRow="1">
                <a:noFill/>
                <a:tableStyleId>{8BE2C96F-B9E7-4211-87D3-FD195E21D76A}</a:tableStyleId>
              </a:tblPr>
              <a:tblGrid>
                <a:gridCol w="934475"/>
                <a:gridCol w="934475"/>
                <a:gridCol w="934475"/>
                <a:gridCol w="934475"/>
                <a:gridCol w="934475"/>
                <a:gridCol w="934475"/>
                <a:gridCol w="934475"/>
                <a:gridCol w="934475"/>
              </a:tblGrid>
              <a:tr h="239750">
                <a:tc gridSpan="8">
                  <a:txBody>
                    <a:bodyPr/>
                    <a:lstStyle/>
                    <a:p>
                      <a:pPr indent="0" lvl="0" marL="0" rtl="0" algn="l">
                        <a:spcBef>
                          <a:spcPts val="0"/>
                        </a:spcBef>
                        <a:spcAft>
                          <a:spcPts val="0"/>
                        </a:spcAft>
                        <a:buNone/>
                      </a:pPr>
                      <a:r>
                        <a:rPr lang="es-MX" sz="1000">
                          <a:latin typeface="Times New Roman"/>
                          <a:ea typeface="Times New Roman"/>
                          <a:cs typeface="Times New Roman"/>
                          <a:sym typeface="Times New Roman"/>
                        </a:rPr>
                        <a:t>Valoración cuantitativa de las capacidades tecnológicas de la PyME manufacturera de equipo de transporte</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hMerge="1"/>
                <a:tc hMerge="1"/>
                <a:tc hMerge="1"/>
                <a:tc hMerge="1"/>
                <a:tc hMerge="1"/>
              </a:tr>
              <a:tr h="359650">
                <a:tc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inversión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Producción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gridSpan="3"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soporte</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rowSpan="2" hMerge="1"/>
              </a:tr>
              <a:tr h="239750">
                <a:tc vMerge="1"/>
                <a:tc gridSpan="2" vMerge="1"/>
                <a:tc hMerge="1" vMerge="1"/>
                <a:tc gridSpan="2" vMerge="1"/>
                <a:tc hMerge="1" vMerge="1"/>
                <a:tc gridSpan="3" vMerge="1"/>
                <a:tc hMerge="1" vMerge="1"/>
                <a:tc hMerge="1" vMerge="1"/>
              </a:tr>
              <a:tr h="71927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Nivel de capacidades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Toma de decisiones y control</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Preparación de proyecto e implementación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Proceso y organización de la producción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Centradas en el producto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Vinculación externa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Modificación de equipo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Total por nivel acumulado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394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básicas de producción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0.167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0.167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0.217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0.217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0.117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0.117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1</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394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básicas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0.333</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0.333</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0.433</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0.433</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0.233</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0.233</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2</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394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intermedias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0.500</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0.500</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0.650</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0.650</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0.350</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0.350</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3</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394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avanzadas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0.667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0.667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0.867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0.867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0.467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0.467</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4</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39750">
                <a:tc gridSpan="8" rowSpan="2">
                  <a:txBody>
                    <a:bodyPr/>
                    <a:lstStyle/>
                    <a:p>
                      <a:pPr indent="0" lvl="0" marL="0" rtl="0" algn="l">
                        <a:spcBef>
                          <a:spcPts val="0"/>
                        </a:spcBef>
                        <a:spcAft>
                          <a:spcPts val="0"/>
                        </a:spcAft>
                        <a:buNone/>
                      </a:pPr>
                      <a:r>
                        <a:rPr b="1" lang="es-MX" sz="800">
                          <a:latin typeface="Times New Roman"/>
                          <a:ea typeface="Times New Roman"/>
                          <a:cs typeface="Times New Roman"/>
                          <a:sym typeface="Times New Roman"/>
                        </a:rPr>
                        <a:t>Nota</a:t>
                      </a:r>
                      <a:r>
                        <a:rPr lang="es-MX" sz="800">
                          <a:latin typeface="Times New Roman"/>
                          <a:ea typeface="Times New Roman"/>
                          <a:cs typeface="Times New Roman"/>
                          <a:sym typeface="Times New Roman"/>
                        </a:rPr>
                        <a:t>. Elaboración propia basado en Dutrénit, G., Vera-Cruz, A., Arias, J., &amp; Urióstegui, A. (2006).</a:t>
                      </a:r>
                      <a:endParaRPr sz="800">
                        <a:latin typeface="Times New Roman"/>
                        <a:ea typeface="Times New Roman"/>
                        <a:cs typeface="Times New Roman"/>
                        <a:sym typeface="Times New Roman"/>
                      </a:endParaRPr>
                    </a:p>
                    <a:p>
                      <a:pPr indent="0" lvl="0" marL="0" rtl="0" algn="l">
                        <a:spcBef>
                          <a:spcPts val="0"/>
                        </a:spcBef>
                        <a:spcAft>
                          <a:spcPts val="0"/>
                        </a:spcAft>
                        <a:buNone/>
                      </a:pPr>
                      <a:r>
                        <a:t/>
                      </a:r>
                      <a:endParaRPr sz="8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rowSpan="2" hMerge="1"/>
                <a:tc rowSpan="2" hMerge="1"/>
                <a:tc rowSpan="2" hMerge="1"/>
                <a:tc rowSpan="2" hMerge="1"/>
                <a:tc rowSpan="2" hMerge="1"/>
                <a:tc rowSpan="2" hMerge="1"/>
              </a:tr>
              <a:tr h="239750">
                <a:tc gridSpan="8" vMerge="1"/>
                <a:tc hMerge="1" vMerge="1"/>
                <a:tc hMerge="1" vMerge="1"/>
                <a:tc hMerge="1" vMerge="1"/>
                <a:tc hMerge="1" vMerge="1"/>
                <a:tc hMerge="1" vMerge="1"/>
                <a:tc hMerge="1" vMerge="1"/>
                <a:tc hMerge="1"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gf90d580706_0_407"/>
          <p:cNvGrpSpPr/>
          <p:nvPr/>
        </p:nvGrpSpPr>
        <p:grpSpPr>
          <a:xfrm>
            <a:off x="0" y="0"/>
            <a:ext cx="12192072" cy="1179984"/>
            <a:chOff x="0" y="0"/>
            <a:chExt cx="12192072" cy="1179984"/>
          </a:xfrm>
        </p:grpSpPr>
        <p:sp>
          <p:nvSpPr>
            <p:cNvPr id="364" name="Google Shape;364;gf90d580706_0_407"/>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365" name="Google Shape;365;gf90d580706_0_407"/>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366" name="Google Shape;366;gf90d580706_0_407"/>
          <p:cNvSpPr txBox="1"/>
          <p:nvPr/>
        </p:nvSpPr>
        <p:spPr>
          <a:xfrm>
            <a:off x="482600" y="1462800"/>
            <a:ext cx="4080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rPr lang="es-MX" sz="3200">
                <a:solidFill>
                  <a:schemeClr val="dk1"/>
                </a:solidFill>
                <a:latin typeface="Calibri"/>
                <a:ea typeface="Calibri"/>
                <a:cs typeface="Calibri"/>
                <a:sym typeface="Calibri"/>
              </a:rPr>
              <a:t>Cálculo de la muestra</a:t>
            </a:r>
            <a:endParaRPr sz="3200">
              <a:solidFill>
                <a:schemeClr val="dk1"/>
              </a:solidFill>
              <a:latin typeface="Calibri"/>
              <a:ea typeface="Calibri"/>
              <a:cs typeface="Calibri"/>
              <a:sym typeface="Calibri"/>
            </a:endParaRPr>
          </a:p>
        </p:txBody>
      </p:sp>
      <p:sp>
        <p:nvSpPr>
          <p:cNvPr id="367" name="Google Shape;367;gf90d580706_0_407"/>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368" name="Google Shape;368;gf90d580706_0_407"/>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369" name="Google Shape;369;gf90d580706_0_407"/>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370" name="Google Shape;370;gf90d580706_0_407"/>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371" name="Google Shape;371;gf90d580706_0_407"/>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372" name="Google Shape;372;gf90d580706_0_407"/>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373" name="Google Shape;373;gf90d580706_0_407"/>
          <p:cNvPicPr preferRelativeResize="0"/>
          <p:nvPr/>
        </p:nvPicPr>
        <p:blipFill>
          <a:blip r:embed="rId6">
            <a:alphaModFix/>
          </a:blip>
          <a:stretch>
            <a:fillRect/>
          </a:stretch>
        </p:blipFill>
        <p:spPr>
          <a:xfrm>
            <a:off x="7920788" y="1361509"/>
            <a:ext cx="2495550" cy="4638675"/>
          </a:xfrm>
          <a:prstGeom prst="rect">
            <a:avLst/>
          </a:prstGeom>
          <a:noFill/>
          <a:ln>
            <a:noFill/>
          </a:ln>
        </p:spPr>
      </p:pic>
      <p:pic>
        <p:nvPicPr>
          <p:cNvPr id="374" name="Google Shape;374;gf90d580706_0_407"/>
          <p:cNvPicPr preferRelativeResize="0"/>
          <p:nvPr/>
        </p:nvPicPr>
        <p:blipFill>
          <a:blip r:embed="rId7">
            <a:alphaModFix/>
          </a:blip>
          <a:stretch>
            <a:fillRect/>
          </a:stretch>
        </p:blipFill>
        <p:spPr>
          <a:xfrm>
            <a:off x="4563500" y="1361500"/>
            <a:ext cx="2807607" cy="4638676"/>
          </a:xfrm>
          <a:prstGeom prst="rect">
            <a:avLst/>
          </a:prstGeom>
          <a:noFill/>
          <a:ln>
            <a:noFill/>
          </a:ln>
        </p:spPr>
      </p:pic>
      <p:pic>
        <p:nvPicPr>
          <p:cNvPr id="375" name="Google Shape;375;gf90d580706_0_407"/>
          <p:cNvPicPr preferRelativeResize="0"/>
          <p:nvPr/>
        </p:nvPicPr>
        <p:blipFill>
          <a:blip r:embed="rId8">
            <a:alphaModFix/>
          </a:blip>
          <a:stretch>
            <a:fillRect/>
          </a:stretch>
        </p:blipFill>
        <p:spPr>
          <a:xfrm>
            <a:off x="912575" y="2047800"/>
            <a:ext cx="2762250" cy="809625"/>
          </a:xfrm>
          <a:prstGeom prst="rect">
            <a:avLst/>
          </a:prstGeom>
          <a:noFill/>
          <a:ln>
            <a:noFill/>
          </a:ln>
        </p:spPr>
      </p:pic>
      <p:sp>
        <p:nvSpPr>
          <p:cNvPr id="376" name="Google Shape;376;gf90d580706_0_407"/>
          <p:cNvSpPr txBox="1"/>
          <p:nvPr/>
        </p:nvSpPr>
        <p:spPr>
          <a:xfrm>
            <a:off x="495750" y="3057175"/>
            <a:ext cx="33435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MX">
                <a:latin typeface="Garamond"/>
                <a:ea typeface="Garamond"/>
                <a:cs typeface="Garamond"/>
                <a:sym typeface="Garamond"/>
              </a:rPr>
              <a:t>Z= 1.95</a:t>
            </a:r>
            <a:endParaRPr>
              <a:latin typeface="Garamond"/>
              <a:ea typeface="Garamond"/>
              <a:cs typeface="Garamond"/>
              <a:sym typeface="Garamond"/>
            </a:endParaRPr>
          </a:p>
          <a:p>
            <a:pPr indent="0" lvl="0" marL="0" rtl="0" algn="l">
              <a:spcBef>
                <a:spcPts val="0"/>
              </a:spcBef>
              <a:spcAft>
                <a:spcPts val="0"/>
              </a:spcAft>
              <a:buNone/>
            </a:pPr>
            <a:r>
              <a:rPr lang="es-MX">
                <a:latin typeface="Garamond"/>
                <a:ea typeface="Garamond"/>
                <a:cs typeface="Garamond"/>
                <a:sym typeface="Garamond"/>
              </a:rPr>
              <a:t>p= 0.5</a:t>
            </a:r>
            <a:endParaRPr>
              <a:latin typeface="Garamond"/>
              <a:ea typeface="Garamond"/>
              <a:cs typeface="Garamond"/>
              <a:sym typeface="Garamond"/>
            </a:endParaRPr>
          </a:p>
          <a:p>
            <a:pPr indent="0" lvl="0" marL="0" rtl="0" algn="l">
              <a:spcBef>
                <a:spcPts val="0"/>
              </a:spcBef>
              <a:spcAft>
                <a:spcPts val="0"/>
              </a:spcAft>
              <a:buNone/>
            </a:pPr>
            <a:r>
              <a:rPr lang="es-MX">
                <a:latin typeface="Garamond"/>
                <a:ea typeface="Garamond"/>
                <a:cs typeface="Garamond"/>
                <a:sym typeface="Garamond"/>
              </a:rPr>
              <a:t>N= 31</a:t>
            </a:r>
            <a:endParaRPr>
              <a:latin typeface="Garamond"/>
              <a:ea typeface="Garamond"/>
              <a:cs typeface="Garamond"/>
              <a:sym typeface="Garamond"/>
            </a:endParaRPr>
          </a:p>
          <a:p>
            <a:pPr indent="0" lvl="0" marL="0" rtl="0" algn="l">
              <a:spcBef>
                <a:spcPts val="0"/>
              </a:spcBef>
              <a:spcAft>
                <a:spcPts val="0"/>
              </a:spcAft>
              <a:buNone/>
            </a:pPr>
            <a:r>
              <a:rPr lang="es-MX">
                <a:latin typeface="Garamond"/>
                <a:ea typeface="Garamond"/>
                <a:cs typeface="Garamond"/>
                <a:sym typeface="Garamond"/>
              </a:rPr>
              <a:t>q= 0.5</a:t>
            </a:r>
            <a:endParaRPr>
              <a:latin typeface="Garamond"/>
              <a:ea typeface="Garamond"/>
              <a:cs typeface="Garamond"/>
              <a:sym typeface="Garamond"/>
            </a:endParaRPr>
          </a:p>
          <a:p>
            <a:pPr indent="0" lvl="0" marL="0" rtl="0" algn="l">
              <a:spcBef>
                <a:spcPts val="0"/>
              </a:spcBef>
              <a:spcAft>
                <a:spcPts val="0"/>
              </a:spcAft>
              <a:buNone/>
            </a:pPr>
            <a:r>
              <a:rPr lang="es-MX">
                <a:latin typeface="Garamond"/>
                <a:ea typeface="Garamond"/>
                <a:cs typeface="Garamond"/>
                <a:sym typeface="Garamond"/>
              </a:rPr>
              <a:t>E=0.05</a:t>
            </a:r>
            <a:endParaRPr>
              <a:latin typeface="Garamond"/>
              <a:ea typeface="Garamond"/>
              <a:cs typeface="Garamond"/>
              <a:sym typeface="Garamond"/>
            </a:endParaRPr>
          </a:p>
          <a:p>
            <a:pPr indent="0" lvl="0" marL="0" rtl="0" algn="l">
              <a:spcBef>
                <a:spcPts val="0"/>
              </a:spcBef>
              <a:spcAft>
                <a:spcPts val="0"/>
              </a:spcAft>
              <a:buNone/>
            </a:pPr>
            <a:r>
              <a:t/>
            </a:r>
            <a:endParaRPr>
              <a:latin typeface="Garamond"/>
              <a:ea typeface="Garamond"/>
              <a:cs typeface="Garamond"/>
              <a:sym typeface="Garamond"/>
            </a:endParaRPr>
          </a:p>
          <a:p>
            <a:pPr indent="0" lvl="0" marL="0" rtl="0" algn="l">
              <a:spcBef>
                <a:spcPts val="0"/>
              </a:spcBef>
              <a:spcAft>
                <a:spcPts val="0"/>
              </a:spcAft>
              <a:buNone/>
            </a:pPr>
            <a:r>
              <a:rPr b="1" lang="es-MX" sz="1700">
                <a:latin typeface="Garamond"/>
                <a:ea typeface="Garamond"/>
                <a:cs typeface="Garamond"/>
                <a:sym typeface="Garamond"/>
              </a:rPr>
              <a:t>n=28 Empresas</a:t>
            </a:r>
            <a:endParaRPr b="1" sz="1700">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pSp>
        <p:nvGrpSpPr>
          <p:cNvPr id="381" name="Google Shape;381;gf90d580706_0_374"/>
          <p:cNvGrpSpPr/>
          <p:nvPr/>
        </p:nvGrpSpPr>
        <p:grpSpPr>
          <a:xfrm>
            <a:off x="0" y="0"/>
            <a:ext cx="12192072" cy="1179984"/>
            <a:chOff x="0" y="0"/>
            <a:chExt cx="12192072" cy="1179984"/>
          </a:xfrm>
        </p:grpSpPr>
        <p:sp>
          <p:nvSpPr>
            <p:cNvPr id="382" name="Google Shape;382;gf90d580706_0_374"/>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383" name="Google Shape;383;gf90d580706_0_374"/>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384" name="Google Shape;384;gf90d580706_0_374"/>
          <p:cNvSpPr txBox="1"/>
          <p:nvPr/>
        </p:nvSpPr>
        <p:spPr>
          <a:xfrm>
            <a:off x="9264873" y="1207725"/>
            <a:ext cx="2196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rPr lang="es-MX" sz="3200">
                <a:solidFill>
                  <a:schemeClr val="dk1"/>
                </a:solidFill>
                <a:latin typeface="Calibri"/>
                <a:ea typeface="Calibri"/>
                <a:cs typeface="Calibri"/>
                <a:sym typeface="Calibri"/>
              </a:rPr>
              <a:t>Resultados</a:t>
            </a:r>
            <a:endParaRPr sz="3200">
              <a:solidFill>
                <a:schemeClr val="dk1"/>
              </a:solidFill>
              <a:latin typeface="Calibri"/>
              <a:ea typeface="Calibri"/>
              <a:cs typeface="Calibri"/>
              <a:sym typeface="Calibri"/>
            </a:endParaRPr>
          </a:p>
        </p:txBody>
      </p:sp>
      <p:sp>
        <p:nvSpPr>
          <p:cNvPr id="385" name="Google Shape;385;gf90d580706_0_374"/>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386" name="Google Shape;386;gf90d580706_0_374"/>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387" name="Google Shape;387;gf90d580706_0_374"/>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388" name="Google Shape;388;gf90d580706_0_374"/>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389" name="Google Shape;389;gf90d580706_0_374"/>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390" name="Google Shape;390;gf90d580706_0_374"/>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391" name="Google Shape;391;gf90d580706_0_374"/>
          <p:cNvPicPr preferRelativeResize="0"/>
          <p:nvPr/>
        </p:nvPicPr>
        <p:blipFill>
          <a:blip r:embed="rId6">
            <a:alphaModFix/>
          </a:blip>
          <a:stretch>
            <a:fillRect/>
          </a:stretch>
        </p:blipFill>
        <p:spPr>
          <a:xfrm>
            <a:off x="853875" y="2661488"/>
            <a:ext cx="4581525" cy="2752725"/>
          </a:xfrm>
          <a:prstGeom prst="rect">
            <a:avLst/>
          </a:prstGeom>
          <a:noFill/>
          <a:ln>
            <a:noFill/>
          </a:ln>
        </p:spPr>
      </p:pic>
      <p:sp>
        <p:nvSpPr>
          <p:cNvPr id="392" name="Google Shape;392;gf90d580706_0_374"/>
          <p:cNvSpPr txBox="1"/>
          <p:nvPr/>
        </p:nvSpPr>
        <p:spPr>
          <a:xfrm>
            <a:off x="853850" y="5414225"/>
            <a:ext cx="4581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s-MX" sz="1000">
                <a:solidFill>
                  <a:schemeClr val="dk1"/>
                </a:solidFill>
                <a:latin typeface="Times New Roman"/>
                <a:ea typeface="Times New Roman"/>
                <a:cs typeface="Times New Roman"/>
                <a:sym typeface="Times New Roman"/>
              </a:rPr>
              <a:t>Porcentaje </a:t>
            </a:r>
            <a:r>
              <a:rPr lang="es-MX" sz="1000">
                <a:solidFill>
                  <a:schemeClr val="dk1"/>
                </a:solidFill>
                <a:latin typeface="Times New Roman"/>
                <a:ea typeface="Times New Roman"/>
                <a:cs typeface="Times New Roman"/>
                <a:sym typeface="Times New Roman"/>
              </a:rPr>
              <a:t>de respuestas positivas para cada nivel de capacidades tecnológicas.en el área técnica de inversión Elaboración propia</a:t>
            </a:r>
            <a:endParaRPr/>
          </a:p>
        </p:txBody>
      </p:sp>
      <p:pic>
        <p:nvPicPr>
          <p:cNvPr id="393" name="Google Shape;393;gf90d580706_0_374"/>
          <p:cNvPicPr preferRelativeResize="0"/>
          <p:nvPr/>
        </p:nvPicPr>
        <p:blipFill>
          <a:blip r:embed="rId7">
            <a:alphaModFix/>
          </a:blip>
          <a:stretch>
            <a:fillRect/>
          </a:stretch>
        </p:blipFill>
        <p:spPr>
          <a:xfrm>
            <a:off x="6384538" y="2661500"/>
            <a:ext cx="4581533" cy="2752725"/>
          </a:xfrm>
          <a:prstGeom prst="rect">
            <a:avLst/>
          </a:prstGeom>
          <a:noFill/>
          <a:ln>
            <a:noFill/>
          </a:ln>
        </p:spPr>
      </p:pic>
      <p:sp>
        <p:nvSpPr>
          <p:cNvPr id="394" name="Google Shape;394;gf90d580706_0_374"/>
          <p:cNvSpPr txBox="1"/>
          <p:nvPr/>
        </p:nvSpPr>
        <p:spPr>
          <a:xfrm>
            <a:off x="6384500" y="5486350"/>
            <a:ext cx="4581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s-MX" sz="1000">
                <a:solidFill>
                  <a:schemeClr val="dk1"/>
                </a:solidFill>
                <a:latin typeface="Times New Roman"/>
                <a:ea typeface="Times New Roman"/>
                <a:cs typeface="Times New Roman"/>
                <a:sym typeface="Times New Roman"/>
              </a:rPr>
              <a:t>Porcentaje de respuestas positivas y negativas para cada nivel de capacidades tecnológicas del área técnica de producción. Elaboración propia.</a:t>
            </a:r>
            <a:endParaRPr sz="1000">
              <a:solidFill>
                <a:schemeClr val="dk1"/>
              </a:solidFill>
              <a:latin typeface="Times New Roman"/>
              <a:ea typeface="Times New Roman"/>
              <a:cs typeface="Times New Roman"/>
              <a:sym typeface="Times New Roman"/>
            </a:endParaRPr>
          </a:p>
        </p:txBody>
      </p:sp>
      <p:sp>
        <p:nvSpPr>
          <p:cNvPr id="395" name="Google Shape;395;gf90d580706_0_374"/>
          <p:cNvSpPr txBox="1"/>
          <p:nvPr/>
        </p:nvSpPr>
        <p:spPr>
          <a:xfrm>
            <a:off x="1288975" y="1916925"/>
            <a:ext cx="3552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MX">
                <a:latin typeface="Calibri"/>
                <a:ea typeface="Calibri"/>
                <a:cs typeface="Calibri"/>
                <a:sym typeface="Calibri"/>
              </a:rPr>
              <a:t>INVERSIÓN</a:t>
            </a:r>
            <a:endParaRPr>
              <a:latin typeface="Calibri"/>
              <a:ea typeface="Calibri"/>
              <a:cs typeface="Calibri"/>
              <a:sym typeface="Calibri"/>
            </a:endParaRPr>
          </a:p>
        </p:txBody>
      </p:sp>
      <p:sp>
        <p:nvSpPr>
          <p:cNvPr id="396" name="Google Shape;396;gf90d580706_0_374"/>
          <p:cNvSpPr txBox="1"/>
          <p:nvPr/>
        </p:nvSpPr>
        <p:spPr>
          <a:xfrm>
            <a:off x="7175288" y="1916913"/>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MX">
                <a:solidFill>
                  <a:schemeClr val="dk1"/>
                </a:solidFill>
                <a:latin typeface="Calibri"/>
                <a:ea typeface="Calibri"/>
                <a:cs typeface="Calibri"/>
                <a:sym typeface="Calibri"/>
              </a:rPr>
              <a:t>PRODUCCIÓN</a:t>
            </a:r>
            <a:endParaRPr>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gf90d580706_0_438"/>
          <p:cNvGrpSpPr/>
          <p:nvPr/>
        </p:nvGrpSpPr>
        <p:grpSpPr>
          <a:xfrm>
            <a:off x="0" y="0"/>
            <a:ext cx="12192072" cy="1179984"/>
            <a:chOff x="0" y="0"/>
            <a:chExt cx="12192072" cy="1179984"/>
          </a:xfrm>
        </p:grpSpPr>
        <p:sp>
          <p:nvSpPr>
            <p:cNvPr id="402" name="Google Shape;402;gf90d580706_0_438"/>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403" name="Google Shape;403;gf90d580706_0_438"/>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404" name="Google Shape;404;gf90d580706_0_438"/>
          <p:cNvSpPr txBox="1"/>
          <p:nvPr/>
        </p:nvSpPr>
        <p:spPr>
          <a:xfrm>
            <a:off x="9264873" y="1207725"/>
            <a:ext cx="2196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rPr lang="es-MX" sz="3200">
                <a:solidFill>
                  <a:schemeClr val="dk1"/>
                </a:solidFill>
                <a:latin typeface="Calibri"/>
                <a:ea typeface="Calibri"/>
                <a:cs typeface="Calibri"/>
                <a:sym typeface="Calibri"/>
              </a:rPr>
              <a:t>Resultados</a:t>
            </a:r>
            <a:endParaRPr sz="3200">
              <a:solidFill>
                <a:schemeClr val="dk1"/>
              </a:solidFill>
              <a:latin typeface="Calibri"/>
              <a:ea typeface="Calibri"/>
              <a:cs typeface="Calibri"/>
              <a:sym typeface="Calibri"/>
            </a:endParaRPr>
          </a:p>
        </p:txBody>
      </p:sp>
      <p:sp>
        <p:nvSpPr>
          <p:cNvPr id="405" name="Google Shape;405;gf90d580706_0_438"/>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406" name="Google Shape;406;gf90d580706_0_438"/>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407" name="Google Shape;407;gf90d580706_0_438"/>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408" name="Google Shape;408;gf90d580706_0_438"/>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409" name="Google Shape;409;gf90d580706_0_438"/>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410" name="Google Shape;410;gf90d580706_0_438"/>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sp>
        <p:nvSpPr>
          <p:cNvPr id="411" name="Google Shape;411;gf90d580706_0_438"/>
          <p:cNvSpPr txBox="1"/>
          <p:nvPr/>
        </p:nvSpPr>
        <p:spPr>
          <a:xfrm>
            <a:off x="1609400" y="1792725"/>
            <a:ext cx="3552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MX">
                <a:latin typeface="Calibri"/>
                <a:ea typeface="Calibri"/>
                <a:cs typeface="Calibri"/>
                <a:sym typeface="Calibri"/>
              </a:rPr>
              <a:t>SOPORTE</a:t>
            </a:r>
            <a:endParaRPr>
              <a:latin typeface="Calibri"/>
              <a:ea typeface="Calibri"/>
              <a:cs typeface="Calibri"/>
              <a:sym typeface="Calibri"/>
            </a:endParaRPr>
          </a:p>
        </p:txBody>
      </p:sp>
      <p:pic>
        <p:nvPicPr>
          <p:cNvPr id="412" name="Google Shape;412;gf90d580706_0_438"/>
          <p:cNvPicPr preferRelativeResize="0"/>
          <p:nvPr/>
        </p:nvPicPr>
        <p:blipFill>
          <a:blip r:embed="rId6">
            <a:alphaModFix/>
          </a:blip>
          <a:stretch>
            <a:fillRect/>
          </a:stretch>
        </p:blipFill>
        <p:spPr>
          <a:xfrm>
            <a:off x="752277" y="2334577"/>
            <a:ext cx="5267150" cy="3164675"/>
          </a:xfrm>
          <a:prstGeom prst="rect">
            <a:avLst/>
          </a:prstGeom>
          <a:noFill/>
          <a:ln>
            <a:noFill/>
          </a:ln>
        </p:spPr>
      </p:pic>
      <p:sp>
        <p:nvSpPr>
          <p:cNvPr id="413" name="Google Shape;413;gf90d580706_0_438"/>
          <p:cNvSpPr txBox="1"/>
          <p:nvPr/>
        </p:nvSpPr>
        <p:spPr>
          <a:xfrm>
            <a:off x="752275" y="5609425"/>
            <a:ext cx="5267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s-MX" sz="1000">
                <a:solidFill>
                  <a:schemeClr val="dk1"/>
                </a:solidFill>
                <a:latin typeface="Times New Roman"/>
                <a:ea typeface="Times New Roman"/>
                <a:cs typeface="Times New Roman"/>
                <a:sym typeface="Times New Roman"/>
              </a:rPr>
              <a:t>Porcentaje de respuestas positivas y negativas para cada nivel de capacidades tecnológicas del área de soporte. Elaboración propia.</a:t>
            </a:r>
            <a:endParaRPr sz="1000">
              <a:solidFill>
                <a:schemeClr val="dk1"/>
              </a:solidFill>
              <a:latin typeface="Times New Roman"/>
              <a:ea typeface="Times New Roman"/>
              <a:cs typeface="Times New Roman"/>
              <a:sym typeface="Times New Roman"/>
            </a:endParaRPr>
          </a:p>
        </p:txBody>
      </p:sp>
      <p:graphicFrame>
        <p:nvGraphicFramePr>
          <p:cNvPr id="414" name="Google Shape;414;gf90d580706_0_438"/>
          <p:cNvGraphicFramePr/>
          <p:nvPr/>
        </p:nvGraphicFramePr>
        <p:xfrm>
          <a:off x="7454325" y="2684438"/>
          <a:ext cx="3000000" cy="3000000"/>
        </p:xfrm>
        <a:graphic>
          <a:graphicData uri="http://schemas.openxmlformats.org/drawingml/2006/table">
            <a:tbl>
              <a:tblPr bandRow="1">
                <a:noFill/>
                <a:tableStyleId>{8BE2C96F-B9E7-4211-87D3-FD195E21D76A}</a:tableStyleId>
              </a:tblPr>
              <a:tblGrid>
                <a:gridCol w="1799075"/>
                <a:gridCol w="1300175"/>
              </a:tblGrid>
              <a:tr h="256850">
                <a:tc gridSpan="2">
                  <a:txBody>
                    <a:bodyPr/>
                    <a:lstStyle/>
                    <a:p>
                      <a:pPr indent="0" lvl="0" marL="0" rtl="0" algn="l">
                        <a:spcBef>
                          <a:spcPts val="0"/>
                        </a:spcBef>
                        <a:spcAft>
                          <a:spcPts val="0"/>
                        </a:spcAft>
                        <a:buNone/>
                      </a:pPr>
                      <a:r>
                        <a:rPr lang="es-MX" sz="1100">
                          <a:latin typeface="Times New Roman"/>
                          <a:ea typeface="Times New Roman"/>
                          <a:cs typeface="Times New Roman"/>
                          <a:sym typeface="Times New Roman"/>
                        </a:rPr>
                        <a:t>Indicadores estadísticos de la muestra</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r>
              <a:tr h="256850">
                <a:tc>
                  <a:txBody>
                    <a:bodyPr/>
                    <a:lstStyle/>
                    <a:p>
                      <a:pPr indent="0" lvl="0" marL="0" rtl="0" algn="l">
                        <a:spcBef>
                          <a:spcPts val="0"/>
                        </a:spcBef>
                        <a:spcAft>
                          <a:spcPts val="0"/>
                        </a:spcAft>
                        <a:buNone/>
                      </a:pPr>
                      <a:r>
                        <a:rPr lang="es-MX" sz="1100">
                          <a:latin typeface="Times New Roman"/>
                          <a:ea typeface="Times New Roman"/>
                          <a:cs typeface="Times New Roman"/>
                          <a:sym typeface="Times New Roman"/>
                        </a:rPr>
                        <a:t>Indicador</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MX" sz="1100">
                          <a:latin typeface="Times New Roman"/>
                          <a:ea typeface="Times New Roman"/>
                          <a:cs typeface="Times New Roman"/>
                          <a:sym typeface="Times New Roman"/>
                        </a:rPr>
                        <a:t>Resultado</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56850">
                <a:tc>
                  <a:txBody>
                    <a:bodyPr/>
                    <a:lstStyle/>
                    <a:p>
                      <a:pPr indent="0" lvl="0" marL="0" rtl="0" algn="l">
                        <a:spcBef>
                          <a:spcPts val="0"/>
                        </a:spcBef>
                        <a:spcAft>
                          <a:spcPts val="0"/>
                        </a:spcAft>
                        <a:buNone/>
                      </a:pPr>
                      <a:r>
                        <a:rPr lang="es-MX" sz="1100">
                          <a:latin typeface="Times New Roman"/>
                          <a:ea typeface="Times New Roman"/>
                          <a:cs typeface="Times New Roman"/>
                          <a:sym typeface="Times New Roman"/>
                        </a:rPr>
                        <a:t>Promedio.</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MX" sz="1100">
                          <a:latin typeface="Times New Roman"/>
                          <a:ea typeface="Times New Roman"/>
                          <a:cs typeface="Times New Roman"/>
                          <a:sym typeface="Times New Roman"/>
                        </a:rPr>
                        <a:t>8.55</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56850">
                <a:tc>
                  <a:txBody>
                    <a:bodyPr/>
                    <a:lstStyle/>
                    <a:p>
                      <a:pPr indent="0" lvl="0" marL="0" rtl="0" algn="l">
                        <a:spcBef>
                          <a:spcPts val="0"/>
                        </a:spcBef>
                        <a:spcAft>
                          <a:spcPts val="0"/>
                        </a:spcAft>
                        <a:buNone/>
                      </a:pPr>
                      <a:r>
                        <a:rPr lang="es-MX" sz="1100">
                          <a:latin typeface="Times New Roman"/>
                          <a:ea typeface="Times New Roman"/>
                          <a:cs typeface="Times New Roman"/>
                          <a:sym typeface="Times New Roman"/>
                        </a:rPr>
                        <a:t>Moda.</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MX" sz="1100">
                          <a:latin typeface="Times New Roman"/>
                          <a:ea typeface="Times New Roman"/>
                          <a:cs typeface="Times New Roman"/>
                          <a:sym typeface="Times New Roman"/>
                        </a:rPr>
                        <a:t>10</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56850">
                <a:tc>
                  <a:txBody>
                    <a:bodyPr/>
                    <a:lstStyle/>
                    <a:p>
                      <a:pPr indent="0" lvl="0" marL="0" rtl="0" algn="l">
                        <a:spcBef>
                          <a:spcPts val="0"/>
                        </a:spcBef>
                        <a:spcAft>
                          <a:spcPts val="0"/>
                        </a:spcAft>
                        <a:buNone/>
                      </a:pPr>
                      <a:r>
                        <a:rPr lang="es-MX" sz="1100">
                          <a:latin typeface="Times New Roman"/>
                          <a:ea typeface="Times New Roman"/>
                          <a:cs typeface="Times New Roman"/>
                          <a:sym typeface="Times New Roman"/>
                        </a:rPr>
                        <a:t>Mediana.</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MX" sz="1100">
                          <a:latin typeface="Times New Roman"/>
                          <a:ea typeface="Times New Roman"/>
                          <a:cs typeface="Times New Roman"/>
                          <a:sym typeface="Times New Roman"/>
                        </a:rPr>
                        <a:t>9.09</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56850">
                <a:tc>
                  <a:txBody>
                    <a:bodyPr/>
                    <a:lstStyle/>
                    <a:p>
                      <a:pPr indent="0" lvl="0" marL="0" rtl="0" algn="l">
                        <a:spcBef>
                          <a:spcPts val="0"/>
                        </a:spcBef>
                        <a:spcAft>
                          <a:spcPts val="0"/>
                        </a:spcAft>
                        <a:buNone/>
                      </a:pPr>
                      <a:r>
                        <a:rPr lang="es-MX" sz="1100">
                          <a:latin typeface="Times New Roman"/>
                          <a:ea typeface="Times New Roman"/>
                          <a:cs typeface="Times New Roman"/>
                          <a:sym typeface="Times New Roman"/>
                        </a:rPr>
                        <a:t>Varianza.</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MX" sz="1100">
                          <a:latin typeface="Times New Roman"/>
                          <a:ea typeface="Times New Roman"/>
                          <a:cs typeface="Times New Roman"/>
                          <a:sym typeface="Times New Roman"/>
                        </a:rPr>
                        <a:t>4.98</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56850">
                <a:tc>
                  <a:txBody>
                    <a:bodyPr/>
                    <a:lstStyle/>
                    <a:p>
                      <a:pPr indent="0" lvl="0" marL="0" rtl="0" algn="l">
                        <a:spcBef>
                          <a:spcPts val="0"/>
                        </a:spcBef>
                        <a:spcAft>
                          <a:spcPts val="0"/>
                        </a:spcAft>
                        <a:buNone/>
                      </a:pPr>
                      <a:r>
                        <a:rPr lang="es-MX" sz="1100">
                          <a:latin typeface="Times New Roman"/>
                          <a:ea typeface="Times New Roman"/>
                          <a:cs typeface="Times New Roman"/>
                          <a:sym typeface="Times New Roman"/>
                        </a:rPr>
                        <a:t>Desviación estándar.</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MX" sz="1100">
                          <a:latin typeface="Times New Roman"/>
                          <a:ea typeface="Times New Roman"/>
                          <a:cs typeface="Times New Roman"/>
                          <a:sym typeface="Times New Roman"/>
                        </a:rPr>
                        <a:t>2.23</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56850">
                <a:tc gridSpan="2">
                  <a:txBody>
                    <a:bodyPr/>
                    <a:lstStyle/>
                    <a:p>
                      <a:pPr indent="0" lvl="0" marL="0" rtl="0" algn="l">
                        <a:spcBef>
                          <a:spcPts val="0"/>
                        </a:spcBef>
                        <a:spcAft>
                          <a:spcPts val="0"/>
                        </a:spcAft>
                        <a:buNone/>
                      </a:pPr>
                      <a:r>
                        <a:rPr lang="es-MX" sz="1100">
                          <a:latin typeface="Times New Roman"/>
                          <a:ea typeface="Times New Roman"/>
                          <a:cs typeface="Times New Roman"/>
                          <a:sym typeface="Times New Roman"/>
                        </a:rPr>
                        <a:t>Nota. Elaboración propia</a:t>
                      </a:r>
                      <a:endParaRPr sz="11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gf90d580706_0_466"/>
          <p:cNvGrpSpPr/>
          <p:nvPr/>
        </p:nvGrpSpPr>
        <p:grpSpPr>
          <a:xfrm>
            <a:off x="0" y="0"/>
            <a:ext cx="12192072" cy="1179984"/>
            <a:chOff x="0" y="0"/>
            <a:chExt cx="12192072" cy="1179984"/>
          </a:xfrm>
        </p:grpSpPr>
        <p:sp>
          <p:nvSpPr>
            <p:cNvPr id="420" name="Google Shape;420;gf90d580706_0_466"/>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421" name="Google Shape;421;gf90d580706_0_466"/>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422" name="Google Shape;422;gf90d580706_0_466"/>
          <p:cNvSpPr txBox="1"/>
          <p:nvPr/>
        </p:nvSpPr>
        <p:spPr>
          <a:xfrm>
            <a:off x="482598" y="1356450"/>
            <a:ext cx="2196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rPr lang="es-MX" sz="3200">
                <a:solidFill>
                  <a:schemeClr val="dk1"/>
                </a:solidFill>
                <a:latin typeface="Calibri"/>
                <a:ea typeface="Calibri"/>
                <a:cs typeface="Calibri"/>
                <a:sym typeface="Calibri"/>
              </a:rPr>
              <a:t>Resultados</a:t>
            </a:r>
            <a:endParaRPr sz="3200">
              <a:solidFill>
                <a:schemeClr val="dk1"/>
              </a:solidFill>
              <a:latin typeface="Calibri"/>
              <a:ea typeface="Calibri"/>
              <a:cs typeface="Calibri"/>
              <a:sym typeface="Calibri"/>
            </a:endParaRPr>
          </a:p>
        </p:txBody>
      </p:sp>
      <p:sp>
        <p:nvSpPr>
          <p:cNvPr id="423" name="Google Shape;423;gf90d580706_0_466"/>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424" name="Google Shape;424;gf90d580706_0_466"/>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425" name="Google Shape;425;gf90d580706_0_466"/>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426" name="Google Shape;426;gf90d580706_0_466"/>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427" name="Google Shape;427;gf90d580706_0_466"/>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428" name="Google Shape;428;gf90d580706_0_466"/>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429" name="Google Shape;429;gf90d580706_0_466"/>
          <p:cNvPicPr preferRelativeResize="0"/>
          <p:nvPr/>
        </p:nvPicPr>
        <p:blipFill>
          <a:blip r:embed="rId6">
            <a:alphaModFix/>
          </a:blip>
          <a:stretch>
            <a:fillRect/>
          </a:stretch>
        </p:blipFill>
        <p:spPr>
          <a:xfrm>
            <a:off x="962125" y="2192025"/>
            <a:ext cx="4581525" cy="2752725"/>
          </a:xfrm>
          <a:prstGeom prst="rect">
            <a:avLst/>
          </a:prstGeom>
          <a:noFill/>
          <a:ln>
            <a:noFill/>
          </a:ln>
        </p:spPr>
      </p:pic>
      <p:sp>
        <p:nvSpPr>
          <p:cNvPr id="430" name="Google Shape;430;gf90d580706_0_466"/>
          <p:cNvSpPr txBox="1"/>
          <p:nvPr/>
        </p:nvSpPr>
        <p:spPr>
          <a:xfrm>
            <a:off x="962125" y="5043900"/>
            <a:ext cx="458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s-MX" sz="900">
                <a:solidFill>
                  <a:schemeClr val="dk1"/>
                </a:solidFill>
                <a:latin typeface="Times New Roman"/>
                <a:ea typeface="Times New Roman"/>
                <a:cs typeface="Times New Roman"/>
                <a:sym typeface="Times New Roman"/>
              </a:rPr>
              <a:t>Puntaje promedio obtenido durante la evaluación según los años de antigüedad de la empresa. Elaboración propia.</a:t>
            </a:r>
            <a:endParaRPr sz="900">
              <a:solidFill>
                <a:schemeClr val="dk1"/>
              </a:solidFill>
              <a:latin typeface="Times New Roman"/>
              <a:ea typeface="Times New Roman"/>
              <a:cs typeface="Times New Roman"/>
              <a:sym typeface="Times New Roman"/>
            </a:endParaRPr>
          </a:p>
        </p:txBody>
      </p:sp>
      <p:pic>
        <p:nvPicPr>
          <p:cNvPr id="431" name="Google Shape;431;gf90d580706_0_466"/>
          <p:cNvPicPr preferRelativeResize="0"/>
          <p:nvPr/>
        </p:nvPicPr>
        <p:blipFill>
          <a:blip r:embed="rId7">
            <a:alphaModFix/>
          </a:blip>
          <a:stretch>
            <a:fillRect/>
          </a:stretch>
        </p:blipFill>
        <p:spPr>
          <a:xfrm>
            <a:off x="6219250" y="2192025"/>
            <a:ext cx="4581600" cy="2752770"/>
          </a:xfrm>
          <a:prstGeom prst="rect">
            <a:avLst/>
          </a:prstGeom>
          <a:noFill/>
          <a:ln>
            <a:noFill/>
          </a:ln>
        </p:spPr>
      </p:pic>
      <p:sp>
        <p:nvSpPr>
          <p:cNvPr id="432" name="Google Shape;432;gf90d580706_0_466"/>
          <p:cNvSpPr txBox="1"/>
          <p:nvPr/>
        </p:nvSpPr>
        <p:spPr>
          <a:xfrm>
            <a:off x="6219250" y="5043900"/>
            <a:ext cx="458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s-MX" sz="900">
                <a:solidFill>
                  <a:schemeClr val="dk1"/>
                </a:solidFill>
                <a:latin typeface="Times New Roman"/>
                <a:ea typeface="Times New Roman"/>
                <a:cs typeface="Times New Roman"/>
                <a:sym typeface="Times New Roman"/>
              </a:rPr>
              <a:t>P</a:t>
            </a:r>
            <a:r>
              <a:rPr lang="es-MX" sz="900">
                <a:solidFill>
                  <a:schemeClr val="dk1"/>
                </a:solidFill>
                <a:latin typeface="Times New Roman"/>
                <a:ea typeface="Times New Roman"/>
                <a:cs typeface="Times New Roman"/>
                <a:sym typeface="Times New Roman"/>
              </a:rPr>
              <a:t>untaje promedio obtenido durante la evaluación según el número de empleados de la empresa. Elaboración propia</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grpSp>
        <p:nvGrpSpPr>
          <p:cNvPr id="437" name="Google Shape;437;gf90d580706_0_492"/>
          <p:cNvGrpSpPr/>
          <p:nvPr/>
        </p:nvGrpSpPr>
        <p:grpSpPr>
          <a:xfrm>
            <a:off x="0" y="0"/>
            <a:ext cx="12192072" cy="1179984"/>
            <a:chOff x="0" y="0"/>
            <a:chExt cx="12192072" cy="1179984"/>
          </a:xfrm>
        </p:grpSpPr>
        <p:sp>
          <p:nvSpPr>
            <p:cNvPr id="438" name="Google Shape;438;gf90d580706_0_492"/>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439" name="Google Shape;439;gf90d580706_0_492"/>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440" name="Google Shape;440;gf90d580706_0_492"/>
          <p:cNvSpPr txBox="1"/>
          <p:nvPr/>
        </p:nvSpPr>
        <p:spPr>
          <a:xfrm>
            <a:off x="9264873" y="1207725"/>
            <a:ext cx="2196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rPr lang="es-MX" sz="3200">
                <a:solidFill>
                  <a:schemeClr val="dk1"/>
                </a:solidFill>
                <a:latin typeface="Calibri"/>
                <a:ea typeface="Calibri"/>
                <a:cs typeface="Calibri"/>
                <a:sym typeface="Calibri"/>
              </a:rPr>
              <a:t>Resultados</a:t>
            </a:r>
            <a:endParaRPr sz="3200">
              <a:solidFill>
                <a:schemeClr val="dk1"/>
              </a:solidFill>
              <a:latin typeface="Calibri"/>
              <a:ea typeface="Calibri"/>
              <a:cs typeface="Calibri"/>
              <a:sym typeface="Calibri"/>
            </a:endParaRPr>
          </a:p>
        </p:txBody>
      </p:sp>
      <p:sp>
        <p:nvSpPr>
          <p:cNvPr id="441" name="Google Shape;441;gf90d580706_0_492"/>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442" name="Google Shape;442;gf90d580706_0_492"/>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443" name="Google Shape;443;gf90d580706_0_492"/>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444" name="Google Shape;444;gf90d580706_0_492"/>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445" name="Google Shape;445;gf90d580706_0_492"/>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446" name="Google Shape;446;gf90d580706_0_492"/>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447" name="Google Shape;447;gf90d580706_0_492"/>
          <p:cNvPicPr preferRelativeResize="0"/>
          <p:nvPr/>
        </p:nvPicPr>
        <p:blipFill>
          <a:blip r:embed="rId6">
            <a:alphaModFix/>
          </a:blip>
          <a:stretch>
            <a:fillRect/>
          </a:stretch>
        </p:blipFill>
        <p:spPr>
          <a:xfrm>
            <a:off x="648150" y="1983763"/>
            <a:ext cx="5133975" cy="3448050"/>
          </a:xfrm>
          <a:prstGeom prst="rect">
            <a:avLst/>
          </a:prstGeom>
          <a:noFill/>
          <a:ln>
            <a:noFill/>
          </a:ln>
        </p:spPr>
      </p:pic>
      <p:sp>
        <p:nvSpPr>
          <p:cNvPr id="448" name="Google Shape;448;gf90d580706_0_492"/>
          <p:cNvSpPr txBox="1"/>
          <p:nvPr/>
        </p:nvSpPr>
        <p:spPr>
          <a:xfrm>
            <a:off x="648150" y="5431825"/>
            <a:ext cx="513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s-MX" sz="900">
                <a:solidFill>
                  <a:schemeClr val="dk1"/>
                </a:solidFill>
                <a:latin typeface="Times New Roman"/>
                <a:ea typeface="Times New Roman"/>
                <a:cs typeface="Times New Roman"/>
                <a:sym typeface="Times New Roman"/>
              </a:rPr>
              <a:t>Porcentaje de desarrollo para cada área técnica según los años de antigüedad de las empresas. Elaboración propia</a:t>
            </a:r>
            <a:endParaRPr sz="900">
              <a:solidFill>
                <a:schemeClr val="dk1"/>
              </a:solidFill>
              <a:latin typeface="Times New Roman"/>
              <a:ea typeface="Times New Roman"/>
              <a:cs typeface="Times New Roman"/>
              <a:sym typeface="Times New Roman"/>
            </a:endParaRPr>
          </a:p>
        </p:txBody>
      </p:sp>
      <p:pic>
        <p:nvPicPr>
          <p:cNvPr id="449" name="Google Shape;449;gf90d580706_0_492"/>
          <p:cNvPicPr preferRelativeResize="0"/>
          <p:nvPr/>
        </p:nvPicPr>
        <p:blipFill>
          <a:blip r:embed="rId7">
            <a:alphaModFix/>
          </a:blip>
          <a:stretch>
            <a:fillRect/>
          </a:stretch>
        </p:blipFill>
        <p:spPr>
          <a:xfrm>
            <a:off x="6318275" y="1983775"/>
            <a:ext cx="5143500" cy="3448050"/>
          </a:xfrm>
          <a:prstGeom prst="rect">
            <a:avLst/>
          </a:prstGeom>
          <a:noFill/>
          <a:ln>
            <a:noFill/>
          </a:ln>
        </p:spPr>
      </p:pic>
      <p:sp>
        <p:nvSpPr>
          <p:cNvPr id="450" name="Google Shape;450;gf90d580706_0_492"/>
          <p:cNvSpPr txBox="1"/>
          <p:nvPr/>
        </p:nvSpPr>
        <p:spPr>
          <a:xfrm>
            <a:off x="6318275" y="5513950"/>
            <a:ext cx="5143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s-MX" sz="900">
                <a:solidFill>
                  <a:schemeClr val="dk1"/>
                </a:solidFill>
                <a:latin typeface="Times New Roman"/>
                <a:ea typeface="Times New Roman"/>
                <a:cs typeface="Times New Roman"/>
                <a:sym typeface="Times New Roman"/>
              </a:rPr>
              <a:t>Porcentaje de desarrollo para cada área técnica de acuerdo al número de empleados de las empresas</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pSp>
        <p:nvGrpSpPr>
          <p:cNvPr id="455" name="Google Shape;455;gf7d8660cc6_0_60"/>
          <p:cNvGrpSpPr/>
          <p:nvPr/>
        </p:nvGrpSpPr>
        <p:grpSpPr>
          <a:xfrm>
            <a:off x="0" y="0"/>
            <a:ext cx="12192072" cy="1179984"/>
            <a:chOff x="0" y="0"/>
            <a:chExt cx="12192072" cy="1179984"/>
          </a:xfrm>
        </p:grpSpPr>
        <p:sp>
          <p:nvSpPr>
            <p:cNvPr id="456" name="Google Shape;456;gf7d8660cc6_0_60"/>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457" name="Google Shape;457;gf7d8660cc6_0_60"/>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458" name="Google Shape;458;gf7d8660cc6_0_60"/>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800" u="none" cap="none" strike="noStrike">
              <a:solidFill>
                <a:schemeClr val="dk1"/>
              </a:solidFill>
              <a:latin typeface="Calibri"/>
              <a:ea typeface="Calibri"/>
              <a:cs typeface="Calibri"/>
              <a:sym typeface="Calibri"/>
            </a:endParaRPr>
          </a:p>
        </p:txBody>
      </p:sp>
      <p:sp>
        <p:nvSpPr>
          <p:cNvPr id="459" name="Google Shape;459;gf7d8660cc6_0_60"/>
          <p:cNvSpPr txBox="1"/>
          <p:nvPr/>
        </p:nvSpPr>
        <p:spPr>
          <a:xfrm>
            <a:off x="482675" y="1156800"/>
            <a:ext cx="5003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rPr lang="es-MX" sz="2800">
                <a:solidFill>
                  <a:schemeClr val="dk1"/>
                </a:solidFill>
                <a:latin typeface="Calibri"/>
                <a:ea typeface="Calibri"/>
                <a:cs typeface="Calibri"/>
                <a:sym typeface="Calibri"/>
              </a:rPr>
              <a:t>Referencias.</a:t>
            </a:r>
            <a:endParaRPr sz="2800">
              <a:solidFill>
                <a:schemeClr val="dk1"/>
              </a:solidFill>
              <a:latin typeface="Calibri"/>
              <a:ea typeface="Calibri"/>
              <a:cs typeface="Calibri"/>
              <a:sym typeface="Calibri"/>
            </a:endParaRPr>
          </a:p>
        </p:txBody>
      </p:sp>
      <p:sp>
        <p:nvSpPr>
          <p:cNvPr id="460" name="Google Shape;460;gf7d8660cc6_0_60"/>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C00000"/>
              </a:buClr>
              <a:buSzPts val="1800"/>
              <a:buFont typeface="Calibri"/>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chemeClr val="dk1"/>
              </a:solidFill>
              <a:latin typeface="Calibri"/>
              <a:ea typeface="Calibri"/>
              <a:cs typeface="Calibri"/>
              <a:sym typeface="Calibri"/>
            </a:endParaRPr>
          </a:p>
        </p:txBody>
      </p:sp>
      <p:sp>
        <p:nvSpPr>
          <p:cNvPr id="461" name="Google Shape;461;gf7d8660cc6_0_60"/>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462" name="Google Shape;462;gf7d8660cc6_0_60"/>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463" name="Google Shape;463;gf7d8660cc6_0_60"/>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464" name="Google Shape;464;gf7d8660cc6_0_60"/>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465" name="Google Shape;465;gf7d8660cc6_0_60"/>
          <p:cNvSpPr txBox="1"/>
          <p:nvPr/>
        </p:nvSpPr>
        <p:spPr>
          <a:xfrm>
            <a:off x="543800" y="4854775"/>
            <a:ext cx="101934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MX" sz="1000"/>
              <a:t>Instituto Nacional de Estadística y Geografía. (2020). Directorio Estadístico Nacional de Unidades Económicas. Retrieved from INEGI: https://www.inegi.org.mx/app/mapa/denue/</a:t>
            </a:r>
            <a:endParaRPr sz="1000"/>
          </a:p>
        </p:txBody>
      </p:sp>
      <p:sp>
        <p:nvSpPr>
          <p:cNvPr id="466" name="Google Shape;466;gf7d8660cc6_0_60"/>
          <p:cNvSpPr txBox="1"/>
          <p:nvPr/>
        </p:nvSpPr>
        <p:spPr>
          <a:xfrm>
            <a:off x="543800" y="3080213"/>
            <a:ext cx="100710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MX" sz="1000"/>
              <a:t>Domínguez, L., &amp; Brown, F. (2004). Medición de las capacidades tecnológicas de la industria mexicana . Revista de la CEPAL, 135-151.</a:t>
            </a:r>
            <a:endParaRPr sz="1000"/>
          </a:p>
        </p:txBody>
      </p:sp>
      <p:sp>
        <p:nvSpPr>
          <p:cNvPr id="467" name="Google Shape;467;gf7d8660cc6_0_60"/>
          <p:cNvSpPr txBox="1"/>
          <p:nvPr/>
        </p:nvSpPr>
        <p:spPr>
          <a:xfrm>
            <a:off x="543800" y="4496800"/>
            <a:ext cx="100710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MX" sz="1000"/>
              <a:t>Lall, S. (1992). Technological Capabilities and Industrialization . World Development, 165-186.</a:t>
            </a:r>
            <a:endParaRPr sz="1000"/>
          </a:p>
        </p:txBody>
      </p:sp>
      <p:sp>
        <p:nvSpPr>
          <p:cNvPr id="468" name="Google Shape;468;gf7d8660cc6_0_60"/>
          <p:cNvSpPr txBox="1"/>
          <p:nvPr/>
        </p:nvSpPr>
        <p:spPr>
          <a:xfrm>
            <a:off x="482675" y="3476363"/>
            <a:ext cx="100098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MX" sz="1000"/>
              <a:t>Dutrénit, G., Vera-Cruz, A., Arias, J., &amp; Urióstegui, A. (2006). Acumulación de capacidades tecnológicas en subsidiarias de empresas globales en México: El caso de la industria maquiladora de exportación. Ciudad de México: Porrua.</a:t>
            </a:r>
            <a:endParaRPr sz="1000"/>
          </a:p>
        </p:txBody>
      </p:sp>
      <p:sp>
        <p:nvSpPr>
          <p:cNvPr id="469" name="Google Shape;469;gf7d8660cc6_0_60"/>
          <p:cNvSpPr txBox="1"/>
          <p:nvPr/>
        </p:nvSpPr>
        <p:spPr>
          <a:xfrm>
            <a:off x="543800" y="2133625"/>
            <a:ext cx="101934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MX" sz="1000"/>
              <a:t>Bell, &amp; Pavitt. (1992). Accumulating Technological Capability in Developing Countries. Proceedings of the World Bank Annual Conference on Development Economics (pp. 257-281). Washington, D.C.: Banco Mundial.</a:t>
            </a:r>
            <a:endParaRPr sz="1000"/>
          </a:p>
        </p:txBody>
      </p:sp>
      <p:sp>
        <p:nvSpPr>
          <p:cNvPr id="470" name="Google Shape;470;gf7d8660cc6_0_60"/>
          <p:cNvSpPr txBox="1"/>
          <p:nvPr/>
        </p:nvSpPr>
        <p:spPr>
          <a:xfrm>
            <a:off x="543800" y="3984913"/>
            <a:ext cx="104811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MX" sz="1000"/>
              <a:t>Nabil, M. (2018). Assessing Technological Capabilities in Arab Engineering Industries . Arab International Industrial Conference. (pp. 6-8). Cairo: Arab Industrial Development and Mining Organization.</a:t>
            </a:r>
            <a:endParaRPr sz="1000"/>
          </a:p>
        </p:txBody>
      </p:sp>
      <p:sp>
        <p:nvSpPr>
          <p:cNvPr id="471" name="Google Shape;471;gf7d8660cc6_0_60"/>
          <p:cNvSpPr txBox="1"/>
          <p:nvPr/>
        </p:nvSpPr>
        <p:spPr>
          <a:xfrm>
            <a:off x="482600" y="2651163"/>
            <a:ext cx="10193400" cy="338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MX" sz="1000"/>
              <a:t> </a:t>
            </a:r>
            <a:r>
              <a:rPr lang="es-MX" sz="1000"/>
              <a:t>Benavides, C. (1998). Tecnología, Innovación y Empresa. Madrid: Ediciones Pirámide.</a:t>
            </a:r>
            <a:endParaRPr sz="1000"/>
          </a:p>
        </p:txBody>
      </p:sp>
      <p:sp>
        <p:nvSpPr>
          <p:cNvPr id="472" name="Google Shape;472;gf7d8660cc6_0_60"/>
          <p:cNvSpPr txBox="1"/>
          <p:nvPr/>
        </p:nvSpPr>
        <p:spPr>
          <a:xfrm>
            <a:off x="543800" y="1633338"/>
            <a:ext cx="101934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MX" sz="1000"/>
              <a:t>Bayraktar, B. (1990). On the concepts of technology and management of technology. Second international conference on management of technology (pp. 75-161). Miami: Institute of Industrial Engineers.</a:t>
            </a:r>
            <a:endParaRPr sz="1000"/>
          </a:p>
        </p:txBody>
      </p:sp>
      <p:sp>
        <p:nvSpPr>
          <p:cNvPr id="473" name="Google Shape;473;gf7d8660cc6_0_60"/>
          <p:cNvSpPr txBox="1"/>
          <p:nvPr/>
        </p:nvSpPr>
        <p:spPr>
          <a:xfrm>
            <a:off x="543800" y="5363325"/>
            <a:ext cx="1067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MX" sz="1000"/>
              <a:t>Martínez, L. (2018). Capacidades tecnológicas en la agroindustria en México. Marco analítico para su investigación. Análisis económico, 166-189.</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grpSp>
        <p:nvGrpSpPr>
          <p:cNvPr id="478" name="Google Shape;478;p5"/>
          <p:cNvGrpSpPr/>
          <p:nvPr/>
        </p:nvGrpSpPr>
        <p:grpSpPr>
          <a:xfrm>
            <a:off x="0" y="0"/>
            <a:ext cx="12192072" cy="1179984"/>
            <a:chOff x="0" y="0"/>
            <a:chExt cx="12192072" cy="1179984"/>
          </a:xfrm>
        </p:grpSpPr>
        <p:sp>
          <p:nvSpPr>
            <p:cNvPr id="479" name="Google Shape;479;p5"/>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480" name="Google Shape;480;p5"/>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481" name="Google Shape;481;p5"/>
          <p:cNvSpPr txBox="1"/>
          <p:nvPr/>
        </p:nvSpPr>
        <p:spPr>
          <a:xfrm>
            <a:off x="2199086" y="1866641"/>
            <a:ext cx="7455000" cy="58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200"/>
              <a:buFont typeface="Calibri"/>
              <a:buNone/>
            </a:pPr>
            <a:r>
              <a:rPr b="0" i="0" lang="es-MX" sz="3200" u="none" cap="none" strike="noStrike">
                <a:solidFill>
                  <a:schemeClr val="dk1"/>
                </a:solidFill>
                <a:latin typeface="Calibri"/>
                <a:ea typeface="Calibri"/>
                <a:cs typeface="Calibri"/>
                <a:sym typeface="Calibri"/>
              </a:rPr>
              <a:t>Marco Antonio Tovar Kassab </a:t>
            </a:r>
            <a:endParaRPr b="0" i="0" sz="1800" u="none" cap="none" strike="noStrike">
              <a:solidFill>
                <a:schemeClr val="dk1"/>
              </a:solidFill>
              <a:latin typeface="Calibri"/>
              <a:ea typeface="Calibri"/>
              <a:cs typeface="Calibri"/>
              <a:sym typeface="Calibri"/>
            </a:endParaRPr>
          </a:p>
        </p:txBody>
      </p:sp>
      <p:sp>
        <p:nvSpPr>
          <p:cNvPr id="482" name="Google Shape;482;p5"/>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483" name="Google Shape;483;p5"/>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484" name="Google Shape;484;p5"/>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485" name="Google Shape;485;p5"/>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486" name="Google Shape;486;p5"/>
          <p:cNvSpPr txBox="1"/>
          <p:nvPr/>
        </p:nvSpPr>
        <p:spPr>
          <a:xfrm>
            <a:off x="2199086" y="3531275"/>
            <a:ext cx="7455000" cy="1073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hlink"/>
              </a:buClr>
              <a:buSzPts val="3200"/>
              <a:buFont typeface="Calibri"/>
              <a:buNone/>
            </a:pPr>
            <a:r>
              <a:rPr b="0" i="0" lang="es-MX" sz="3200" u="sng" cap="none" strike="noStrike">
                <a:solidFill>
                  <a:schemeClr val="hlink"/>
                </a:solidFill>
                <a:latin typeface="Calibri"/>
                <a:ea typeface="Calibri"/>
                <a:cs typeface="Calibri"/>
                <a:sym typeface="Calibri"/>
                <a:hlinkClick r:id="rId6"/>
              </a:rPr>
              <a:t>Mtovar104@alumnos.uaq.mx</a:t>
            </a:r>
            <a:r>
              <a:rPr b="0" i="0" lang="es-MX" sz="3200" u="none" cap="none" strike="noStrike">
                <a:solidFill>
                  <a:schemeClr val="dk1"/>
                </a:solidFill>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87" name="Google Shape;487;p5"/>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sp>
        <p:nvSpPr>
          <p:cNvPr id="488" name="Google Shape;488;p5"/>
          <p:cNvSpPr txBox="1"/>
          <p:nvPr/>
        </p:nvSpPr>
        <p:spPr>
          <a:xfrm>
            <a:off x="3839306" y="0"/>
            <a:ext cx="6777900" cy="650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a:off x="0" y="0"/>
            <a:ext cx="12192072" cy="1179984"/>
            <a:chOff x="0" y="0"/>
            <a:chExt cx="12192072" cy="1179984"/>
          </a:xfrm>
        </p:grpSpPr>
        <p:sp>
          <p:nvSpPr>
            <p:cNvPr id="101" name="Google Shape;101;p3"/>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02" name="Google Shape;102;p3"/>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103" name="Google Shape;103;p3"/>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800" u="none" cap="none" strike="noStrike">
              <a:solidFill>
                <a:schemeClr val="dk1"/>
              </a:solidFill>
              <a:latin typeface="Calibri"/>
              <a:ea typeface="Calibri"/>
              <a:cs typeface="Calibri"/>
              <a:sym typeface="Calibri"/>
            </a:endParaRPr>
          </a:p>
        </p:txBody>
      </p:sp>
      <p:sp>
        <p:nvSpPr>
          <p:cNvPr id="104" name="Google Shape;104;p3"/>
          <p:cNvSpPr txBox="1"/>
          <p:nvPr/>
        </p:nvSpPr>
        <p:spPr>
          <a:xfrm>
            <a:off x="3839306" y="0"/>
            <a:ext cx="6777900" cy="6504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C00000"/>
              </a:buClr>
              <a:buSzPts val="1800"/>
              <a:buFont typeface="Calibri"/>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chemeClr val="dk1"/>
              </a:solidFill>
              <a:latin typeface="Calibri"/>
              <a:ea typeface="Calibri"/>
              <a:cs typeface="Calibri"/>
              <a:sym typeface="Calibri"/>
            </a:endParaRPr>
          </a:p>
        </p:txBody>
      </p:sp>
      <p:sp>
        <p:nvSpPr>
          <p:cNvPr id="105" name="Google Shape;105;p3"/>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106" name="Google Shape;106;p3"/>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107" name="Google Shape;107;p3"/>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108" name="Google Shape;108;p3"/>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pic>
        <p:nvPicPr>
          <p:cNvPr id="109" name="Google Shape;109;p3"/>
          <p:cNvPicPr preferRelativeResize="0"/>
          <p:nvPr/>
        </p:nvPicPr>
        <p:blipFill>
          <a:blip r:embed="rId6">
            <a:alphaModFix/>
          </a:blip>
          <a:stretch>
            <a:fillRect/>
          </a:stretch>
        </p:blipFill>
        <p:spPr>
          <a:xfrm>
            <a:off x="7638200" y="1157888"/>
            <a:ext cx="3327826" cy="1871911"/>
          </a:xfrm>
          <a:prstGeom prst="rect">
            <a:avLst/>
          </a:prstGeom>
          <a:noFill/>
          <a:ln>
            <a:noFill/>
          </a:ln>
        </p:spPr>
      </p:pic>
      <p:pic>
        <p:nvPicPr>
          <p:cNvPr id="110" name="Google Shape;110;p3"/>
          <p:cNvPicPr preferRelativeResize="0"/>
          <p:nvPr/>
        </p:nvPicPr>
        <p:blipFill>
          <a:blip r:embed="rId7">
            <a:alphaModFix/>
          </a:blip>
          <a:stretch>
            <a:fillRect/>
          </a:stretch>
        </p:blipFill>
        <p:spPr>
          <a:xfrm>
            <a:off x="1070350" y="2771829"/>
            <a:ext cx="3327826" cy="1871899"/>
          </a:xfrm>
          <a:prstGeom prst="rect">
            <a:avLst/>
          </a:prstGeom>
          <a:noFill/>
          <a:ln>
            <a:noFill/>
          </a:ln>
        </p:spPr>
      </p:pic>
      <p:pic>
        <p:nvPicPr>
          <p:cNvPr id="111" name="Google Shape;111;p3"/>
          <p:cNvPicPr preferRelativeResize="0"/>
          <p:nvPr/>
        </p:nvPicPr>
        <p:blipFill>
          <a:blip r:embed="rId8">
            <a:alphaModFix/>
          </a:blip>
          <a:stretch>
            <a:fillRect/>
          </a:stretch>
        </p:blipFill>
        <p:spPr>
          <a:xfrm>
            <a:off x="7638200" y="4618368"/>
            <a:ext cx="3327825" cy="1871900"/>
          </a:xfrm>
          <a:prstGeom prst="rect">
            <a:avLst/>
          </a:prstGeom>
          <a:noFill/>
          <a:ln>
            <a:noFill/>
          </a:ln>
        </p:spPr>
      </p:pic>
      <p:sp>
        <p:nvSpPr>
          <p:cNvPr id="112" name="Google Shape;112;p3"/>
          <p:cNvSpPr/>
          <p:nvPr/>
        </p:nvSpPr>
        <p:spPr>
          <a:xfrm>
            <a:off x="4942550" y="3509925"/>
            <a:ext cx="2307000" cy="650400"/>
          </a:xfrm>
          <a:prstGeom prst="rightArrow">
            <a:avLst>
              <a:gd fmla="val 50000" name="adj1"/>
              <a:gd fmla="val 11144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rot="10800000">
            <a:off x="4942488" y="2004250"/>
            <a:ext cx="2307000" cy="307800"/>
          </a:xfrm>
          <a:prstGeom prst="rightArrow">
            <a:avLst>
              <a:gd fmla="val 50000" name="adj1"/>
              <a:gd fmla="val 11144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rot="10800000">
            <a:off x="4942538" y="5164243"/>
            <a:ext cx="2307000" cy="307800"/>
          </a:xfrm>
          <a:prstGeom prst="rightArrow">
            <a:avLst>
              <a:gd fmla="val 50000" name="adj1"/>
              <a:gd fmla="val 11144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txBox="1"/>
          <p:nvPr/>
        </p:nvSpPr>
        <p:spPr>
          <a:xfrm>
            <a:off x="1436630" y="1635896"/>
            <a:ext cx="3327900" cy="915900"/>
          </a:xfrm>
          <a:prstGeom prst="rect">
            <a:avLst/>
          </a:prstGeom>
          <a:solidFill>
            <a:srgbClr val="B4A7D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MX" sz="2400">
                <a:latin typeface="Calibri"/>
                <a:ea typeface="Calibri"/>
                <a:cs typeface="Calibri"/>
                <a:sym typeface="Calibri"/>
              </a:rPr>
              <a:t>4.9% de las empresas mexicanas (308,700)</a:t>
            </a:r>
            <a:endParaRPr sz="2400">
              <a:latin typeface="Calibri"/>
              <a:ea typeface="Calibri"/>
              <a:cs typeface="Calibri"/>
              <a:sym typeface="Calibri"/>
            </a:endParaRPr>
          </a:p>
        </p:txBody>
      </p:sp>
      <p:sp>
        <p:nvSpPr>
          <p:cNvPr id="116" name="Google Shape;116;p3"/>
          <p:cNvSpPr txBox="1"/>
          <p:nvPr/>
        </p:nvSpPr>
        <p:spPr>
          <a:xfrm>
            <a:off x="7638167" y="3366133"/>
            <a:ext cx="3327900" cy="915900"/>
          </a:xfrm>
          <a:prstGeom prst="rect">
            <a:avLst/>
          </a:prstGeom>
          <a:solidFill>
            <a:srgbClr val="B4A7D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MX" sz="2400">
                <a:latin typeface="Calibri"/>
                <a:ea typeface="Calibri"/>
                <a:cs typeface="Calibri"/>
                <a:sym typeface="Calibri"/>
              </a:rPr>
              <a:t>Tecnología e innovación, clave del desarrollo</a:t>
            </a:r>
            <a:endParaRPr sz="2400">
              <a:latin typeface="Calibri"/>
              <a:ea typeface="Calibri"/>
              <a:cs typeface="Calibri"/>
              <a:sym typeface="Calibri"/>
            </a:endParaRPr>
          </a:p>
        </p:txBody>
      </p:sp>
      <p:sp>
        <p:nvSpPr>
          <p:cNvPr id="117" name="Google Shape;117;p3"/>
          <p:cNvSpPr txBox="1"/>
          <p:nvPr/>
        </p:nvSpPr>
        <p:spPr>
          <a:xfrm>
            <a:off x="1436617" y="4902058"/>
            <a:ext cx="3327900" cy="915900"/>
          </a:xfrm>
          <a:prstGeom prst="rect">
            <a:avLst/>
          </a:prstGeom>
          <a:solidFill>
            <a:srgbClr val="B4A7D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MX" sz="2400">
                <a:latin typeface="Calibri"/>
                <a:ea typeface="Calibri"/>
                <a:cs typeface="Calibri"/>
                <a:sym typeface="Calibri"/>
              </a:rPr>
              <a:t>Brecha de capacidades entre empresas.</a:t>
            </a:r>
            <a:endParaRPr sz="2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pSp>
        <p:nvGrpSpPr>
          <p:cNvPr id="122" name="Google Shape;122;p4"/>
          <p:cNvGrpSpPr/>
          <p:nvPr/>
        </p:nvGrpSpPr>
        <p:grpSpPr>
          <a:xfrm>
            <a:off x="0" y="0"/>
            <a:ext cx="12192072" cy="1179984"/>
            <a:chOff x="0" y="0"/>
            <a:chExt cx="12192072" cy="1179984"/>
          </a:xfrm>
        </p:grpSpPr>
        <p:sp>
          <p:nvSpPr>
            <p:cNvPr id="123" name="Google Shape;123;p4"/>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125" name="Google Shape;125;p4"/>
          <p:cNvSpPr txBox="1"/>
          <p:nvPr/>
        </p:nvSpPr>
        <p:spPr>
          <a:xfrm>
            <a:off x="3498934" y="1460910"/>
            <a:ext cx="51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200"/>
              <a:buFont typeface="Calibri"/>
              <a:buNone/>
            </a:pPr>
            <a:r>
              <a:rPr lang="es-MX" sz="3200">
                <a:solidFill>
                  <a:schemeClr val="dk1"/>
                </a:solidFill>
                <a:latin typeface="Calibri"/>
                <a:ea typeface="Calibri"/>
                <a:cs typeface="Calibri"/>
                <a:sym typeface="Calibri"/>
              </a:rPr>
              <a:t>Objetivo General y específicos</a:t>
            </a:r>
            <a:endParaRPr sz="3200">
              <a:solidFill>
                <a:schemeClr val="dk1"/>
              </a:solidFill>
              <a:latin typeface="Calibri"/>
              <a:ea typeface="Calibri"/>
              <a:cs typeface="Calibri"/>
              <a:sym typeface="Calibri"/>
            </a:endParaRPr>
          </a:p>
        </p:txBody>
      </p:sp>
      <p:sp>
        <p:nvSpPr>
          <p:cNvPr id="126" name="Google Shape;126;p4"/>
          <p:cNvSpPr/>
          <p:nvPr/>
        </p:nvSpPr>
        <p:spPr>
          <a:xfrm>
            <a:off x="2865637" y="2094500"/>
            <a:ext cx="6460800" cy="16446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800"/>
              </a:spcAft>
              <a:buClr>
                <a:schemeClr val="dk1"/>
              </a:buClr>
              <a:buSzPts val="1100"/>
              <a:buFont typeface="Arial"/>
              <a:buNone/>
            </a:pPr>
            <a:r>
              <a:rPr lang="es-MX" sz="1200">
                <a:solidFill>
                  <a:schemeClr val="dk1"/>
                </a:solidFill>
              </a:rPr>
              <a:t>Evaluar el nivel de desarrollo de capacidades tecnológicas en las PYMES manufactureras de equipo de transporte del municipio de Querétaro haciendo uso de listas de control con la finalidad de identificar las fortalezas y debilidades del sector en el contexto tecnológico.</a:t>
            </a:r>
            <a:endParaRPr sz="1200">
              <a:solidFill>
                <a:schemeClr val="dk1"/>
              </a:solidFill>
            </a:endParaRPr>
          </a:p>
        </p:txBody>
      </p:sp>
      <p:sp>
        <p:nvSpPr>
          <p:cNvPr id="127" name="Google Shape;127;p4"/>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128" name="Google Shape;128;p4"/>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130" name="Google Shape;130;p4"/>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131" name="Google Shape;131;p4"/>
          <p:cNvSpPr txBox="1"/>
          <p:nvPr/>
        </p:nvSpPr>
        <p:spPr>
          <a:xfrm>
            <a:off x="3839306" y="0"/>
            <a:ext cx="6777900" cy="650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132" name="Google Shape;132;p4"/>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sp>
        <p:nvSpPr>
          <p:cNvPr id="133" name="Google Shape;133;p4"/>
          <p:cNvSpPr/>
          <p:nvPr/>
        </p:nvSpPr>
        <p:spPr>
          <a:xfrm>
            <a:off x="2865600" y="2326848"/>
            <a:ext cx="6460800" cy="10260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4"/>
          <p:cNvPicPr preferRelativeResize="0"/>
          <p:nvPr/>
        </p:nvPicPr>
        <p:blipFill>
          <a:blip r:embed="rId6">
            <a:alphaModFix/>
          </a:blip>
          <a:stretch>
            <a:fillRect/>
          </a:stretch>
        </p:blipFill>
        <p:spPr>
          <a:xfrm>
            <a:off x="292738" y="3698375"/>
            <a:ext cx="3261828" cy="2446371"/>
          </a:xfrm>
          <a:prstGeom prst="rect">
            <a:avLst/>
          </a:prstGeom>
          <a:noFill/>
          <a:ln>
            <a:noFill/>
          </a:ln>
        </p:spPr>
      </p:pic>
      <p:pic>
        <p:nvPicPr>
          <p:cNvPr id="135" name="Google Shape;135;p4"/>
          <p:cNvPicPr preferRelativeResize="0"/>
          <p:nvPr/>
        </p:nvPicPr>
        <p:blipFill>
          <a:blip r:embed="rId7">
            <a:alphaModFix/>
          </a:blip>
          <a:stretch>
            <a:fillRect/>
          </a:stretch>
        </p:blipFill>
        <p:spPr>
          <a:xfrm>
            <a:off x="4815624" y="3641185"/>
            <a:ext cx="2560764" cy="2560764"/>
          </a:xfrm>
          <a:prstGeom prst="rect">
            <a:avLst/>
          </a:prstGeom>
          <a:noFill/>
          <a:ln>
            <a:noFill/>
          </a:ln>
          <a:effectLst>
            <a:reflection blurRad="0" dir="5400000" dist="38100" endA="0" endPos="5950" fadeDir="5400012" kx="0" rotWithShape="0" algn="bl" stA="67000" stPos="0" sy="-100000" ky="0"/>
          </a:effectLst>
        </p:spPr>
      </p:pic>
      <p:pic>
        <p:nvPicPr>
          <p:cNvPr id="136" name="Google Shape;136;p4"/>
          <p:cNvPicPr preferRelativeResize="0"/>
          <p:nvPr/>
        </p:nvPicPr>
        <p:blipFill>
          <a:blip r:embed="rId8">
            <a:alphaModFix/>
          </a:blip>
          <a:stretch>
            <a:fillRect/>
          </a:stretch>
        </p:blipFill>
        <p:spPr>
          <a:xfrm>
            <a:off x="8637450" y="4088624"/>
            <a:ext cx="2133506" cy="1665875"/>
          </a:xfrm>
          <a:prstGeom prst="rect">
            <a:avLst/>
          </a:prstGeom>
          <a:noFill/>
          <a:ln>
            <a:noFill/>
          </a:ln>
        </p:spPr>
      </p:pic>
      <p:sp>
        <p:nvSpPr>
          <p:cNvPr id="137" name="Google Shape;137;p4"/>
          <p:cNvSpPr/>
          <p:nvPr/>
        </p:nvSpPr>
        <p:spPr>
          <a:xfrm rot="-1333">
            <a:off x="3624777" y="4165391"/>
            <a:ext cx="773400" cy="988800"/>
          </a:xfrm>
          <a:prstGeom prst="rightArrow">
            <a:avLst>
              <a:gd fmla="val 44215" name="adj1"/>
              <a:gd fmla="val 63418" name="adj2"/>
            </a:avLst>
          </a:prstGeom>
          <a:solidFill>
            <a:schemeClr val="lt2"/>
          </a:solidFill>
          <a:ln cap="flat" cmpd="sng" w="9525">
            <a:solidFill>
              <a:schemeClr val="dk2"/>
            </a:solidFill>
            <a:prstDash val="solid"/>
            <a:round/>
            <a:headEnd len="sm" w="sm" type="none"/>
            <a:tailEnd len="sm" w="sm" type="none"/>
          </a:ln>
          <a:effectLst>
            <a:reflection blurRad="0" dir="5400000" dist="38100" endA="0" endPos="5950" fadeDir="5400012" kx="0" rotWithShape="0" algn="bl" stA="67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rot="-1333">
            <a:off x="7793852" y="4165398"/>
            <a:ext cx="773400" cy="988800"/>
          </a:xfrm>
          <a:prstGeom prst="rightArrow">
            <a:avLst>
              <a:gd fmla="val 44215" name="adj1"/>
              <a:gd fmla="val 63418" name="adj2"/>
            </a:avLst>
          </a:prstGeom>
          <a:solidFill>
            <a:schemeClr val="lt2"/>
          </a:solidFill>
          <a:ln cap="flat" cmpd="sng" w="9525">
            <a:solidFill>
              <a:schemeClr val="dk2"/>
            </a:solidFill>
            <a:prstDash val="solid"/>
            <a:round/>
            <a:headEnd len="sm" w="sm" type="none"/>
            <a:tailEnd len="sm" w="sm" type="none"/>
          </a:ln>
          <a:effectLst>
            <a:reflection blurRad="0" dir="5400000" dist="38100" endA="0" endPos="5950" fadeDir="5400012" kx="0" rotWithShape="0" algn="bl" stA="6700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gf7d8660cc6_0_0"/>
          <p:cNvGrpSpPr/>
          <p:nvPr/>
        </p:nvGrpSpPr>
        <p:grpSpPr>
          <a:xfrm>
            <a:off x="0" y="0"/>
            <a:ext cx="12192072" cy="1179984"/>
            <a:chOff x="0" y="0"/>
            <a:chExt cx="12192072" cy="1179984"/>
          </a:xfrm>
        </p:grpSpPr>
        <p:sp>
          <p:nvSpPr>
            <p:cNvPr id="144" name="Google Shape;144;gf7d8660cc6_0_0"/>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45" name="Google Shape;145;gf7d8660cc6_0_0"/>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146" name="Google Shape;146;gf7d8660cc6_0_0"/>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800" u="none" cap="none" strike="noStrike">
              <a:solidFill>
                <a:schemeClr val="dk1"/>
              </a:solidFill>
              <a:latin typeface="Calibri"/>
              <a:ea typeface="Calibri"/>
              <a:cs typeface="Calibri"/>
              <a:sym typeface="Calibri"/>
            </a:endParaRPr>
          </a:p>
        </p:txBody>
      </p:sp>
      <p:sp>
        <p:nvSpPr>
          <p:cNvPr id="147" name="Google Shape;147;gf7d8660cc6_0_0"/>
          <p:cNvSpPr txBox="1"/>
          <p:nvPr/>
        </p:nvSpPr>
        <p:spPr>
          <a:xfrm>
            <a:off x="152100" y="1232725"/>
            <a:ext cx="5194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rPr lang="es-MX" sz="3200">
                <a:solidFill>
                  <a:schemeClr val="dk1"/>
                </a:solidFill>
                <a:latin typeface="Calibri"/>
                <a:ea typeface="Calibri"/>
                <a:cs typeface="Calibri"/>
                <a:sym typeface="Calibri"/>
              </a:rPr>
              <a:t>Antecedentes</a:t>
            </a:r>
            <a:endParaRPr b="0" i="0" sz="1800" u="none" cap="none" strike="noStrike">
              <a:solidFill>
                <a:schemeClr val="dk1"/>
              </a:solidFill>
              <a:latin typeface="Calibri"/>
              <a:ea typeface="Calibri"/>
              <a:cs typeface="Calibri"/>
              <a:sym typeface="Calibri"/>
            </a:endParaRPr>
          </a:p>
        </p:txBody>
      </p:sp>
      <p:sp>
        <p:nvSpPr>
          <p:cNvPr id="148" name="Google Shape;148;gf7d8660cc6_0_0"/>
          <p:cNvSpPr/>
          <p:nvPr/>
        </p:nvSpPr>
        <p:spPr>
          <a:xfrm>
            <a:off x="5880100" y="1179914"/>
            <a:ext cx="6289200" cy="531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f7d8660cc6_0_0"/>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C00000"/>
              </a:buClr>
              <a:buSzPts val="1800"/>
              <a:buFont typeface="Calibri"/>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chemeClr val="dk1"/>
              </a:solidFill>
              <a:latin typeface="Calibri"/>
              <a:ea typeface="Calibri"/>
              <a:cs typeface="Calibri"/>
              <a:sym typeface="Calibri"/>
            </a:endParaRPr>
          </a:p>
        </p:txBody>
      </p:sp>
      <p:sp>
        <p:nvSpPr>
          <p:cNvPr id="150" name="Google Shape;150;gf7d8660cc6_0_0"/>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151" name="Google Shape;151;gf7d8660cc6_0_0"/>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152" name="Google Shape;152;gf7d8660cc6_0_0"/>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153" name="Google Shape;153;gf7d8660cc6_0_0"/>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154" name="Google Shape;154;gf7d8660cc6_0_0"/>
          <p:cNvSpPr/>
          <p:nvPr/>
        </p:nvSpPr>
        <p:spPr>
          <a:xfrm rot="-711049">
            <a:off x="8620960" y="3502996"/>
            <a:ext cx="1801191" cy="76960"/>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gf7d8660cc6_0_0"/>
          <p:cNvSpPr/>
          <p:nvPr/>
        </p:nvSpPr>
        <p:spPr>
          <a:xfrm flipH="1" rot="711049">
            <a:off x="6908076" y="3502996"/>
            <a:ext cx="1801191" cy="76960"/>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6" name="Google Shape;156;gf7d8660cc6_0_0"/>
          <p:cNvGrpSpPr/>
          <p:nvPr/>
        </p:nvGrpSpPr>
        <p:grpSpPr>
          <a:xfrm>
            <a:off x="7448040" y="3577574"/>
            <a:ext cx="2283543" cy="1778499"/>
            <a:chOff x="5796625" y="2541798"/>
            <a:chExt cx="1712700" cy="1333908"/>
          </a:xfrm>
        </p:grpSpPr>
        <p:sp>
          <p:nvSpPr>
            <p:cNvPr id="157" name="Google Shape;157;gf7d8660cc6_0_0"/>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gf7d8660cc6_0_0"/>
            <p:cNvSpPr txBox="1"/>
            <p:nvPr/>
          </p:nvSpPr>
          <p:spPr>
            <a:xfrm>
              <a:off x="5951718" y="2705022"/>
              <a:ext cx="1402500" cy="2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s-MX" sz="1100">
                  <a:solidFill>
                    <a:srgbClr val="5E5E5E"/>
                  </a:solidFill>
                  <a:latin typeface="Roboto"/>
                  <a:ea typeface="Roboto"/>
                  <a:cs typeface="Roboto"/>
                  <a:sym typeface="Roboto"/>
                </a:rPr>
                <a:t>Domínguez y Brown (2004)</a:t>
              </a:r>
              <a:endParaRPr b="1" sz="1100">
                <a:solidFill>
                  <a:srgbClr val="5E5E5E"/>
                </a:solidFill>
                <a:latin typeface="Roboto"/>
                <a:ea typeface="Roboto"/>
                <a:cs typeface="Roboto"/>
                <a:sym typeface="Roboto"/>
              </a:endParaRPr>
            </a:p>
          </p:txBody>
        </p:sp>
        <p:sp>
          <p:nvSpPr>
            <p:cNvPr id="159" name="Google Shape;159;gf7d8660cc6_0_0"/>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160" name="Google Shape;160;gf7d8660cc6_0_0"/>
            <p:cNvSpPr txBox="1"/>
            <p:nvPr/>
          </p:nvSpPr>
          <p:spPr>
            <a:xfrm>
              <a:off x="5840884" y="3106206"/>
              <a:ext cx="1624200" cy="7695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s-MX" sz="1100">
                  <a:solidFill>
                    <a:srgbClr val="5E5E5E"/>
                  </a:solidFill>
                  <a:latin typeface="Roboto"/>
                  <a:ea typeface="Roboto"/>
                  <a:cs typeface="Roboto"/>
                  <a:sym typeface="Roboto"/>
                </a:rPr>
                <a:t>Brecha de capacidades tecnológicas entre las empresas manufactureras grandes y las PyMes.</a:t>
              </a:r>
              <a:endParaRPr sz="1100">
                <a:solidFill>
                  <a:srgbClr val="5E5E5E"/>
                </a:solidFill>
              </a:endParaRPr>
            </a:p>
          </p:txBody>
        </p:sp>
        <p:sp>
          <p:nvSpPr>
            <p:cNvPr id="161" name="Google Shape;161;gf7d8660cc6_0_0"/>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 name="Google Shape;162;gf7d8660cc6_0_0"/>
          <p:cNvSpPr/>
          <p:nvPr/>
        </p:nvSpPr>
        <p:spPr>
          <a:xfrm rot="-711049">
            <a:off x="5199877" y="3502996"/>
            <a:ext cx="1801191" cy="76960"/>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3" name="Google Shape;163;gf7d8660cc6_0_0"/>
          <p:cNvGrpSpPr/>
          <p:nvPr/>
        </p:nvGrpSpPr>
        <p:grpSpPr>
          <a:xfrm>
            <a:off x="5777320" y="1842721"/>
            <a:ext cx="2283543" cy="1662296"/>
            <a:chOff x="4409300" y="1219942"/>
            <a:chExt cx="1712700" cy="1246754"/>
          </a:xfrm>
        </p:grpSpPr>
        <p:sp>
          <p:nvSpPr>
            <p:cNvPr id="164" name="Google Shape;164;gf7d8660cc6_0_0"/>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gf7d8660cc6_0_0"/>
            <p:cNvSpPr txBox="1"/>
            <p:nvPr/>
          </p:nvSpPr>
          <p:spPr>
            <a:xfrm>
              <a:off x="4675067" y="1987261"/>
              <a:ext cx="1181100" cy="2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s-MX" sz="1100">
                  <a:solidFill>
                    <a:srgbClr val="5E5E5E"/>
                  </a:solidFill>
                  <a:latin typeface="Roboto"/>
                  <a:ea typeface="Roboto"/>
                  <a:cs typeface="Roboto"/>
                  <a:sym typeface="Roboto"/>
                </a:rPr>
                <a:t>Bell y Pavitt (1995)</a:t>
              </a:r>
              <a:endParaRPr b="1" sz="1100">
                <a:solidFill>
                  <a:srgbClr val="5E5E5E"/>
                </a:solidFill>
                <a:latin typeface="Roboto"/>
                <a:ea typeface="Roboto"/>
                <a:cs typeface="Roboto"/>
                <a:sym typeface="Roboto"/>
              </a:endParaRPr>
            </a:p>
          </p:txBody>
        </p:sp>
        <p:sp>
          <p:nvSpPr>
            <p:cNvPr id="166" name="Google Shape;166;gf7d8660cc6_0_0"/>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167" name="Google Shape;167;gf7d8660cc6_0_0"/>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gf7d8660cc6_0_0"/>
            <p:cNvSpPr txBox="1"/>
            <p:nvPr/>
          </p:nvSpPr>
          <p:spPr>
            <a:xfrm>
              <a:off x="4453555" y="1257146"/>
              <a:ext cx="1624200" cy="7035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s-MX" sz="1100">
                  <a:solidFill>
                    <a:srgbClr val="5E5E5E"/>
                  </a:solidFill>
                  <a:latin typeface="Roboto"/>
                  <a:ea typeface="Roboto"/>
                  <a:cs typeface="Roboto"/>
                  <a:sym typeface="Roboto"/>
                </a:rPr>
                <a:t>Relación entre la innovación y el cambio tecnológico. Matriz de capacidades basada en Lall con actividades expuestas.</a:t>
              </a:r>
              <a:endParaRPr sz="1100">
                <a:solidFill>
                  <a:srgbClr val="5E5E5E"/>
                </a:solidFill>
                <a:latin typeface="Roboto"/>
                <a:ea typeface="Roboto"/>
                <a:cs typeface="Roboto"/>
                <a:sym typeface="Roboto"/>
              </a:endParaRPr>
            </a:p>
          </p:txBody>
        </p:sp>
      </p:grpSp>
      <p:sp>
        <p:nvSpPr>
          <p:cNvPr id="169" name="Google Shape;169;gf7d8660cc6_0_0"/>
          <p:cNvSpPr/>
          <p:nvPr/>
        </p:nvSpPr>
        <p:spPr>
          <a:xfrm flipH="1" rot="711049">
            <a:off x="3477738" y="3502996"/>
            <a:ext cx="1801191" cy="76960"/>
          </a:xfrm>
          <a:prstGeom prst="roundRect">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0" name="Google Shape;170;gf7d8660cc6_0_0"/>
          <p:cNvGrpSpPr/>
          <p:nvPr/>
        </p:nvGrpSpPr>
        <p:grpSpPr>
          <a:xfrm>
            <a:off x="4102137" y="3577470"/>
            <a:ext cx="2283543" cy="2123599"/>
            <a:chOff x="3021975" y="2541798"/>
            <a:chExt cx="1712700" cy="1230715"/>
          </a:xfrm>
        </p:grpSpPr>
        <p:sp>
          <p:nvSpPr>
            <p:cNvPr id="171" name="Google Shape;171;gf7d8660cc6_0_0"/>
            <p:cNvSpPr txBox="1"/>
            <p:nvPr/>
          </p:nvSpPr>
          <p:spPr>
            <a:xfrm>
              <a:off x="3211272" y="2776902"/>
              <a:ext cx="1334100" cy="2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s-MX" sz="1100">
                  <a:solidFill>
                    <a:srgbClr val="701C7F"/>
                  </a:solidFill>
                  <a:latin typeface="Roboto"/>
                  <a:ea typeface="Roboto"/>
                  <a:cs typeface="Roboto"/>
                  <a:sym typeface="Roboto"/>
                </a:rPr>
                <a:t>Bell y Pavitt (1992)</a:t>
              </a:r>
              <a:endParaRPr b="1" sz="1100">
                <a:solidFill>
                  <a:srgbClr val="701C7F"/>
                </a:solidFill>
                <a:latin typeface="Roboto"/>
                <a:ea typeface="Roboto"/>
                <a:cs typeface="Roboto"/>
                <a:sym typeface="Roboto"/>
              </a:endParaRPr>
            </a:p>
          </p:txBody>
        </p:sp>
        <p:sp>
          <p:nvSpPr>
            <p:cNvPr id="172" name="Google Shape;172;gf7d8660cc6_0_0"/>
            <p:cNvSpPr/>
            <p:nvPr/>
          </p:nvSpPr>
          <p:spPr>
            <a:xfrm rot="-1789476">
              <a:off x="3798091" y="2571072"/>
              <a:ext cx="160451" cy="160451"/>
            </a:xfrm>
            <a:prstGeom prst="ellipse">
              <a:avLst/>
            </a:prstGeom>
            <a:solidFill>
              <a:srgbClr val="FFFFFF"/>
            </a:solidFill>
            <a:ln cap="flat" cmpd="sng" w="38100">
              <a:solidFill>
                <a:srgbClr val="701C7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gf7d8660cc6_0_0"/>
            <p:cNvSpPr/>
            <p:nvPr/>
          </p:nvSpPr>
          <p:spPr>
            <a:xfrm>
              <a:off x="3021975" y="3069013"/>
              <a:ext cx="1712700" cy="703500"/>
            </a:xfrm>
            <a:prstGeom prst="roundRect">
              <a:avLst>
                <a:gd fmla="val 4485"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174" name="Google Shape;174;gf7d8660cc6_0_0"/>
            <p:cNvSpPr txBox="1"/>
            <p:nvPr/>
          </p:nvSpPr>
          <p:spPr>
            <a:xfrm>
              <a:off x="3066225" y="3106213"/>
              <a:ext cx="1624200" cy="6246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lang="es-MX" sz="1100">
                  <a:solidFill>
                    <a:srgbClr val="FFFFFF"/>
                  </a:solidFill>
                  <a:latin typeface="Roboto"/>
                  <a:ea typeface="Roboto"/>
                  <a:cs typeface="Roboto"/>
                  <a:sym typeface="Roboto"/>
                </a:rPr>
                <a:t>Claves para una acumulación tecnológica exitosa.</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rPr lang="es-MX" sz="1100">
                  <a:solidFill>
                    <a:srgbClr val="FFFFFF"/>
                  </a:solidFill>
                  <a:latin typeface="Roboto"/>
                  <a:ea typeface="Roboto"/>
                  <a:cs typeface="Roboto"/>
                  <a:sym typeface="Roboto"/>
                </a:rPr>
                <a:t>Clasificación de empresas tecnológicas</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0"/>
                </a:spcAft>
                <a:buNone/>
              </a:pPr>
              <a:r>
                <a:t/>
              </a:r>
              <a:endParaRPr sz="1100">
                <a:solidFill>
                  <a:srgbClr val="FFFFFF"/>
                </a:solidFill>
                <a:latin typeface="Roboto"/>
                <a:ea typeface="Roboto"/>
                <a:cs typeface="Roboto"/>
                <a:sym typeface="Roboto"/>
              </a:endParaRPr>
            </a:p>
            <a:p>
              <a:pPr indent="0" lvl="0" marL="0" rtl="0" algn="ctr">
                <a:lnSpc>
                  <a:spcPct val="115000"/>
                </a:lnSpc>
                <a:spcBef>
                  <a:spcPts val="2100"/>
                </a:spcBef>
                <a:spcAft>
                  <a:spcPts val="2100"/>
                </a:spcAft>
                <a:buNone/>
              </a:pPr>
              <a:r>
                <a:t/>
              </a:r>
              <a:endParaRPr sz="1100">
                <a:solidFill>
                  <a:srgbClr val="FFFFFF"/>
                </a:solidFill>
                <a:latin typeface="Roboto"/>
                <a:ea typeface="Roboto"/>
                <a:cs typeface="Roboto"/>
                <a:sym typeface="Roboto"/>
              </a:endParaRPr>
            </a:p>
          </p:txBody>
        </p:sp>
        <p:sp>
          <p:nvSpPr>
            <p:cNvPr id="175" name="Google Shape;175;gf7d8660cc6_0_0"/>
            <p:cNvSpPr/>
            <p:nvPr/>
          </p:nvSpPr>
          <p:spPr>
            <a:xfrm>
              <a:off x="3833325" y="3004364"/>
              <a:ext cx="90000" cy="67500"/>
            </a:xfrm>
            <a:prstGeom prst="triangle">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6" name="Google Shape;176;gf7d8660cc6_0_0"/>
          <p:cNvSpPr/>
          <p:nvPr/>
        </p:nvSpPr>
        <p:spPr>
          <a:xfrm rot="-711049">
            <a:off x="1778805" y="3502996"/>
            <a:ext cx="1801191" cy="76960"/>
          </a:xfrm>
          <a:prstGeom prst="roundRect">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7" name="Google Shape;177;gf7d8660cc6_0_0"/>
          <p:cNvGrpSpPr/>
          <p:nvPr/>
        </p:nvGrpSpPr>
        <p:grpSpPr>
          <a:xfrm>
            <a:off x="2386445" y="1842721"/>
            <a:ext cx="2283543" cy="1662296"/>
            <a:chOff x="1637475" y="1219942"/>
            <a:chExt cx="1712700" cy="1246754"/>
          </a:xfrm>
        </p:grpSpPr>
        <p:sp>
          <p:nvSpPr>
            <p:cNvPr id="178" name="Google Shape;178;gf7d8660cc6_0_0"/>
            <p:cNvSpPr/>
            <p:nvPr/>
          </p:nvSpPr>
          <p:spPr>
            <a:xfrm>
              <a:off x="1637475" y="1219942"/>
              <a:ext cx="1712700" cy="703500"/>
            </a:xfrm>
            <a:prstGeom prst="roundRect">
              <a:avLst>
                <a:gd fmla="val 4485"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179" name="Google Shape;179;gf7d8660cc6_0_0"/>
            <p:cNvSpPr txBox="1"/>
            <p:nvPr/>
          </p:nvSpPr>
          <p:spPr>
            <a:xfrm>
              <a:off x="2144544" y="1985297"/>
              <a:ext cx="696900" cy="2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s-MX" sz="1100">
                  <a:solidFill>
                    <a:srgbClr val="701C7F"/>
                  </a:solidFill>
                  <a:latin typeface="Roboto"/>
                  <a:ea typeface="Roboto"/>
                  <a:cs typeface="Roboto"/>
                  <a:sym typeface="Roboto"/>
                </a:rPr>
                <a:t>Lall (1992)</a:t>
              </a:r>
              <a:endParaRPr b="1" sz="1100">
                <a:solidFill>
                  <a:srgbClr val="701C7F"/>
                </a:solidFill>
                <a:latin typeface="Roboto"/>
                <a:ea typeface="Roboto"/>
                <a:cs typeface="Roboto"/>
                <a:sym typeface="Roboto"/>
              </a:endParaRPr>
            </a:p>
          </p:txBody>
        </p:sp>
        <p:sp>
          <p:nvSpPr>
            <p:cNvPr id="180" name="Google Shape;180;gf7d8660cc6_0_0"/>
            <p:cNvSpPr/>
            <p:nvPr/>
          </p:nvSpPr>
          <p:spPr>
            <a:xfrm rot="10800000">
              <a:off x="2448800" y="1919036"/>
              <a:ext cx="90000" cy="67500"/>
            </a:xfrm>
            <a:prstGeom prst="triangle">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gf7d8660cc6_0_0"/>
            <p:cNvSpPr txBox="1"/>
            <p:nvPr/>
          </p:nvSpPr>
          <p:spPr>
            <a:xfrm>
              <a:off x="1681725" y="1257142"/>
              <a:ext cx="1624200" cy="6246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s-MX" sz="1100">
                  <a:solidFill>
                    <a:srgbClr val="FFFFFF"/>
                  </a:solidFill>
                  <a:latin typeface="Roboto"/>
                  <a:ea typeface="Roboto"/>
                  <a:cs typeface="Roboto"/>
                  <a:sym typeface="Roboto"/>
                </a:rPr>
                <a:t>Principios de la </a:t>
              </a:r>
              <a:r>
                <a:rPr lang="es-MX" sz="1100">
                  <a:solidFill>
                    <a:srgbClr val="FFFFFF"/>
                  </a:solidFill>
                  <a:latin typeface="Roboto"/>
                  <a:ea typeface="Roboto"/>
                  <a:cs typeface="Roboto"/>
                  <a:sym typeface="Roboto"/>
                </a:rPr>
                <a:t>matriz</a:t>
              </a:r>
              <a:r>
                <a:rPr lang="es-MX" sz="1100">
                  <a:solidFill>
                    <a:srgbClr val="FFFFFF"/>
                  </a:solidFill>
                  <a:latin typeface="Roboto"/>
                  <a:ea typeface="Roboto"/>
                  <a:cs typeface="Roboto"/>
                  <a:sym typeface="Roboto"/>
                </a:rPr>
                <a:t> de capacidades tecnológicas. No contiene actividades específicas.</a:t>
              </a:r>
              <a:endParaRPr sz="1100">
                <a:solidFill>
                  <a:srgbClr val="FFFFFF"/>
                </a:solidFill>
                <a:latin typeface="Roboto"/>
                <a:ea typeface="Roboto"/>
                <a:cs typeface="Roboto"/>
                <a:sym typeface="Roboto"/>
              </a:endParaRPr>
            </a:p>
          </p:txBody>
        </p:sp>
        <p:sp>
          <p:nvSpPr>
            <p:cNvPr id="182" name="Google Shape;182;gf7d8660cc6_0_0"/>
            <p:cNvSpPr/>
            <p:nvPr/>
          </p:nvSpPr>
          <p:spPr>
            <a:xfrm rot="-1789476">
              <a:off x="2410765" y="2276970"/>
              <a:ext cx="160451" cy="160451"/>
            </a:xfrm>
            <a:prstGeom prst="ellipse">
              <a:avLst/>
            </a:prstGeom>
            <a:solidFill>
              <a:srgbClr val="FFFFFF"/>
            </a:solidFill>
            <a:ln cap="flat" cmpd="sng" w="38100">
              <a:solidFill>
                <a:srgbClr val="701C7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gf8e2e06710_0_461"/>
          <p:cNvGrpSpPr/>
          <p:nvPr/>
        </p:nvGrpSpPr>
        <p:grpSpPr>
          <a:xfrm>
            <a:off x="0" y="0"/>
            <a:ext cx="12192072" cy="1179984"/>
            <a:chOff x="0" y="0"/>
            <a:chExt cx="12192072" cy="1179984"/>
          </a:xfrm>
        </p:grpSpPr>
        <p:sp>
          <p:nvSpPr>
            <p:cNvPr id="188" name="Google Shape;188;gf8e2e06710_0_461"/>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89" name="Google Shape;189;gf8e2e06710_0_461"/>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190" name="Google Shape;190;gf8e2e06710_0_461"/>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800" u="none" cap="none" strike="noStrike">
              <a:solidFill>
                <a:schemeClr val="dk1"/>
              </a:solidFill>
              <a:latin typeface="Calibri"/>
              <a:ea typeface="Calibri"/>
              <a:cs typeface="Calibri"/>
              <a:sym typeface="Calibri"/>
            </a:endParaRPr>
          </a:p>
        </p:txBody>
      </p:sp>
      <p:sp>
        <p:nvSpPr>
          <p:cNvPr id="191" name="Google Shape;191;gf8e2e06710_0_461"/>
          <p:cNvSpPr/>
          <p:nvPr/>
        </p:nvSpPr>
        <p:spPr>
          <a:xfrm>
            <a:off x="5880100" y="1179914"/>
            <a:ext cx="6289200" cy="531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f8e2e06710_0_461"/>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C00000"/>
              </a:buClr>
              <a:buSzPts val="1800"/>
              <a:buFont typeface="Calibri"/>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chemeClr val="dk1"/>
              </a:solidFill>
              <a:latin typeface="Calibri"/>
              <a:ea typeface="Calibri"/>
              <a:cs typeface="Calibri"/>
              <a:sym typeface="Calibri"/>
            </a:endParaRPr>
          </a:p>
        </p:txBody>
      </p:sp>
      <p:sp>
        <p:nvSpPr>
          <p:cNvPr id="193" name="Google Shape;193;gf8e2e06710_0_461"/>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194" name="Google Shape;194;gf8e2e06710_0_461"/>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195" name="Google Shape;195;gf8e2e06710_0_461"/>
          <p:cNvPicPr preferRelativeResize="0"/>
          <p:nvPr/>
        </p:nvPicPr>
        <p:blipFill rotWithShape="1">
          <a:blip r:embed="rId4">
            <a:alphaModFix/>
          </a:blip>
          <a:srcRect b="0" l="0" r="0" t="0"/>
          <a:stretch/>
        </p:blipFill>
        <p:spPr>
          <a:xfrm>
            <a:off x="10966014" y="5817941"/>
            <a:ext cx="1329264" cy="1026026"/>
          </a:xfrm>
          <a:prstGeom prst="rect">
            <a:avLst/>
          </a:prstGeom>
          <a:noFill/>
          <a:ln>
            <a:noFill/>
          </a:ln>
        </p:spPr>
      </p:pic>
      <p:pic>
        <p:nvPicPr>
          <p:cNvPr id="196" name="Google Shape;196;gf8e2e06710_0_461"/>
          <p:cNvPicPr preferRelativeResize="0"/>
          <p:nvPr/>
        </p:nvPicPr>
        <p:blipFill rotWithShape="1">
          <a:blip r:embed="rId5">
            <a:alphaModFix/>
          </a:blip>
          <a:srcRect b="0" l="0" r="0" t="0"/>
          <a:stretch/>
        </p:blipFill>
        <p:spPr>
          <a:xfrm>
            <a:off x="1575008" y="101238"/>
            <a:ext cx="624079" cy="824051"/>
          </a:xfrm>
          <a:prstGeom prst="rect">
            <a:avLst/>
          </a:prstGeom>
          <a:noFill/>
          <a:ln>
            <a:noFill/>
          </a:ln>
        </p:spPr>
      </p:pic>
      <p:sp>
        <p:nvSpPr>
          <p:cNvPr id="197" name="Google Shape;197;gf8e2e06710_0_461"/>
          <p:cNvSpPr/>
          <p:nvPr/>
        </p:nvSpPr>
        <p:spPr>
          <a:xfrm rot="-711049">
            <a:off x="8620960" y="3502996"/>
            <a:ext cx="1801191" cy="76960"/>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 name="Google Shape;198;gf8e2e06710_0_461"/>
          <p:cNvSpPr/>
          <p:nvPr/>
        </p:nvSpPr>
        <p:spPr>
          <a:xfrm flipH="1" rot="711049">
            <a:off x="6908076" y="3502996"/>
            <a:ext cx="1801191" cy="76960"/>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9" name="Google Shape;199;gf8e2e06710_0_461"/>
          <p:cNvGrpSpPr/>
          <p:nvPr/>
        </p:nvGrpSpPr>
        <p:grpSpPr>
          <a:xfrm>
            <a:off x="7448040" y="3577574"/>
            <a:ext cx="2283543" cy="1640912"/>
            <a:chOff x="5796625" y="2541798"/>
            <a:chExt cx="1712700" cy="1230715"/>
          </a:xfrm>
        </p:grpSpPr>
        <p:sp>
          <p:nvSpPr>
            <p:cNvPr id="200" name="Google Shape;200;gf8e2e06710_0_461"/>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gf8e2e06710_0_461"/>
            <p:cNvSpPr txBox="1"/>
            <p:nvPr/>
          </p:nvSpPr>
          <p:spPr>
            <a:xfrm>
              <a:off x="5951718" y="2705022"/>
              <a:ext cx="1402500" cy="2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s-MX" sz="1100">
                  <a:solidFill>
                    <a:srgbClr val="5E5E5E"/>
                  </a:solidFill>
                  <a:latin typeface="Roboto"/>
                  <a:ea typeface="Roboto"/>
                  <a:cs typeface="Roboto"/>
                  <a:sym typeface="Roboto"/>
                </a:rPr>
                <a:t>Martínez</a:t>
              </a:r>
              <a:r>
                <a:rPr b="1" lang="es-MX" sz="1100">
                  <a:solidFill>
                    <a:srgbClr val="5E5E5E"/>
                  </a:solidFill>
                  <a:latin typeface="Roboto"/>
                  <a:ea typeface="Roboto"/>
                  <a:cs typeface="Roboto"/>
                  <a:sym typeface="Roboto"/>
                </a:rPr>
                <a:t> </a:t>
              </a:r>
              <a:r>
                <a:rPr b="1" lang="es-MX" sz="1100">
                  <a:solidFill>
                    <a:srgbClr val="5E5E5E"/>
                  </a:solidFill>
                  <a:latin typeface="Roboto"/>
                  <a:ea typeface="Roboto"/>
                  <a:cs typeface="Roboto"/>
                  <a:sym typeface="Roboto"/>
                </a:rPr>
                <a:t> (2018)</a:t>
              </a:r>
              <a:endParaRPr b="1" sz="1100">
                <a:solidFill>
                  <a:srgbClr val="5E5E5E"/>
                </a:solidFill>
                <a:latin typeface="Roboto"/>
                <a:ea typeface="Roboto"/>
                <a:cs typeface="Roboto"/>
                <a:sym typeface="Roboto"/>
              </a:endParaRPr>
            </a:p>
          </p:txBody>
        </p:sp>
        <p:sp>
          <p:nvSpPr>
            <p:cNvPr id="202" name="Google Shape;202;gf8e2e06710_0_461"/>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203" name="Google Shape;203;gf8e2e06710_0_461"/>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s-MX" sz="1100">
                  <a:solidFill>
                    <a:srgbClr val="5E5E5E"/>
                  </a:solidFill>
                  <a:latin typeface="Roboto"/>
                  <a:ea typeface="Roboto"/>
                  <a:cs typeface="Roboto"/>
                  <a:sym typeface="Roboto"/>
                </a:rPr>
                <a:t>Estudio de capacidades tecnológicas de la agroindustria de amaranto en la Ciudad de México.</a:t>
              </a:r>
              <a:endParaRPr sz="1100">
                <a:solidFill>
                  <a:srgbClr val="5E5E5E"/>
                </a:solidFill>
              </a:endParaRPr>
            </a:p>
          </p:txBody>
        </p:sp>
        <p:sp>
          <p:nvSpPr>
            <p:cNvPr id="204" name="Google Shape;204;gf8e2e06710_0_461"/>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5" name="Google Shape;205;gf8e2e06710_0_461"/>
          <p:cNvSpPr/>
          <p:nvPr/>
        </p:nvSpPr>
        <p:spPr>
          <a:xfrm rot="-711049">
            <a:off x="5199877" y="3502996"/>
            <a:ext cx="1801191" cy="76960"/>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6" name="Google Shape;206;gf8e2e06710_0_461"/>
          <p:cNvGrpSpPr/>
          <p:nvPr/>
        </p:nvGrpSpPr>
        <p:grpSpPr>
          <a:xfrm>
            <a:off x="5777320" y="1842721"/>
            <a:ext cx="2283543" cy="1662296"/>
            <a:chOff x="4409300" y="1219942"/>
            <a:chExt cx="1712700" cy="1246754"/>
          </a:xfrm>
        </p:grpSpPr>
        <p:sp>
          <p:nvSpPr>
            <p:cNvPr id="207" name="Google Shape;207;gf8e2e06710_0_461"/>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 name="Google Shape;208;gf8e2e06710_0_461"/>
            <p:cNvSpPr txBox="1"/>
            <p:nvPr/>
          </p:nvSpPr>
          <p:spPr>
            <a:xfrm>
              <a:off x="4856868" y="2018809"/>
              <a:ext cx="817500" cy="2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s-MX" sz="1100">
                  <a:solidFill>
                    <a:srgbClr val="5E5E5E"/>
                  </a:solidFill>
                  <a:latin typeface="Roboto"/>
                  <a:ea typeface="Roboto"/>
                  <a:cs typeface="Roboto"/>
                  <a:sym typeface="Roboto"/>
                </a:rPr>
                <a:t>Nabil </a:t>
              </a:r>
              <a:r>
                <a:rPr b="1" lang="es-MX" sz="1100">
                  <a:solidFill>
                    <a:srgbClr val="5E5E5E"/>
                  </a:solidFill>
                  <a:latin typeface="Roboto"/>
                  <a:ea typeface="Roboto"/>
                  <a:cs typeface="Roboto"/>
                  <a:sym typeface="Roboto"/>
                </a:rPr>
                <a:t> (2018)</a:t>
              </a:r>
              <a:endParaRPr b="1" sz="1100">
                <a:solidFill>
                  <a:srgbClr val="5E5E5E"/>
                </a:solidFill>
                <a:latin typeface="Roboto"/>
                <a:ea typeface="Roboto"/>
                <a:cs typeface="Roboto"/>
                <a:sym typeface="Roboto"/>
              </a:endParaRPr>
            </a:p>
          </p:txBody>
        </p:sp>
        <p:sp>
          <p:nvSpPr>
            <p:cNvPr id="209" name="Google Shape;209;gf8e2e06710_0_461"/>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210" name="Google Shape;210;gf8e2e06710_0_461"/>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gf8e2e06710_0_461"/>
            <p:cNvSpPr txBox="1"/>
            <p:nvPr/>
          </p:nvSpPr>
          <p:spPr>
            <a:xfrm>
              <a:off x="4453555" y="1257147"/>
              <a:ext cx="1624200" cy="7035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s-MX" sz="1100">
                  <a:solidFill>
                    <a:srgbClr val="5E5E5E"/>
                  </a:solidFill>
                  <a:latin typeface="Roboto"/>
                  <a:ea typeface="Roboto"/>
                  <a:cs typeface="Roboto"/>
                  <a:sym typeface="Roboto"/>
                </a:rPr>
                <a:t>Estudio de capacidades tecnológicas del sector ingenieril  (Egipto, Marruecos, Jordania y Arabia Saudita)</a:t>
              </a:r>
              <a:endParaRPr sz="1100">
                <a:solidFill>
                  <a:srgbClr val="5E5E5E"/>
                </a:solidFill>
              </a:endParaRPr>
            </a:p>
          </p:txBody>
        </p:sp>
      </p:grpSp>
      <p:sp>
        <p:nvSpPr>
          <p:cNvPr id="212" name="Google Shape;212;gf8e2e06710_0_461"/>
          <p:cNvSpPr/>
          <p:nvPr/>
        </p:nvSpPr>
        <p:spPr>
          <a:xfrm flipH="1" rot="711049">
            <a:off x="3477738" y="3502996"/>
            <a:ext cx="1801191" cy="76960"/>
          </a:xfrm>
          <a:prstGeom prst="roundRect">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3" name="Google Shape;213;gf8e2e06710_0_461"/>
          <p:cNvGrpSpPr/>
          <p:nvPr/>
        </p:nvGrpSpPr>
        <p:grpSpPr>
          <a:xfrm>
            <a:off x="4102149" y="3577574"/>
            <a:ext cx="2283543" cy="1640912"/>
            <a:chOff x="3021975" y="2541798"/>
            <a:chExt cx="1712700" cy="1230715"/>
          </a:xfrm>
        </p:grpSpPr>
        <p:sp>
          <p:nvSpPr>
            <p:cNvPr id="214" name="Google Shape;214;gf8e2e06710_0_461"/>
            <p:cNvSpPr txBox="1"/>
            <p:nvPr/>
          </p:nvSpPr>
          <p:spPr>
            <a:xfrm>
              <a:off x="3211272" y="2776902"/>
              <a:ext cx="1334100" cy="2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s-MX" sz="1100">
                  <a:solidFill>
                    <a:srgbClr val="742F81"/>
                  </a:solidFill>
                  <a:latin typeface="Roboto"/>
                  <a:ea typeface="Roboto"/>
                  <a:cs typeface="Roboto"/>
                  <a:sym typeface="Roboto"/>
                </a:rPr>
                <a:t>Dutrénit et al. </a:t>
              </a:r>
              <a:r>
                <a:rPr lang="es-MX" sz="1200">
                  <a:solidFill>
                    <a:schemeClr val="dk1"/>
                  </a:solidFill>
                </a:rPr>
                <a:t> </a:t>
              </a:r>
              <a:r>
                <a:rPr b="1" lang="es-MX" sz="1100">
                  <a:solidFill>
                    <a:srgbClr val="701C7F"/>
                  </a:solidFill>
                  <a:latin typeface="Roboto"/>
                  <a:ea typeface="Roboto"/>
                  <a:cs typeface="Roboto"/>
                  <a:sym typeface="Roboto"/>
                </a:rPr>
                <a:t>(2006)</a:t>
              </a:r>
              <a:endParaRPr b="1" sz="1100">
                <a:solidFill>
                  <a:srgbClr val="701C7F"/>
                </a:solidFill>
                <a:latin typeface="Roboto"/>
                <a:ea typeface="Roboto"/>
                <a:cs typeface="Roboto"/>
                <a:sym typeface="Roboto"/>
              </a:endParaRPr>
            </a:p>
          </p:txBody>
        </p:sp>
        <p:sp>
          <p:nvSpPr>
            <p:cNvPr id="215" name="Google Shape;215;gf8e2e06710_0_461"/>
            <p:cNvSpPr/>
            <p:nvPr/>
          </p:nvSpPr>
          <p:spPr>
            <a:xfrm rot="-1789476">
              <a:off x="3798091" y="2571072"/>
              <a:ext cx="160451" cy="160451"/>
            </a:xfrm>
            <a:prstGeom prst="ellipse">
              <a:avLst/>
            </a:prstGeom>
            <a:solidFill>
              <a:srgbClr val="FFFFFF"/>
            </a:solidFill>
            <a:ln cap="flat" cmpd="sng" w="38100">
              <a:solidFill>
                <a:srgbClr val="701C7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gf8e2e06710_0_461"/>
            <p:cNvSpPr/>
            <p:nvPr/>
          </p:nvSpPr>
          <p:spPr>
            <a:xfrm>
              <a:off x="3021975" y="3069013"/>
              <a:ext cx="1712700" cy="703500"/>
            </a:xfrm>
            <a:prstGeom prst="roundRect">
              <a:avLst>
                <a:gd fmla="val 4485"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217" name="Google Shape;217;gf8e2e06710_0_461"/>
            <p:cNvSpPr txBox="1"/>
            <p:nvPr/>
          </p:nvSpPr>
          <p:spPr>
            <a:xfrm>
              <a:off x="3066225" y="3106213"/>
              <a:ext cx="1624200" cy="6246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s-MX" sz="1100">
                  <a:solidFill>
                    <a:srgbClr val="FFFFFF"/>
                  </a:solidFill>
                  <a:latin typeface="Roboto"/>
                  <a:ea typeface="Roboto"/>
                  <a:cs typeface="Roboto"/>
                  <a:sym typeface="Roboto"/>
                </a:rPr>
                <a:t>Matriz de capacidades tecnológicas para la IME mexicana. </a:t>
              </a:r>
              <a:endParaRPr sz="1100">
                <a:solidFill>
                  <a:srgbClr val="FFFFFF"/>
                </a:solidFill>
              </a:endParaRPr>
            </a:p>
          </p:txBody>
        </p:sp>
        <p:sp>
          <p:nvSpPr>
            <p:cNvPr id="218" name="Google Shape;218;gf8e2e06710_0_461"/>
            <p:cNvSpPr/>
            <p:nvPr/>
          </p:nvSpPr>
          <p:spPr>
            <a:xfrm>
              <a:off x="3833325" y="3004364"/>
              <a:ext cx="90000" cy="67500"/>
            </a:xfrm>
            <a:prstGeom prst="triangle">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9" name="Google Shape;219;gf8e2e06710_0_461"/>
          <p:cNvSpPr/>
          <p:nvPr/>
        </p:nvSpPr>
        <p:spPr>
          <a:xfrm rot="-711049">
            <a:off x="1778805" y="3502996"/>
            <a:ext cx="1801191" cy="76960"/>
          </a:xfrm>
          <a:prstGeom prst="roundRect">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0" name="Google Shape;220;gf8e2e06710_0_461"/>
          <p:cNvGrpSpPr/>
          <p:nvPr/>
        </p:nvGrpSpPr>
        <p:grpSpPr>
          <a:xfrm>
            <a:off x="2382668" y="1842721"/>
            <a:ext cx="2287320" cy="1662296"/>
            <a:chOff x="1634642" y="1219942"/>
            <a:chExt cx="1715533" cy="1246754"/>
          </a:xfrm>
        </p:grpSpPr>
        <p:sp>
          <p:nvSpPr>
            <p:cNvPr id="221" name="Google Shape;221;gf8e2e06710_0_461"/>
            <p:cNvSpPr/>
            <p:nvPr/>
          </p:nvSpPr>
          <p:spPr>
            <a:xfrm>
              <a:off x="1637475" y="1219942"/>
              <a:ext cx="1712700" cy="703500"/>
            </a:xfrm>
            <a:prstGeom prst="roundRect">
              <a:avLst>
                <a:gd fmla="val 4485"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222" name="Google Shape;222;gf8e2e06710_0_461"/>
            <p:cNvSpPr txBox="1"/>
            <p:nvPr/>
          </p:nvSpPr>
          <p:spPr>
            <a:xfrm>
              <a:off x="1634642" y="1947566"/>
              <a:ext cx="1712700" cy="2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s-MX" sz="1100">
                  <a:solidFill>
                    <a:srgbClr val="701C7F"/>
                  </a:solidFill>
                  <a:latin typeface="Roboto"/>
                  <a:ea typeface="Roboto"/>
                  <a:cs typeface="Roboto"/>
                  <a:sym typeface="Roboto"/>
                </a:rPr>
                <a:t>Lugones, Gutti y Le Clench (2007)</a:t>
              </a:r>
              <a:endParaRPr b="1" sz="1100">
                <a:solidFill>
                  <a:srgbClr val="701C7F"/>
                </a:solidFill>
                <a:latin typeface="Roboto"/>
                <a:ea typeface="Roboto"/>
                <a:cs typeface="Roboto"/>
                <a:sym typeface="Roboto"/>
              </a:endParaRPr>
            </a:p>
          </p:txBody>
        </p:sp>
        <p:sp>
          <p:nvSpPr>
            <p:cNvPr id="223" name="Google Shape;223;gf8e2e06710_0_461"/>
            <p:cNvSpPr/>
            <p:nvPr/>
          </p:nvSpPr>
          <p:spPr>
            <a:xfrm rot="10800000">
              <a:off x="2448800" y="1919036"/>
              <a:ext cx="90000" cy="67500"/>
            </a:xfrm>
            <a:prstGeom prst="triangle">
              <a:avLst>
                <a:gd fmla="val 50000" name="adj"/>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 name="Google Shape;224;gf8e2e06710_0_461"/>
            <p:cNvSpPr txBox="1"/>
            <p:nvPr/>
          </p:nvSpPr>
          <p:spPr>
            <a:xfrm>
              <a:off x="1681725" y="1257142"/>
              <a:ext cx="1624200" cy="6246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lang="es-MX" sz="1100">
                  <a:solidFill>
                    <a:srgbClr val="FFFFFF"/>
                  </a:solidFill>
                  <a:latin typeface="Roboto"/>
                  <a:ea typeface="Roboto"/>
                  <a:cs typeface="Roboto"/>
                  <a:sym typeface="Roboto"/>
                </a:rPr>
                <a:t>Estudio de desarrollo de capacidades tecnológicas a nivel </a:t>
              </a:r>
              <a:r>
                <a:rPr lang="es-MX" sz="1100">
                  <a:solidFill>
                    <a:srgbClr val="FFFFFF"/>
                  </a:solidFill>
                  <a:latin typeface="Roboto"/>
                  <a:ea typeface="Roboto"/>
                  <a:cs typeface="Roboto"/>
                  <a:sym typeface="Roboto"/>
                </a:rPr>
                <a:t>país</a:t>
              </a:r>
              <a:r>
                <a:rPr lang="es-MX" sz="1100">
                  <a:solidFill>
                    <a:srgbClr val="FFFFFF"/>
                  </a:solidFill>
                  <a:latin typeface="Roboto"/>
                  <a:ea typeface="Roboto"/>
                  <a:cs typeface="Roboto"/>
                  <a:sym typeface="Roboto"/>
                </a:rPr>
                <a:t>. (Contexto social)</a:t>
              </a:r>
              <a:endParaRPr sz="1100">
                <a:solidFill>
                  <a:srgbClr val="FFFFFF"/>
                </a:solidFill>
                <a:latin typeface="Roboto"/>
                <a:ea typeface="Roboto"/>
                <a:cs typeface="Roboto"/>
                <a:sym typeface="Roboto"/>
              </a:endParaRPr>
            </a:p>
          </p:txBody>
        </p:sp>
        <p:sp>
          <p:nvSpPr>
            <p:cNvPr id="225" name="Google Shape;225;gf8e2e06710_0_461"/>
            <p:cNvSpPr/>
            <p:nvPr/>
          </p:nvSpPr>
          <p:spPr>
            <a:xfrm rot="-1789476">
              <a:off x="2410765" y="2276970"/>
              <a:ext cx="160451" cy="160451"/>
            </a:xfrm>
            <a:prstGeom prst="ellipse">
              <a:avLst/>
            </a:prstGeom>
            <a:solidFill>
              <a:srgbClr val="FFFFFF"/>
            </a:solidFill>
            <a:ln cap="flat" cmpd="sng" w="38100">
              <a:solidFill>
                <a:srgbClr val="701C7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gf7d8660cc6_0_15"/>
          <p:cNvGrpSpPr/>
          <p:nvPr/>
        </p:nvGrpSpPr>
        <p:grpSpPr>
          <a:xfrm>
            <a:off x="0" y="0"/>
            <a:ext cx="12192072" cy="1179984"/>
            <a:chOff x="0" y="0"/>
            <a:chExt cx="12192072" cy="1179984"/>
          </a:xfrm>
        </p:grpSpPr>
        <p:sp>
          <p:nvSpPr>
            <p:cNvPr id="231" name="Google Shape;231;gf7d8660cc6_0_15"/>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32" name="Google Shape;232;gf7d8660cc6_0_15"/>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233" name="Google Shape;233;gf7d8660cc6_0_15"/>
          <p:cNvSpPr txBox="1"/>
          <p:nvPr/>
        </p:nvSpPr>
        <p:spPr>
          <a:xfrm>
            <a:off x="265323" y="1330600"/>
            <a:ext cx="2610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200"/>
              <a:buFont typeface="Calibri"/>
              <a:buNone/>
            </a:pPr>
            <a:r>
              <a:rPr lang="es-MX" sz="2800">
                <a:solidFill>
                  <a:schemeClr val="dk1"/>
                </a:solidFill>
                <a:latin typeface="Calibri"/>
                <a:ea typeface="Calibri"/>
                <a:cs typeface="Calibri"/>
                <a:sym typeface="Calibri"/>
              </a:rPr>
              <a:t>Marco Teórico</a:t>
            </a:r>
            <a:endParaRPr sz="2800">
              <a:solidFill>
                <a:schemeClr val="dk1"/>
              </a:solidFill>
              <a:latin typeface="Calibri"/>
              <a:ea typeface="Calibri"/>
              <a:cs typeface="Calibri"/>
              <a:sym typeface="Calibri"/>
            </a:endParaRPr>
          </a:p>
        </p:txBody>
      </p:sp>
      <p:sp>
        <p:nvSpPr>
          <p:cNvPr id="234" name="Google Shape;234;gf7d8660cc6_0_15"/>
          <p:cNvSpPr/>
          <p:nvPr/>
        </p:nvSpPr>
        <p:spPr>
          <a:xfrm>
            <a:off x="0" y="1179914"/>
            <a:ext cx="6289200" cy="531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f7d8660cc6_0_15"/>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236" name="Google Shape;236;gf7d8660cc6_0_15"/>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237" name="Google Shape;237;gf7d8660cc6_0_15"/>
          <p:cNvPicPr preferRelativeResize="0"/>
          <p:nvPr/>
        </p:nvPicPr>
        <p:blipFill rotWithShape="1">
          <a:blip r:embed="rId4">
            <a:alphaModFix/>
          </a:blip>
          <a:srcRect b="0" l="0" r="0" t="0"/>
          <a:stretch/>
        </p:blipFill>
        <p:spPr>
          <a:xfrm>
            <a:off x="1575008" y="101238"/>
            <a:ext cx="624079" cy="824051"/>
          </a:xfrm>
          <a:prstGeom prst="rect">
            <a:avLst/>
          </a:prstGeom>
          <a:noFill/>
          <a:ln>
            <a:noFill/>
          </a:ln>
        </p:spPr>
      </p:pic>
      <p:sp>
        <p:nvSpPr>
          <p:cNvPr id="238" name="Google Shape;238;gf7d8660cc6_0_15"/>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239" name="Google Shape;239;gf7d8660cc6_0_15"/>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240" name="Google Shape;240;gf7d8660cc6_0_15"/>
          <p:cNvPicPr preferRelativeResize="0"/>
          <p:nvPr/>
        </p:nvPicPr>
        <p:blipFill>
          <a:blip r:embed="rId5">
            <a:alphaModFix/>
          </a:blip>
          <a:stretch>
            <a:fillRect/>
          </a:stretch>
        </p:blipFill>
        <p:spPr>
          <a:xfrm>
            <a:off x="10966014" y="5817941"/>
            <a:ext cx="1329264" cy="1026026"/>
          </a:xfrm>
          <a:prstGeom prst="rect">
            <a:avLst/>
          </a:prstGeom>
          <a:noFill/>
          <a:ln>
            <a:noFill/>
          </a:ln>
        </p:spPr>
      </p:pic>
      <p:grpSp>
        <p:nvGrpSpPr>
          <p:cNvPr id="241" name="Google Shape;241;gf7d8660cc6_0_15"/>
          <p:cNvGrpSpPr/>
          <p:nvPr/>
        </p:nvGrpSpPr>
        <p:grpSpPr>
          <a:xfrm>
            <a:off x="4081141" y="2685108"/>
            <a:ext cx="2610042" cy="2569906"/>
            <a:chOff x="3071457" y="2013875"/>
            <a:chExt cx="1944600" cy="1569600"/>
          </a:xfrm>
        </p:grpSpPr>
        <p:sp>
          <p:nvSpPr>
            <p:cNvPr id="242" name="Google Shape;242;gf7d8660cc6_0_15"/>
            <p:cNvSpPr/>
            <p:nvPr/>
          </p:nvSpPr>
          <p:spPr>
            <a:xfrm flipH="1" rot="10800000">
              <a:off x="3071457" y="2013875"/>
              <a:ext cx="1944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 name="Google Shape;243;gf7d8660cc6_0_15"/>
            <p:cNvSpPr txBox="1"/>
            <p:nvPr/>
          </p:nvSpPr>
          <p:spPr>
            <a:xfrm>
              <a:off x="3325248" y="2185735"/>
              <a:ext cx="1451700" cy="459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s-MX" sz="1500">
                  <a:solidFill>
                    <a:srgbClr val="FFFFFF"/>
                  </a:solidFill>
                  <a:latin typeface="Roboto"/>
                  <a:ea typeface="Roboto"/>
                  <a:cs typeface="Roboto"/>
                  <a:sym typeface="Roboto"/>
                </a:rPr>
                <a:t>Gestión de la tecnología</a:t>
              </a:r>
              <a:endParaRPr sz="1500">
                <a:solidFill>
                  <a:srgbClr val="FFFFFF"/>
                </a:solidFill>
                <a:latin typeface="Roboto"/>
                <a:ea typeface="Roboto"/>
                <a:cs typeface="Roboto"/>
                <a:sym typeface="Roboto"/>
              </a:endParaRPr>
            </a:p>
          </p:txBody>
        </p:sp>
        <p:sp>
          <p:nvSpPr>
            <p:cNvPr id="244" name="Google Shape;244;gf7d8660cc6_0_15"/>
            <p:cNvSpPr txBox="1"/>
            <p:nvPr/>
          </p:nvSpPr>
          <p:spPr>
            <a:xfrm>
              <a:off x="3205869" y="2485325"/>
              <a:ext cx="1558800" cy="626700"/>
            </a:xfrm>
            <a:prstGeom prst="rect">
              <a:avLst/>
            </a:prstGeom>
            <a:noFill/>
            <a:ln>
              <a:noFill/>
            </a:ln>
          </p:spPr>
          <p:txBody>
            <a:bodyPr anchorCtr="0" anchor="t" bIns="121900" lIns="121900" spcFirstLastPara="1" rIns="121900" wrap="square" tIns="121900">
              <a:noAutofit/>
            </a:bodyPr>
            <a:lstStyle/>
            <a:p>
              <a:pPr indent="0" lvl="0" marL="0" rtl="0" algn="just">
                <a:lnSpc>
                  <a:spcPct val="115000"/>
                </a:lnSpc>
                <a:spcBef>
                  <a:spcPts val="0"/>
                </a:spcBef>
                <a:spcAft>
                  <a:spcPts val="2100"/>
                </a:spcAft>
                <a:buNone/>
              </a:pPr>
              <a:r>
                <a:rPr lang="es-MX" sz="1100">
                  <a:solidFill>
                    <a:srgbClr val="FFFFFF"/>
                  </a:solidFill>
                  <a:latin typeface="Roboto"/>
                  <a:ea typeface="Roboto"/>
                  <a:cs typeface="Roboto"/>
                  <a:sym typeface="Roboto"/>
                </a:rPr>
                <a:t>Bayraktar (1990). Visión racional y sistemática para responder a las oportunidades e innovaciones tecnológicas emergentes y hacer frente a las consecuencias de su existencia.</a:t>
              </a:r>
              <a:endParaRPr sz="1500">
                <a:solidFill>
                  <a:srgbClr val="FFFFFF"/>
                </a:solidFill>
                <a:latin typeface="Roboto"/>
                <a:ea typeface="Roboto"/>
                <a:cs typeface="Roboto"/>
                <a:sym typeface="Roboto"/>
              </a:endParaRPr>
            </a:p>
          </p:txBody>
        </p:sp>
      </p:grpSp>
      <p:grpSp>
        <p:nvGrpSpPr>
          <p:cNvPr id="245" name="Google Shape;245;gf7d8660cc6_0_15"/>
          <p:cNvGrpSpPr/>
          <p:nvPr/>
        </p:nvGrpSpPr>
        <p:grpSpPr>
          <a:xfrm>
            <a:off x="1219419" y="2685044"/>
            <a:ext cx="2882092" cy="2569906"/>
            <a:chOff x="1126863" y="2013875"/>
            <a:chExt cx="1944600" cy="1569600"/>
          </a:xfrm>
        </p:grpSpPr>
        <p:sp>
          <p:nvSpPr>
            <p:cNvPr id="246" name="Google Shape;246;gf7d8660cc6_0_15"/>
            <p:cNvSpPr/>
            <p:nvPr/>
          </p:nvSpPr>
          <p:spPr>
            <a:xfrm>
              <a:off x="1126863" y="2013875"/>
              <a:ext cx="19446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gf7d8660cc6_0_15"/>
            <p:cNvSpPr txBox="1"/>
            <p:nvPr/>
          </p:nvSpPr>
          <p:spPr>
            <a:xfrm>
              <a:off x="1351627" y="2256385"/>
              <a:ext cx="1451700" cy="459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s-MX" sz="1500">
                  <a:solidFill>
                    <a:srgbClr val="FFFFFF"/>
                  </a:solidFill>
                  <a:latin typeface="Roboto"/>
                  <a:ea typeface="Roboto"/>
                  <a:cs typeface="Roboto"/>
                  <a:sym typeface="Roboto"/>
                </a:rPr>
                <a:t>Tecnología</a:t>
              </a:r>
              <a:endParaRPr sz="1500">
                <a:solidFill>
                  <a:srgbClr val="FFFFFF"/>
                </a:solidFill>
                <a:latin typeface="Roboto"/>
                <a:ea typeface="Roboto"/>
                <a:cs typeface="Roboto"/>
                <a:sym typeface="Roboto"/>
              </a:endParaRPr>
            </a:p>
          </p:txBody>
        </p:sp>
        <p:sp>
          <p:nvSpPr>
            <p:cNvPr id="248" name="Google Shape;248;gf7d8660cc6_0_15"/>
            <p:cNvSpPr txBox="1"/>
            <p:nvPr/>
          </p:nvSpPr>
          <p:spPr>
            <a:xfrm>
              <a:off x="1351625" y="2542522"/>
              <a:ext cx="1451700" cy="512400"/>
            </a:xfrm>
            <a:prstGeom prst="rect">
              <a:avLst/>
            </a:prstGeom>
            <a:noFill/>
            <a:ln>
              <a:noFill/>
            </a:ln>
          </p:spPr>
          <p:txBody>
            <a:bodyPr anchorCtr="0" anchor="t" bIns="121900" lIns="121900" spcFirstLastPara="1" rIns="121900" wrap="square" tIns="121900">
              <a:noAutofit/>
            </a:bodyPr>
            <a:lstStyle/>
            <a:p>
              <a:pPr indent="0" lvl="0" marL="0" rtl="0" algn="just">
                <a:lnSpc>
                  <a:spcPct val="115000"/>
                </a:lnSpc>
                <a:spcBef>
                  <a:spcPts val="0"/>
                </a:spcBef>
                <a:spcAft>
                  <a:spcPts val="2100"/>
                </a:spcAft>
                <a:buNone/>
              </a:pPr>
              <a:r>
                <a:rPr lang="es-MX" sz="1100">
                  <a:solidFill>
                    <a:srgbClr val="FFFFFF"/>
                  </a:solidFill>
                  <a:latin typeface="Roboto"/>
                  <a:ea typeface="Roboto"/>
                  <a:cs typeface="Roboto"/>
                  <a:sym typeface="Roboto"/>
                </a:rPr>
                <a:t>Benavides (1998). Sistema de conocimientos y de información que, unido a los métodos de producción, comercialización y gestión, permite crear productos, procesos y servicios.</a:t>
              </a:r>
              <a:endParaRPr sz="1100">
                <a:solidFill>
                  <a:srgbClr val="FFFFFF"/>
                </a:solidFill>
                <a:latin typeface="Roboto"/>
                <a:ea typeface="Roboto"/>
                <a:cs typeface="Roboto"/>
                <a:sym typeface="Roboto"/>
              </a:endParaRPr>
            </a:p>
          </p:txBody>
        </p:sp>
      </p:grpSp>
      <p:grpSp>
        <p:nvGrpSpPr>
          <p:cNvPr id="249" name="Google Shape;249;gf7d8660cc6_0_15"/>
          <p:cNvGrpSpPr/>
          <p:nvPr/>
        </p:nvGrpSpPr>
        <p:grpSpPr>
          <a:xfrm>
            <a:off x="6691382" y="2685126"/>
            <a:ext cx="3998199" cy="2487345"/>
            <a:chOff x="5015938" y="2013875"/>
            <a:chExt cx="3001200" cy="1569600"/>
          </a:xfrm>
        </p:grpSpPr>
        <p:sp>
          <p:nvSpPr>
            <p:cNvPr id="250" name="Google Shape;250;gf7d8660cc6_0_15"/>
            <p:cNvSpPr/>
            <p:nvPr/>
          </p:nvSpPr>
          <p:spPr>
            <a:xfrm>
              <a:off x="5015938" y="2013875"/>
              <a:ext cx="3001200" cy="1569600"/>
            </a:xfrm>
            <a:prstGeom prst="round2DiagRect">
              <a:avLst>
                <a:gd fmla="val 0" name="adj1"/>
                <a:gd fmla="val 17764" name="adj2"/>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251" name="Google Shape;251;gf7d8660cc6_0_15"/>
            <p:cNvSpPr txBox="1"/>
            <p:nvPr/>
          </p:nvSpPr>
          <p:spPr>
            <a:xfrm>
              <a:off x="5360226" y="2256387"/>
              <a:ext cx="2417100" cy="459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s-MX" sz="1500">
                  <a:solidFill>
                    <a:srgbClr val="FFFFFF"/>
                  </a:solidFill>
                  <a:latin typeface="Roboto"/>
                  <a:ea typeface="Roboto"/>
                  <a:cs typeface="Roboto"/>
                  <a:sym typeface="Roboto"/>
                </a:rPr>
                <a:t>Capacidades tecnológicas</a:t>
              </a:r>
              <a:endParaRPr sz="1500">
                <a:solidFill>
                  <a:srgbClr val="FFFFFF"/>
                </a:solidFill>
                <a:latin typeface="Roboto"/>
                <a:ea typeface="Roboto"/>
                <a:cs typeface="Roboto"/>
                <a:sym typeface="Roboto"/>
              </a:endParaRPr>
            </a:p>
          </p:txBody>
        </p:sp>
        <p:sp>
          <p:nvSpPr>
            <p:cNvPr id="252" name="Google Shape;252;gf7d8660cc6_0_15"/>
            <p:cNvSpPr txBox="1"/>
            <p:nvPr/>
          </p:nvSpPr>
          <p:spPr>
            <a:xfrm>
              <a:off x="5360225" y="2716353"/>
              <a:ext cx="2417100" cy="512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None/>
              </a:pPr>
              <a:r>
                <a:rPr lang="es-MX" sz="1100">
                  <a:solidFill>
                    <a:srgbClr val="FFFFFF"/>
                  </a:solidFill>
                  <a:latin typeface="Roboto"/>
                  <a:ea typeface="Roboto"/>
                  <a:cs typeface="Roboto"/>
                  <a:sym typeface="Roboto"/>
                </a:rPr>
                <a:t>Westphal, Kim y Dahlman (1985). Habilidad de utilizar el conocimiento que se posee en procesos de producción, inversión e innovación.</a:t>
              </a:r>
              <a:endParaRPr sz="1500">
                <a:solidFill>
                  <a:srgbClr val="FFFFFF"/>
                </a:solidFill>
                <a:latin typeface="Roboto"/>
                <a:ea typeface="Roboto"/>
                <a:cs typeface="Roboto"/>
                <a:sym typeface="Roboto"/>
              </a:endParaRPr>
            </a:p>
          </p:txBody>
        </p:sp>
      </p:grpSp>
      <p:grpSp>
        <p:nvGrpSpPr>
          <p:cNvPr id="253" name="Google Shape;253;gf7d8660cc6_0_15"/>
          <p:cNvGrpSpPr/>
          <p:nvPr/>
        </p:nvGrpSpPr>
        <p:grpSpPr>
          <a:xfrm>
            <a:off x="6513817" y="3601605"/>
            <a:ext cx="348750" cy="347161"/>
            <a:chOff x="4858109" y="2631368"/>
            <a:chExt cx="316442" cy="315000"/>
          </a:xfrm>
        </p:grpSpPr>
        <p:sp>
          <p:nvSpPr>
            <p:cNvPr id="254" name="Google Shape;254;gf7d8660cc6_0_15"/>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gf7d8660cc6_0_15"/>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br>
                <a:rPr lang="es-MX" sz="1900"/>
              </a:br>
              <a:endParaRPr sz="1900"/>
            </a:p>
          </p:txBody>
        </p:sp>
      </p:grpSp>
      <p:grpSp>
        <p:nvGrpSpPr>
          <p:cNvPr id="256" name="Google Shape;256;gf7d8660cc6_0_15"/>
          <p:cNvGrpSpPr/>
          <p:nvPr/>
        </p:nvGrpSpPr>
        <p:grpSpPr>
          <a:xfrm>
            <a:off x="3931037" y="3601694"/>
            <a:ext cx="347155" cy="347155"/>
            <a:chOff x="3157188" y="909150"/>
            <a:chExt cx="470400" cy="470400"/>
          </a:xfrm>
        </p:grpSpPr>
        <p:sp>
          <p:nvSpPr>
            <p:cNvPr id="257" name="Google Shape;257;gf7d8660cc6_0_15"/>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gf7d8660cc6_0_15"/>
            <p:cNvSpPr/>
            <p:nvPr/>
          </p:nvSpPr>
          <p:spPr>
            <a:xfrm>
              <a:off x="3243138" y="995100"/>
              <a:ext cx="298500" cy="298500"/>
            </a:xfrm>
            <a:prstGeom prst="mathPlus">
              <a:avLst>
                <a:gd fmla="val 9900" name="adj1"/>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gf90d580706_0_205"/>
          <p:cNvGrpSpPr/>
          <p:nvPr/>
        </p:nvGrpSpPr>
        <p:grpSpPr>
          <a:xfrm>
            <a:off x="0" y="0"/>
            <a:ext cx="12192072" cy="1179984"/>
            <a:chOff x="0" y="0"/>
            <a:chExt cx="12192072" cy="1179984"/>
          </a:xfrm>
        </p:grpSpPr>
        <p:sp>
          <p:nvSpPr>
            <p:cNvPr id="264" name="Google Shape;264;gf90d580706_0_205"/>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65" name="Google Shape;265;gf90d580706_0_205"/>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266" name="Google Shape;266;gf90d580706_0_205"/>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267" name="Google Shape;267;gf90d580706_0_205"/>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268" name="Google Shape;268;gf90d580706_0_205"/>
          <p:cNvPicPr preferRelativeResize="0"/>
          <p:nvPr/>
        </p:nvPicPr>
        <p:blipFill rotWithShape="1">
          <a:blip r:embed="rId4">
            <a:alphaModFix/>
          </a:blip>
          <a:srcRect b="0" l="0" r="0" t="0"/>
          <a:stretch/>
        </p:blipFill>
        <p:spPr>
          <a:xfrm>
            <a:off x="1575008" y="101238"/>
            <a:ext cx="624079" cy="824051"/>
          </a:xfrm>
          <a:prstGeom prst="rect">
            <a:avLst/>
          </a:prstGeom>
          <a:noFill/>
          <a:ln>
            <a:noFill/>
          </a:ln>
        </p:spPr>
      </p:pic>
      <p:sp>
        <p:nvSpPr>
          <p:cNvPr id="269" name="Google Shape;269;gf90d580706_0_205"/>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270" name="Google Shape;270;gf90d580706_0_205"/>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271" name="Google Shape;271;gf90d580706_0_205"/>
          <p:cNvPicPr preferRelativeResize="0"/>
          <p:nvPr/>
        </p:nvPicPr>
        <p:blipFill>
          <a:blip r:embed="rId5">
            <a:alphaModFix/>
          </a:blip>
          <a:stretch>
            <a:fillRect/>
          </a:stretch>
        </p:blipFill>
        <p:spPr>
          <a:xfrm>
            <a:off x="10966014" y="5817941"/>
            <a:ext cx="1329264" cy="1026026"/>
          </a:xfrm>
          <a:prstGeom prst="rect">
            <a:avLst/>
          </a:prstGeom>
          <a:noFill/>
          <a:ln>
            <a:noFill/>
          </a:ln>
        </p:spPr>
      </p:pic>
      <p:graphicFrame>
        <p:nvGraphicFramePr>
          <p:cNvPr id="272" name="Google Shape;272;gf90d580706_0_205"/>
          <p:cNvGraphicFramePr/>
          <p:nvPr/>
        </p:nvGraphicFramePr>
        <p:xfrm>
          <a:off x="1464538" y="1104138"/>
          <a:ext cx="3000000" cy="3000000"/>
        </p:xfrm>
        <a:graphic>
          <a:graphicData uri="http://schemas.openxmlformats.org/drawingml/2006/table">
            <a:tbl>
              <a:tblPr bandRow="1">
                <a:noFill/>
                <a:tableStyleId>{8BE2C96F-B9E7-4211-87D3-FD195E21D76A}</a:tableStyleId>
              </a:tblPr>
              <a:tblGrid>
                <a:gridCol w="1194425"/>
                <a:gridCol w="1376450"/>
                <a:gridCol w="1443375"/>
                <a:gridCol w="1194425"/>
                <a:gridCol w="1194425"/>
                <a:gridCol w="1194425"/>
                <a:gridCol w="1194425"/>
              </a:tblGrid>
              <a:tr h="365325">
                <a:tc gridSpan="7">
                  <a:txBody>
                    <a:bodyPr/>
                    <a:lstStyle/>
                    <a:p>
                      <a:pPr indent="0" lvl="0" marL="0" rtl="0" algn="l">
                        <a:spcBef>
                          <a:spcPts val="0"/>
                        </a:spcBef>
                        <a:spcAft>
                          <a:spcPts val="0"/>
                        </a:spcAft>
                        <a:buNone/>
                      </a:pPr>
                      <a:r>
                        <a:rPr i="1" lang="es-MX" sz="1000">
                          <a:latin typeface="Times New Roman"/>
                          <a:ea typeface="Times New Roman"/>
                          <a:cs typeface="Times New Roman"/>
                          <a:sym typeface="Times New Roman"/>
                        </a:rPr>
                        <a:t>Matriz de capacidades tecnológicas del sector industrial</a:t>
                      </a:r>
                      <a:endParaRPr i="1"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hMerge="1"/>
                <a:tc hMerge="1"/>
                <a:tc hMerge="1"/>
                <a:tc hMerge="1"/>
              </a:tr>
              <a:tr h="36532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gridSpan="4">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Actividades primarias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c hMerge="1"/>
                <a:tc hMerge="1"/>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Actividades de soporte</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r>
              <a:tr h="36532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grid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Inversión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c grid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Producción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c gridSpan="2" vMerge="1"/>
                <a:tc hMerge="1" vMerge="1"/>
              </a:tr>
              <a:tr h="365325">
                <a:tc>
                  <a:txBody>
                    <a:bodyPr/>
                    <a:lstStyle/>
                    <a:p>
                      <a:pPr indent="0" lvl="0" marL="0" rtl="0" algn="ctr">
                        <a:spcBef>
                          <a:spcPts val="0"/>
                        </a:spcBef>
                        <a:spcAft>
                          <a:spcPts val="0"/>
                        </a:spcAft>
                        <a:buNone/>
                      </a:pPr>
                      <a:r>
                        <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Toma de decisiones y control</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Preparación de proyecto e implementación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Proceso y organización de la producción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Centradas en el producto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Desarrollo de vínculos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Suministro de bienes capitales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87947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básicas de producción (Capacidad de utilizar técnicas existentes)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Contratar al contratista principal, Obtener y desembolsar financiación, Oficiar en la ceremonia de apertura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Preparación del perfil inicial del proyecto, Construcción de obra civil básica, Erección simple de la planta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Operación de rutina y Mantenimiento básico de ciertas instalaciones, Mejoras en la eficiencia a partir de la experiencia en tareas existentes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Replicación de especificaciones fijas, Control de calidad de enrutamiento para mantener estándares y especificaciones existentes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Obtención de insumos disponibles de proveedores existentes, Venta de productos a existentes y nuevos clientes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Replicación de artículos inmutables de plantas y de maquinaria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65325">
                <a:tc gridSpan="7">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Capacidades tecnológicas (capacidad de generar y administrar el cambio técnico)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c hMerge="1"/>
                <a:tc hMerge="1"/>
                <a:tc hMerge="1"/>
                <a:tc hMerge="1"/>
                <a:tc hMerge="1"/>
              </a:tr>
              <a:tr h="7538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Básicas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Monitoreo y control de estudios de factibilidad, Elección y abastecimiento de tecnología, Programación de proyectos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Estudios de factibilidad, Planificación del esquema, Obtención de equipamiento estándar, Ingeniería auxiliar simple </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Puesta en servicio y depuración, Programación del diseño mejorada y mantenimiento, Adaptaciones menores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Adaptaciones menores según las necesidades del mercado, Mejora incremental en la calidad del producto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Buscar y absorber nueva información de proveedores, clientes e instituciones locales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Copiar nuevos tipos de plantas y maquinaria, Adaptaciones simples sobre diseños y especificaciones existentes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87947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Intermedias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Búsqueda, evaluación y selección de tecnología/proveedores, Licitaciones/negociaciones, Administración de proyectos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Ingeniería de detalle, Obtención de la planta, Evaluación ambiental, Programación y administración de proyectos, Puesta en servicio, Entrenamiento/reclutamiento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Mejoras en el proceso, Licenciar nueva tecnología, Introducir cambios organizacionales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Licenciar nueva tecnología de producto/Ingeniería inversa, Diseño incremental de nuevos productos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Transferencia de tecnología hacia proveedores y clientes para incrementar la eficiencia, calidad y abastecimiento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Ingeniería inversa incrementalmente innovadora, Diseño original de planta y maquinaria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025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Avanzadas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Desarrollar nuevos sistemas y componentes de producción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Diseño de procesos básicos e I+D relacionada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Innovación en proceso e I+D relacionada, Innovación radical en la organización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Innovación en producto e I+D relacionada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Colaboraciones en desarrollo tecnológico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I+D para especificaciones y diseño de nuevas plantas y maquinaria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325">
                <a:tc gridSpan="7">
                  <a:txBody>
                    <a:bodyPr/>
                    <a:lstStyle/>
                    <a:p>
                      <a:pPr indent="0" lvl="0" marL="0" rtl="0" algn="l">
                        <a:spcBef>
                          <a:spcPts val="0"/>
                        </a:spcBef>
                        <a:spcAft>
                          <a:spcPts val="0"/>
                        </a:spcAft>
                        <a:buNone/>
                      </a:pPr>
                      <a:r>
                        <a:rPr b="1" lang="es-MX" sz="1000">
                          <a:latin typeface="Times New Roman"/>
                          <a:ea typeface="Times New Roman"/>
                          <a:cs typeface="Times New Roman"/>
                          <a:sym typeface="Times New Roman"/>
                        </a:rPr>
                        <a:t>Nota</a:t>
                      </a:r>
                      <a:r>
                        <a:rPr lang="es-MX" sz="1000">
                          <a:latin typeface="Times New Roman"/>
                          <a:ea typeface="Times New Roman"/>
                          <a:cs typeface="Times New Roman"/>
                          <a:sym typeface="Times New Roman"/>
                        </a:rPr>
                        <a:t>. Traducción propia basado en Bell y Pavitt (1995)</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c hMerge="1"/>
                <a:tc hMerge="1"/>
                <a:tc hMerge="1"/>
                <a:tc hMerge="1"/>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grpSp>
        <p:nvGrpSpPr>
          <p:cNvPr id="277" name="Google Shape;277;gf90d580706_0_240"/>
          <p:cNvGrpSpPr/>
          <p:nvPr/>
        </p:nvGrpSpPr>
        <p:grpSpPr>
          <a:xfrm>
            <a:off x="0" y="0"/>
            <a:ext cx="12192072" cy="1179984"/>
            <a:chOff x="0" y="0"/>
            <a:chExt cx="12192072" cy="1179984"/>
          </a:xfrm>
        </p:grpSpPr>
        <p:sp>
          <p:nvSpPr>
            <p:cNvPr id="278" name="Google Shape;278;gf90d580706_0_240"/>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79" name="Google Shape;279;gf90d580706_0_240"/>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280" name="Google Shape;280;gf90d580706_0_240"/>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281" name="Google Shape;281;gf90d580706_0_240"/>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282" name="Google Shape;282;gf90d580706_0_240"/>
          <p:cNvPicPr preferRelativeResize="0"/>
          <p:nvPr/>
        </p:nvPicPr>
        <p:blipFill rotWithShape="1">
          <a:blip r:embed="rId4">
            <a:alphaModFix/>
          </a:blip>
          <a:srcRect b="0" l="0" r="0" t="0"/>
          <a:stretch/>
        </p:blipFill>
        <p:spPr>
          <a:xfrm>
            <a:off x="1575008" y="101238"/>
            <a:ext cx="624079" cy="824051"/>
          </a:xfrm>
          <a:prstGeom prst="rect">
            <a:avLst/>
          </a:prstGeom>
          <a:noFill/>
          <a:ln>
            <a:noFill/>
          </a:ln>
        </p:spPr>
      </p:pic>
      <p:sp>
        <p:nvSpPr>
          <p:cNvPr id="283" name="Google Shape;283;gf90d580706_0_240"/>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284" name="Google Shape;284;gf90d580706_0_240"/>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285" name="Google Shape;285;gf90d580706_0_240"/>
          <p:cNvPicPr preferRelativeResize="0"/>
          <p:nvPr/>
        </p:nvPicPr>
        <p:blipFill>
          <a:blip r:embed="rId5">
            <a:alphaModFix/>
          </a:blip>
          <a:stretch>
            <a:fillRect/>
          </a:stretch>
        </p:blipFill>
        <p:spPr>
          <a:xfrm>
            <a:off x="10966014" y="5817941"/>
            <a:ext cx="1329264" cy="1026026"/>
          </a:xfrm>
          <a:prstGeom prst="rect">
            <a:avLst/>
          </a:prstGeom>
          <a:noFill/>
          <a:ln>
            <a:noFill/>
          </a:ln>
        </p:spPr>
      </p:pic>
      <p:graphicFrame>
        <p:nvGraphicFramePr>
          <p:cNvPr id="286" name="Google Shape;286;gf90d580706_0_240"/>
          <p:cNvGraphicFramePr/>
          <p:nvPr/>
        </p:nvGraphicFramePr>
        <p:xfrm>
          <a:off x="784038" y="992650"/>
          <a:ext cx="3000000" cy="3000000"/>
        </p:xfrm>
        <a:graphic>
          <a:graphicData uri="http://schemas.openxmlformats.org/drawingml/2006/table">
            <a:tbl>
              <a:tblPr bandRow="1">
                <a:noFill/>
                <a:tableStyleId>{8BE2C96F-B9E7-4211-87D3-FD195E21D76A}</a:tableStyleId>
              </a:tblPr>
              <a:tblGrid>
                <a:gridCol w="1328000"/>
                <a:gridCol w="1328000"/>
                <a:gridCol w="1328000"/>
                <a:gridCol w="1328000"/>
                <a:gridCol w="1328000"/>
                <a:gridCol w="1328000"/>
                <a:gridCol w="1328000"/>
                <a:gridCol w="1328000"/>
              </a:tblGrid>
              <a:tr h="152400">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52400">
                <a:tc gridSpan="8">
                  <a:txBody>
                    <a:bodyPr/>
                    <a:lstStyle/>
                    <a:p>
                      <a:pPr indent="0" lvl="0" marL="0" rtl="0" algn="l">
                        <a:spcBef>
                          <a:spcPts val="0"/>
                        </a:spcBef>
                        <a:spcAft>
                          <a:spcPts val="0"/>
                        </a:spcAft>
                        <a:buNone/>
                      </a:pPr>
                      <a:r>
                        <a:rPr lang="es-MX" sz="1000">
                          <a:latin typeface="Times New Roman"/>
                          <a:ea typeface="Times New Roman"/>
                          <a:cs typeface="Times New Roman"/>
                          <a:sym typeface="Times New Roman"/>
                        </a:rPr>
                        <a:t>Matriz de capacidades tecnológicas para la IME</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hMerge="1"/>
                <a:tc hMerge="1"/>
                <a:tc hMerge="1"/>
                <a:tc hMerge="1"/>
                <a:tc hMerge="1"/>
              </a:tr>
              <a:tr h="12550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inversión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Producción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gridSpan="3"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soporte</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rowSpan="2" hMerge="1"/>
              </a:tr>
              <a:tr h="123700">
                <a:tc>
                  <a:txBody>
                    <a:bodyPr/>
                    <a:lstStyle/>
                    <a:p>
                      <a:pPr indent="0" lvl="0" marL="0" rtl="0" algn="ctr">
                        <a:spcBef>
                          <a:spcPts val="0"/>
                        </a:spcBef>
                        <a:spcAft>
                          <a:spcPts val="0"/>
                        </a:spcAft>
                        <a:buNone/>
                      </a:pPr>
                      <a:r>
                        <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gridSpan="2" vMerge="1"/>
                <a:tc hMerge="1" vMerge="1"/>
                <a:tc gridSpan="2" vMerge="1"/>
                <a:tc hMerge="1" vMerge="1"/>
                <a:tc gridSpan="3" vMerge="1"/>
                <a:tc hMerge="1" vMerge="1"/>
                <a:tc hMerge="1" vMerge="1"/>
              </a:tr>
              <a:tr h="2420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Nivel de capacidades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Toma de decisiones y control</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Preparación de proyecto e implementación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Proceso y organización de la producción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Centradas en el producto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Vinculación externa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Vinculación interna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Modificación de equipo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05790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básicas de producción (Capacidad de utilizar técnicas existentes)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Estimación de desembolsos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Planeación y preparación del protocolo, Acondicionamiento del terreno, Construcción de obra civil básica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Replicación de especificaciones del proceso, Operación rutinaria de proceso, Mejoras en estaciones de trabajo basadas en control de calidad o supervisión, Ingeniería básica de procesos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Replicación de especificaciones del producto, Control de calidad rutinario basado en procesos de control de calidad</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Relación con proveedores, clientes e instituciones a través de la casa matriz</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Relación con la matriz para recibir autorizaciones sobre insumos, especificaciones técnicas de productos y procesos y proyectos de inversión</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Mantenimiento rutinario sin programación (incluye reemplazo de partes originales), Replicación simple de especificaciones de planta y partes simples de maquinaria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94132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básicas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Monitoreo y control de estudios de factibilidad, Selección de tecnología/proveedores, Programación de actividades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Estudios de factibilidad, Búsqueda de equipo estándar, Ingeniería básica </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Adaptaciones menores al proceso de ensamble basados en estudios de tiempos y movimientos, Metodología Shaining o Taguchi</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Adaptaciones menores según las necesidades del cliente, Mejora incremental en la calidad del producto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Relación con clientes a través de las especificaciones del producto, Búsqueda y negociación con proveedores de material indirecto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Establecimiento de grupos de trabajo para establecer vinculación entre plantas, centros de diseño, divisiones y la casa matriz</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Copia y adaptaciones menores de especificaciones de equipo de prueba existente, Reconstrucción de equipo pequeño sin asistencia técnica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52407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intermedias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Búsqueda, evaluación y selección de tecnología/proveedores, negociación con proveedores, Administración del proyecto completo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Ingeniería de detalle, Adquisición de equipos, Estudios de medio ambiente, Administración y seguimiento del proyecto, Designación del grupo de trabajo, Puesta en marcha, Capacitación y reclutamiento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Rediseño y/o diseño de partes del proceso de ensamble y/o manufactura, Validación de procesos de acuerdo con el producto, Estiramiento de las capacidades de producción con balanceo de línea, Manufactura espelta, sistemas de calidad y mejora continua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Diseño incremental del producto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Transferencia de tecnología hacia proveedores locales para incrementar la eficiencia, calidad y abastecimiento, Atracción de proveedores de material directo a la región, Proyectos conjuntos con universidades para formación profesional</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Delegación par parte de la matriz en la toma de algunas decisiones sobre diseños, clientes, proveedores e instituciones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Adaptaciones a grandes equipos, Ingeniería inversa, Ingeniería y construcción de equipo de prueba, Mantenimiento preventivo</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941325">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avanzadas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Desarrollar nuevos sistemas de producción y componentes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Diseño de procesos y desarrollo de la I+D relacionada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Innovación en proceso y desarrollo de la I+D relacionada, </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Diseño de características básicas de nuevos productos, Innovaciones de productos y actividades de I+D relacionada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Vinculación con universidades y centros de I+D para desarrollos tecnológicos, Colaboración en desarrollos tecnológicos con proveedores, clientes y socios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Autonomía en la toma de decisiones respecto a producción y abastecimiento, material directo e indirecto y nuevos productos</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I+D para especificaciones y diseño de nuevas plantas y maquinaria</a:t>
                      </a:r>
                      <a:endParaRPr sz="800">
                        <a:latin typeface="Times New Roman"/>
                        <a:ea typeface="Times New Roman"/>
                        <a:cs typeface="Times New Roman"/>
                        <a:sym typeface="Times New Roman"/>
                      </a:endParaRPr>
                    </a:p>
                  </a:txBody>
                  <a:tcPr marT="9525"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68950">
                <a:tc gridSpan="8" rowSpan="2">
                  <a:txBody>
                    <a:bodyPr/>
                    <a:lstStyle/>
                    <a:p>
                      <a:pPr indent="0" lvl="0" marL="0" rtl="0" algn="l">
                        <a:spcBef>
                          <a:spcPts val="0"/>
                        </a:spcBef>
                        <a:spcAft>
                          <a:spcPts val="0"/>
                        </a:spcAft>
                        <a:buNone/>
                      </a:pPr>
                      <a:r>
                        <a:rPr b="1" lang="es-MX" sz="1000">
                          <a:latin typeface="Times New Roman"/>
                          <a:ea typeface="Times New Roman"/>
                          <a:cs typeface="Times New Roman"/>
                          <a:sym typeface="Times New Roman"/>
                        </a:rPr>
                        <a:t>Nota</a:t>
                      </a:r>
                      <a:r>
                        <a:rPr lang="es-MX" sz="1000">
                          <a:latin typeface="Times New Roman"/>
                          <a:ea typeface="Times New Roman"/>
                          <a:cs typeface="Times New Roman"/>
                          <a:sym typeface="Times New Roman"/>
                        </a:rPr>
                        <a:t>. Recuperado de Acumulación de capacidades tecnológicas en subsidiarias de empresas globales en México: El caso de la industria maquiladora de exportación. Dutrénit, G., Vera-Cruz, A., Arias, J., &amp; Urióstegui, A. (2006). Ciudad de México: Porrúa.</a:t>
                      </a:r>
                      <a:endParaRPr sz="1000">
                        <a:latin typeface="Times New Roman"/>
                        <a:ea typeface="Times New Roman"/>
                        <a:cs typeface="Times New Roman"/>
                        <a:sym typeface="Times New Roman"/>
                      </a:endParaRPr>
                    </a:p>
                  </a:txBody>
                  <a:tcPr marT="9525"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rowSpan="2" hMerge="1"/>
                <a:tc rowSpan="2" hMerge="1"/>
                <a:tc rowSpan="2" hMerge="1"/>
                <a:tc rowSpan="2" hMerge="1"/>
                <a:tc rowSpan="2" hMerge="1"/>
                <a:tc rowSpan="2" hMerge="1"/>
              </a:tr>
              <a:tr h="26900">
                <a:tc gridSpan="8" vMerge="1"/>
                <a:tc hMerge="1" vMerge="1"/>
                <a:tc hMerge="1" vMerge="1"/>
                <a:tc hMerge="1" vMerge="1"/>
                <a:tc hMerge="1" vMerge="1"/>
                <a:tc hMerge="1" vMerge="1"/>
                <a:tc hMerge="1" vMerge="1"/>
                <a:tc hMerge="1"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gf90d580706_0_391"/>
          <p:cNvGrpSpPr/>
          <p:nvPr/>
        </p:nvGrpSpPr>
        <p:grpSpPr>
          <a:xfrm>
            <a:off x="0" y="0"/>
            <a:ext cx="12192072" cy="1179984"/>
            <a:chOff x="0" y="0"/>
            <a:chExt cx="12192072" cy="1179984"/>
          </a:xfrm>
        </p:grpSpPr>
        <p:sp>
          <p:nvSpPr>
            <p:cNvPr id="292" name="Google Shape;292;gf90d580706_0_391"/>
            <p:cNvSpPr/>
            <p:nvPr/>
          </p:nvSpPr>
          <p:spPr>
            <a:xfrm>
              <a:off x="6504972" y="812184"/>
              <a:ext cx="56871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93" name="Google Shape;293;gf90d580706_0_391"/>
            <p:cNvPicPr preferRelativeResize="0"/>
            <p:nvPr/>
          </p:nvPicPr>
          <p:blipFill rotWithShape="1">
            <a:blip r:embed="rId3">
              <a:alphaModFix/>
            </a:blip>
            <a:srcRect b="0" l="0" r="0" t="0"/>
            <a:stretch/>
          </p:blipFill>
          <p:spPr>
            <a:xfrm>
              <a:off x="0" y="0"/>
              <a:ext cx="6504973" cy="1179914"/>
            </a:xfrm>
            <a:prstGeom prst="rect">
              <a:avLst/>
            </a:prstGeom>
            <a:noFill/>
            <a:ln>
              <a:noFill/>
            </a:ln>
          </p:spPr>
        </p:pic>
      </p:grpSp>
      <p:sp>
        <p:nvSpPr>
          <p:cNvPr id="294" name="Google Shape;294;gf90d580706_0_391"/>
          <p:cNvSpPr txBox="1"/>
          <p:nvPr/>
        </p:nvSpPr>
        <p:spPr>
          <a:xfrm>
            <a:off x="482600" y="899936"/>
            <a:ext cx="288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0" i="0" lang="es-MX" sz="1400" u="none" cap="none" strike="noStrike">
                <a:solidFill>
                  <a:schemeClr val="dk1"/>
                </a:solidFill>
                <a:latin typeface="Calibri"/>
                <a:ea typeface="Calibri"/>
                <a:cs typeface="Calibri"/>
                <a:sym typeface="Calibri"/>
              </a:rPr>
              <a:t>Universidad Autónoma de Querétaro</a:t>
            </a:r>
            <a:endParaRPr b="0" i="0" sz="1800" u="none" cap="none" strike="noStrike">
              <a:solidFill>
                <a:schemeClr val="dk1"/>
              </a:solidFill>
              <a:latin typeface="Calibri"/>
              <a:ea typeface="Calibri"/>
              <a:cs typeface="Calibri"/>
              <a:sym typeface="Calibri"/>
            </a:endParaRPr>
          </a:p>
        </p:txBody>
      </p:sp>
      <p:sp>
        <p:nvSpPr>
          <p:cNvPr id="295" name="Google Shape;295;gf90d580706_0_391"/>
          <p:cNvSpPr txBox="1"/>
          <p:nvPr/>
        </p:nvSpPr>
        <p:spPr>
          <a:xfrm>
            <a:off x="4398172" y="850095"/>
            <a:ext cx="6155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Calibri"/>
              <a:buNone/>
            </a:pPr>
            <a:r>
              <a:rPr b="1" i="0" lang="es-MX" sz="1400" u="none" cap="none" strike="noStrike">
                <a:solidFill>
                  <a:schemeClr val="lt1"/>
                </a:solidFill>
                <a:latin typeface="Calibri"/>
                <a:ea typeface="Calibri"/>
                <a:cs typeface="Calibri"/>
                <a:sym typeface="Calibri"/>
              </a:rPr>
              <a:t>Facultad de Contabilidad y Administración- 10, 11 y 12 de noviembre 2021</a:t>
            </a:r>
            <a:endParaRPr b="1" i="0" sz="1400" u="none" cap="none" strike="noStrike">
              <a:solidFill>
                <a:schemeClr val="lt1"/>
              </a:solidFill>
              <a:latin typeface="Calibri"/>
              <a:ea typeface="Calibri"/>
              <a:cs typeface="Calibri"/>
              <a:sym typeface="Calibri"/>
            </a:endParaRPr>
          </a:p>
        </p:txBody>
      </p:sp>
      <p:pic>
        <p:nvPicPr>
          <p:cNvPr id="296" name="Google Shape;296;gf90d580706_0_391"/>
          <p:cNvPicPr preferRelativeResize="0"/>
          <p:nvPr/>
        </p:nvPicPr>
        <p:blipFill rotWithShape="1">
          <a:blip r:embed="rId4">
            <a:alphaModFix/>
          </a:blip>
          <a:srcRect b="0" l="0" r="0" t="0"/>
          <a:stretch/>
        </p:blipFill>
        <p:spPr>
          <a:xfrm>
            <a:off x="1575008" y="101238"/>
            <a:ext cx="624079" cy="824051"/>
          </a:xfrm>
          <a:prstGeom prst="rect">
            <a:avLst/>
          </a:prstGeom>
          <a:noFill/>
          <a:ln>
            <a:noFill/>
          </a:ln>
        </p:spPr>
      </p:pic>
      <p:sp>
        <p:nvSpPr>
          <p:cNvPr id="297" name="Google Shape;297;gf90d580706_0_391"/>
          <p:cNvSpPr txBox="1"/>
          <p:nvPr/>
        </p:nvSpPr>
        <p:spPr>
          <a:xfrm>
            <a:off x="3839306" y="0"/>
            <a:ext cx="6777900" cy="646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1" lang="es-MX" sz="1800" u="none" cap="none" strike="noStrike">
                <a:solidFill>
                  <a:srgbClr val="C00000"/>
                </a:solidFill>
                <a:latin typeface="Calibri"/>
                <a:ea typeface="Calibri"/>
                <a:cs typeface="Calibri"/>
                <a:sym typeface="Calibri"/>
              </a:rPr>
              <a:t>Evaluación de capacidades tecnológicas de las PyMEs manufactureras de equipo de transporte del municipio de Querétaro</a:t>
            </a:r>
            <a:endParaRPr b="0" i="0" sz="1800" u="none" cap="none" strike="noStrike">
              <a:solidFill>
                <a:srgbClr val="000000"/>
              </a:solidFill>
              <a:latin typeface="Arial"/>
              <a:ea typeface="Arial"/>
              <a:cs typeface="Arial"/>
              <a:sym typeface="Arial"/>
            </a:endParaRPr>
          </a:p>
        </p:txBody>
      </p:sp>
      <p:sp>
        <p:nvSpPr>
          <p:cNvPr id="298" name="Google Shape;298;gf90d580706_0_391"/>
          <p:cNvSpPr/>
          <p:nvPr/>
        </p:nvSpPr>
        <p:spPr>
          <a:xfrm>
            <a:off x="0" y="6490270"/>
            <a:ext cx="12192000" cy="367800"/>
          </a:xfrm>
          <a:prstGeom prst="rect">
            <a:avLst/>
          </a:prstGeom>
          <a:solidFill>
            <a:srgbClr val="742F8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Marco Antonio Tovar Kassab – Maestría en Gestión de la Tecnología – (6to cuatrimestre)</a:t>
            </a:r>
            <a:endParaRPr b="0" i="0" sz="1400" u="none" cap="none" strike="noStrike">
              <a:solidFill>
                <a:srgbClr val="000000"/>
              </a:solidFill>
              <a:latin typeface="Arial"/>
              <a:ea typeface="Arial"/>
              <a:cs typeface="Arial"/>
              <a:sym typeface="Arial"/>
            </a:endParaRPr>
          </a:p>
        </p:txBody>
      </p:sp>
      <p:pic>
        <p:nvPicPr>
          <p:cNvPr id="299" name="Google Shape;299;gf90d580706_0_391"/>
          <p:cNvPicPr preferRelativeResize="0"/>
          <p:nvPr/>
        </p:nvPicPr>
        <p:blipFill>
          <a:blip r:embed="rId5">
            <a:alphaModFix/>
          </a:blip>
          <a:stretch>
            <a:fillRect/>
          </a:stretch>
        </p:blipFill>
        <p:spPr>
          <a:xfrm>
            <a:off x="10966014" y="5817941"/>
            <a:ext cx="1329264" cy="1026026"/>
          </a:xfrm>
          <a:prstGeom prst="rect">
            <a:avLst/>
          </a:prstGeom>
          <a:noFill/>
          <a:ln>
            <a:noFill/>
          </a:ln>
        </p:spPr>
      </p:pic>
      <p:graphicFrame>
        <p:nvGraphicFramePr>
          <p:cNvPr id="300" name="Google Shape;300;gf90d580706_0_391"/>
          <p:cNvGraphicFramePr/>
          <p:nvPr/>
        </p:nvGraphicFramePr>
        <p:xfrm>
          <a:off x="2063550" y="1454375"/>
          <a:ext cx="3000000" cy="3000000"/>
        </p:xfrm>
        <a:graphic>
          <a:graphicData uri="http://schemas.openxmlformats.org/drawingml/2006/table">
            <a:tbl>
              <a:tblPr bandRow="1">
                <a:noFill/>
                <a:tableStyleId>{8BE2C96F-B9E7-4211-87D3-FD195E21D76A}</a:tableStyleId>
              </a:tblPr>
              <a:tblGrid>
                <a:gridCol w="896100"/>
                <a:gridCol w="896100"/>
                <a:gridCol w="896100"/>
                <a:gridCol w="896100"/>
                <a:gridCol w="896100"/>
                <a:gridCol w="896100"/>
                <a:gridCol w="896100"/>
                <a:gridCol w="896100"/>
                <a:gridCol w="896100"/>
              </a:tblGrid>
              <a:tr h="243275">
                <a:tc gridSpan="8">
                  <a:txBody>
                    <a:bodyPr/>
                    <a:lstStyle/>
                    <a:p>
                      <a:pPr indent="0" lvl="0" marL="0" rtl="0" algn="l">
                        <a:spcBef>
                          <a:spcPts val="0"/>
                        </a:spcBef>
                        <a:spcAft>
                          <a:spcPts val="0"/>
                        </a:spcAft>
                        <a:buNone/>
                      </a:pPr>
                      <a:r>
                        <a:rPr lang="es-MX" sz="1000">
                          <a:latin typeface="Times New Roman"/>
                          <a:ea typeface="Times New Roman"/>
                          <a:cs typeface="Times New Roman"/>
                          <a:sym typeface="Times New Roman"/>
                        </a:rPr>
                        <a:t>Valoración cuantitativa de las capacidades tecnológicas de la IME</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hMerge="1"/>
                <a:tc hMerge="1"/>
                <a:tc hMerge="1"/>
                <a:tc hMerge="1"/>
                <a:tc hMerge="1"/>
                <a:tc>
                  <a:txBody>
                    <a:bodyPr/>
                    <a:lstStyle/>
                    <a:p>
                      <a:pPr indent="0" lvl="0" marL="0" rtl="0" algn="l">
                        <a:spcBef>
                          <a:spcPts val="0"/>
                        </a:spcBef>
                        <a:spcAft>
                          <a:spcPts val="0"/>
                        </a:spcAft>
                        <a:buNone/>
                      </a:pPr>
                      <a:r>
                        <a:t/>
                      </a:r>
                      <a:endParaRPr sz="10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43275">
                <a:tc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inversión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gridSpan="2"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Producción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gridSpan="3" rowSpan="2">
                  <a:txBody>
                    <a:bodyPr/>
                    <a:lstStyle/>
                    <a:p>
                      <a:pPr indent="0" lvl="0" marL="0" rtl="0" algn="ctr">
                        <a:spcBef>
                          <a:spcPts val="0"/>
                        </a:spcBef>
                        <a:spcAft>
                          <a:spcPts val="0"/>
                        </a:spcAft>
                        <a:buNone/>
                      </a:pPr>
                      <a:r>
                        <a:rPr lang="es-MX" sz="800">
                          <a:latin typeface="Times New Roman"/>
                          <a:ea typeface="Times New Roman"/>
                          <a:cs typeface="Times New Roman"/>
                          <a:sym typeface="Times New Roman"/>
                        </a:rPr>
                        <a:t>Función técnica de soporte</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rowSpan="2" hMerge="1"/>
                <a:tc>
                  <a:txBody>
                    <a:bodyPr/>
                    <a:lstStyle/>
                    <a:p>
                      <a:pPr indent="0" lvl="0" marL="0" rtl="0" algn="l">
                        <a:spcBef>
                          <a:spcPts val="0"/>
                        </a:spcBef>
                        <a:spcAft>
                          <a:spcPts val="0"/>
                        </a:spcAft>
                        <a:buNone/>
                      </a:pPr>
                      <a:r>
                        <a:rPr lang="es-MX" sz="1100">
                          <a:latin typeface="Calibri"/>
                          <a:ea typeface="Calibri"/>
                          <a:cs typeface="Calibri"/>
                          <a:sym typeface="Calibri"/>
                        </a:rPr>
                        <a:t> </a:t>
                      </a:r>
                      <a:endParaRPr sz="1100">
                        <a:latin typeface="Calibri"/>
                        <a:ea typeface="Calibri"/>
                        <a:cs typeface="Calibri"/>
                        <a:sym typeface="Calibri"/>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14075">
                <a:tc vMerge="1"/>
                <a:tc gridSpan="2" vMerge="1"/>
                <a:tc hMerge="1" vMerge="1"/>
                <a:tc gridSpan="2" vMerge="1"/>
                <a:tc hMerge="1" vMerge="1"/>
                <a:tc gridSpan="3" vMerge="1"/>
                <a:tc hMerge="1" vMerge="1"/>
                <a:tc hMerge="1" vMerge="1"/>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72980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Nivel de capacidades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Toma de decisiones y control</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Preparación de proyecto e implementación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Proceso y organización de la producción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Centradas en el producto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Vinculación externa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Vinculación interna</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Modificación de equipo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Total, por nivel acumulado</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473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básicas de producción</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0.15</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0.15</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0.1</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1</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473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básicas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0.2</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2</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473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intermedias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0.45</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0.45</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0.6</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0.6</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0.3</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3</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47350">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Capacidades innovativas avanzadas</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0.6</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0.6</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0.8</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0.8</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0.4</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MX" sz="800">
                          <a:latin typeface="Times New Roman"/>
                          <a:ea typeface="Times New Roman"/>
                          <a:cs typeface="Times New Roman"/>
                          <a:sym typeface="Times New Roman"/>
                        </a:rPr>
                        <a:t>4</a:t>
                      </a:r>
                      <a:endParaRPr sz="800">
                        <a:latin typeface="Times New Roman"/>
                        <a:ea typeface="Times New Roman"/>
                        <a:cs typeface="Times New Roman"/>
                        <a:sym typeface="Times New Roman"/>
                      </a:endParaRPr>
                    </a:p>
                  </a:txBody>
                  <a:tcPr marT="0" marB="0" marR="44450" marL="4445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4900">
                <a:tc gridSpan="9" rowSpan="2">
                  <a:txBody>
                    <a:bodyPr/>
                    <a:lstStyle/>
                    <a:p>
                      <a:pPr indent="0" lvl="0" marL="0" rtl="0" algn="l">
                        <a:spcBef>
                          <a:spcPts val="0"/>
                        </a:spcBef>
                        <a:spcAft>
                          <a:spcPts val="0"/>
                        </a:spcAft>
                        <a:buNone/>
                      </a:pPr>
                      <a:r>
                        <a:rPr b="1" lang="es-MX" sz="800">
                          <a:latin typeface="Times New Roman"/>
                          <a:ea typeface="Times New Roman"/>
                          <a:cs typeface="Times New Roman"/>
                          <a:sym typeface="Times New Roman"/>
                        </a:rPr>
                        <a:t>Nota</a:t>
                      </a:r>
                      <a:r>
                        <a:rPr lang="es-MX" sz="800">
                          <a:latin typeface="Times New Roman"/>
                          <a:ea typeface="Times New Roman"/>
                          <a:cs typeface="Times New Roman"/>
                          <a:sym typeface="Times New Roman"/>
                        </a:rPr>
                        <a:t>. Recuperado de Acumulación de capacidades tecnológicas en subsidiarias de empresas globales en México: El caso de la industria maquiladora de exportación. Dutrénit, G., Vera-Cruz, A., Arias, J., &amp; Urióstegui, A. (2006). Ciudad de México: Porrua.</a:t>
                      </a:r>
                      <a:endParaRPr sz="800">
                        <a:latin typeface="Times New Roman"/>
                        <a:ea typeface="Times New Roman"/>
                        <a:cs typeface="Times New Roman"/>
                        <a:sym typeface="Times New Roman"/>
                      </a:endParaRPr>
                    </a:p>
                  </a:txBody>
                  <a:tcPr marT="0" marB="0" marR="44450" marL="4445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rowSpan="2" hMerge="1"/>
                <a:tc rowSpan="2" hMerge="1"/>
                <a:tc rowSpan="2" hMerge="1"/>
                <a:tc rowSpan="2" hMerge="1"/>
                <a:tc rowSpan="2" hMerge="1"/>
                <a:tc rowSpan="2" hMerge="1"/>
                <a:tc rowSpan="2" hMerge="1"/>
                <a:tc rowSpan="2" hMerge="1"/>
              </a:tr>
              <a:tr h="243275">
                <a:tc gridSpan="9" vMerge="1"/>
                <a:tc hMerge="1" vMerge="1"/>
                <a:tc hMerge="1" vMerge="1"/>
                <a:tc hMerge="1" vMerge="1"/>
                <a:tc hMerge="1" vMerge="1"/>
                <a:tc hMerge="1" vMerge="1"/>
                <a:tc hMerge="1" vMerge="1"/>
                <a:tc hMerge="1" vMerge="1"/>
                <a:tc hMerge="1"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