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63" r:id="rId20"/>
    <p:sldId id="259" r:id="rId2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06"/>
    <p:restoredTop sz="91682" autoAdjust="0"/>
  </p:normalViewPr>
  <p:slideViewPr>
    <p:cSldViewPr snapToGrid="0" snapToObjects="1">
      <p:cViewPr varScale="1">
        <p:scale>
          <a:sx n="84" d="100"/>
          <a:sy n="84" d="100"/>
        </p:scale>
        <p:origin x="67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esktop\Gesti&#243;n%20de%20vinculaci&#243;n%20cient&#237;fica%20y%20tecnol&#243;gica%20del%20sector%20biotecnol&#243;gico%20queretan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esktop\estadistica%20descriptiv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pie"/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1E0-469C-B0C0-17CA434F7F6B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1E0-469C-B0C0-17CA434F7F6B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1E0-469C-B0C0-17CA434F7F6B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1E0-469C-B0C0-17CA434F7F6B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1E0-469C-B0C0-17CA434F7F6B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1E0-469C-B0C0-17CA434F7F6B}"/>
              </c:ext>
            </c:extLst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21E0-469C-B0C0-17CA434F7F6B}"/>
              </c:ext>
            </c:extLst>
          </c:dPt>
          <c:dPt>
            <c:idx val="7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21E0-469C-B0C0-17CA434F7F6B}"/>
              </c:ext>
            </c:extLst>
          </c:dPt>
          <c:dLbls>
            <c:dLbl>
              <c:idx val="0"/>
              <c:layout>
                <c:manualLayout>
                  <c:x val="8.5929064975734396E-2"/>
                  <c:y val="2.227474828419651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E0-469C-B0C0-17CA434F7F6B}"/>
                </c:ext>
              </c:extLst>
            </c:dLbl>
            <c:dLbl>
              <c:idx val="1"/>
              <c:layout>
                <c:manualLayout>
                  <c:x val="4.7049653704603435E-2"/>
                  <c:y val="-5.080956386581274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232910859929424"/>
                      <c:h val="0.16968811798006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1E0-469C-B0C0-17CA434F7F6B}"/>
                </c:ext>
              </c:extLst>
            </c:dLbl>
            <c:dLbl>
              <c:idx val="2"/>
              <c:layout>
                <c:manualLayout>
                  <c:x val="5.4089944352759052E-2"/>
                  <c:y val="-8.73328224514842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E0-469C-B0C0-17CA434F7F6B}"/>
                </c:ext>
              </c:extLst>
            </c:dLbl>
            <c:dLbl>
              <c:idx val="3"/>
              <c:layout>
                <c:manualLayout>
                  <c:x val="9.360715683709657E-2"/>
                  <c:y val="2.395103414174804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1E0-469C-B0C0-17CA434F7F6B}"/>
                </c:ext>
              </c:extLst>
            </c:dLbl>
            <c:dLbl>
              <c:idx val="4"/>
              <c:layout>
                <c:manualLayout>
                  <c:x val="3.1721091071460171E-2"/>
                  <c:y val="3.531861494546106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1E0-469C-B0C0-17CA434F7F6B}"/>
                </c:ext>
              </c:extLst>
            </c:dLbl>
            <c:dLbl>
              <c:idx val="7"/>
              <c:layout>
                <c:manualLayout>
                  <c:x val="-0.15714394216762353"/>
                  <c:y val="-3.0188124442606964E-3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Agroalimentaria
</a:t>
                    </a:r>
                    <a:fld id="{D4D8DF3A-9534-43AB-8801-4F19742EF928}" type="PERCENTAGE">
                      <a:rPr lang="en-US" baseline="0"/>
                      <a:pPr/>
                      <a:t>[PORCENTAJE]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3602916546572"/>
                      <c:h val="0.169688117980069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21E0-469C-B0C0-17CA434F7F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'Gestión de vinculación científi'!$D$58:$D$64</c:f>
              <c:strCache>
                <c:ptCount val="7"/>
                <c:pt idx="0">
                  <c:v>Marina</c:v>
                </c:pt>
                <c:pt idx="1">
                  <c:v>Medioambiental</c:v>
                </c:pt>
                <c:pt idx="2">
                  <c:v>Servicios</c:v>
                </c:pt>
                <c:pt idx="3">
                  <c:v>Salud</c:v>
                </c:pt>
                <c:pt idx="4">
                  <c:v>Industrial</c:v>
                </c:pt>
                <c:pt idx="5">
                  <c:v>Alimentos</c:v>
                </c:pt>
                <c:pt idx="6">
                  <c:v>Agrícola</c:v>
                </c:pt>
              </c:strCache>
            </c:strRef>
          </c:cat>
          <c:val>
            <c:numRef>
              <c:f>'Gestión de vinculación científi'!$E$58:$E$64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8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1E0-469C-B0C0-17CA434F7F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2"/>
        <c:secondPieSize val="75"/>
        <c:serLines>
          <c:spPr>
            <a:ln w="9525" cap="flat" cmpd="sng" algn="ctr">
              <a:solidFill>
                <a:schemeClr val="lt1">
                  <a:lumMod val="95000"/>
                  <a:alpha val="54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F7672D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B43-4809-85C5-E1F24A8F635D}"/>
              </c:ext>
            </c:extLst>
          </c:dPt>
          <c:dPt>
            <c:idx val="2"/>
            <c:invertIfNegative val="0"/>
            <c:bubble3D val="0"/>
            <c:spPr>
              <a:solidFill>
                <a:srgbClr val="F8F31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B43-4809-85C5-E1F24A8F635D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B43-4809-85C5-E1F24A8F635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B43-4809-85C5-E1F24A8F63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likert!$N$40:$N$44</c:f>
              <c:strCache>
                <c:ptCount val="5"/>
                <c:pt idx="0">
                  <c:v>Vinculacion Informal</c:v>
                </c:pt>
                <c:pt idx="1">
                  <c:v>Vinculacion Formal</c:v>
                </c:pt>
                <c:pt idx="2">
                  <c:v>Comercialización</c:v>
                </c:pt>
                <c:pt idx="3">
                  <c:v>Coordinación de procesos de transferencia</c:v>
                </c:pt>
                <c:pt idx="4">
                  <c:v>Experiencia en las redes</c:v>
                </c:pt>
              </c:strCache>
            </c:strRef>
          </c:cat>
          <c:val>
            <c:numRef>
              <c:f>likert!$O$40:$O$44</c:f>
              <c:numCache>
                <c:formatCode>0.00</c:formatCode>
                <c:ptCount val="5"/>
                <c:pt idx="0">
                  <c:v>2.5833333333333335</c:v>
                </c:pt>
                <c:pt idx="1">
                  <c:v>2.0972222222222223</c:v>
                </c:pt>
                <c:pt idx="2">
                  <c:v>2.4947916666666665</c:v>
                </c:pt>
                <c:pt idx="3">
                  <c:v>1.8154761904761905</c:v>
                </c:pt>
                <c:pt idx="4">
                  <c:v>2.4583333333333335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B43-4809-85C5-E1F24A8F635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235184495"/>
        <c:axId val="1235194895"/>
      </c:barChart>
      <c:catAx>
        <c:axId val="1235184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235194895"/>
        <c:crosses val="autoZero"/>
        <c:auto val="1"/>
        <c:lblAlgn val="ctr"/>
        <c:lblOffset val="100"/>
        <c:noMultiLvlLbl val="0"/>
      </c:catAx>
      <c:valAx>
        <c:axId val="123519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Media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2351844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4619A9-E918-4165-965F-7FEB426B6B3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BF257E7-568B-4768-AC48-34D2E646CD15}">
      <dgm:prSet phldrT="[Texto]" custT="1"/>
      <dgm:spPr/>
      <dgm:t>
        <a:bodyPr/>
        <a:lstStyle/>
        <a:p>
          <a:r>
            <a:rPr lang="es-MX" sz="3600" dirty="0"/>
            <a:t>Detectar</a:t>
          </a:r>
        </a:p>
      </dgm:t>
    </dgm:pt>
    <dgm:pt modelId="{69E1A0D3-0E2D-4AEA-8BBF-D3588E6BF58E}" type="parTrans" cxnId="{1835AAFC-8700-476E-A744-2B5F8EAF513D}">
      <dgm:prSet/>
      <dgm:spPr/>
      <dgm:t>
        <a:bodyPr/>
        <a:lstStyle/>
        <a:p>
          <a:endParaRPr lang="es-MX"/>
        </a:p>
      </dgm:t>
    </dgm:pt>
    <dgm:pt modelId="{4F1C36DB-ECFE-4F49-8812-CA137C731D8B}" type="sibTrans" cxnId="{1835AAFC-8700-476E-A744-2B5F8EAF513D}">
      <dgm:prSet/>
      <dgm:spPr/>
      <dgm:t>
        <a:bodyPr/>
        <a:lstStyle/>
        <a:p>
          <a:endParaRPr lang="es-MX"/>
        </a:p>
      </dgm:t>
    </dgm:pt>
    <dgm:pt modelId="{7C69ED8E-1175-4731-B620-7E2EF4539CB6}">
      <dgm:prSet phldrT="[Texto]"/>
      <dgm:spPr/>
      <dgm:t>
        <a:bodyPr/>
        <a:lstStyle/>
        <a:p>
          <a:r>
            <a:rPr lang="es-MX" dirty="0"/>
            <a:t>Estado actual de la vinculación del sector biotecnológico queretano</a:t>
          </a:r>
        </a:p>
      </dgm:t>
    </dgm:pt>
    <dgm:pt modelId="{67D24346-B7C7-4C9C-A0DA-2780662CCCC6}" type="parTrans" cxnId="{63610059-BFEE-45A0-BAE6-88A21CFEC3D9}">
      <dgm:prSet/>
      <dgm:spPr/>
      <dgm:t>
        <a:bodyPr/>
        <a:lstStyle/>
        <a:p>
          <a:endParaRPr lang="es-MX"/>
        </a:p>
      </dgm:t>
    </dgm:pt>
    <dgm:pt modelId="{D699C5A2-F069-426F-9270-256C8D317369}" type="sibTrans" cxnId="{63610059-BFEE-45A0-BAE6-88A21CFEC3D9}">
      <dgm:prSet/>
      <dgm:spPr/>
      <dgm:t>
        <a:bodyPr/>
        <a:lstStyle/>
        <a:p>
          <a:endParaRPr lang="es-MX"/>
        </a:p>
      </dgm:t>
    </dgm:pt>
    <dgm:pt modelId="{29070371-95E4-4250-8620-E67735A7A46F}">
      <dgm:prSet phldrT="[Texto]"/>
      <dgm:spPr/>
      <dgm:t>
        <a:bodyPr/>
        <a:lstStyle/>
        <a:p>
          <a:r>
            <a:rPr lang="es-MX" dirty="0"/>
            <a:t>Aplicación de encuestas y entrevistas</a:t>
          </a:r>
        </a:p>
      </dgm:t>
    </dgm:pt>
    <dgm:pt modelId="{72509004-86B1-4BBB-AEFB-D7587F7A6B79}" type="parTrans" cxnId="{97485605-B28A-4694-A539-CB4A24C0D9BE}">
      <dgm:prSet/>
      <dgm:spPr/>
      <dgm:t>
        <a:bodyPr/>
        <a:lstStyle/>
        <a:p>
          <a:endParaRPr lang="es-MX"/>
        </a:p>
      </dgm:t>
    </dgm:pt>
    <dgm:pt modelId="{CF7F40F2-E8FB-4D52-9F82-C7E019305FBC}" type="sibTrans" cxnId="{97485605-B28A-4694-A539-CB4A24C0D9BE}">
      <dgm:prSet/>
      <dgm:spPr/>
      <dgm:t>
        <a:bodyPr/>
        <a:lstStyle/>
        <a:p>
          <a:endParaRPr lang="es-MX"/>
        </a:p>
      </dgm:t>
    </dgm:pt>
    <dgm:pt modelId="{96F64992-8AAB-48EA-ABED-71234E9D296E}">
      <dgm:prSet phldrT="[Texto]" custT="1"/>
      <dgm:spPr/>
      <dgm:t>
        <a:bodyPr/>
        <a:lstStyle/>
        <a:p>
          <a:r>
            <a:rPr lang="es-MX" sz="3600" dirty="0"/>
            <a:t>Comparar </a:t>
          </a:r>
        </a:p>
      </dgm:t>
    </dgm:pt>
    <dgm:pt modelId="{107DFC7B-28A2-4D12-AD28-D8AC6717F375}" type="parTrans" cxnId="{581B9711-5AC4-470F-BE7B-F76D4C7AA381}">
      <dgm:prSet/>
      <dgm:spPr/>
      <dgm:t>
        <a:bodyPr/>
        <a:lstStyle/>
        <a:p>
          <a:endParaRPr lang="es-MX"/>
        </a:p>
      </dgm:t>
    </dgm:pt>
    <dgm:pt modelId="{66974FDA-5F4F-45E1-9294-F9815A19F460}" type="sibTrans" cxnId="{581B9711-5AC4-470F-BE7B-F76D4C7AA381}">
      <dgm:prSet/>
      <dgm:spPr/>
      <dgm:t>
        <a:bodyPr/>
        <a:lstStyle/>
        <a:p>
          <a:endParaRPr lang="es-MX"/>
        </a:p>
      </dgm:t>
    </dgm:pt>
    <dgm:pt modelId="{2B2EAA14-D33D-455F-8512-B24F34631575}">
      <dgm:prSet phldrT="[Texto]"/>
      <dgm:spPr/>
      <dgm:t>
        <a:bodyPr/>
        <a:lstStyle/>
        <a:p>
          <a:r>
            <a:rPr lang="es-MX" dirty="0"/>
            <a:t>Factores que impactan en la vinculación de los investigadores y sus investigaciones con el sector productivo.</a:t>
          </a:r>
        </a:p>
      </dgm:t>
    </dgm:pt>
    <dgm:pt modelId="{0860A349-25B0-4C9D-A694-4DEA5F38A951}" type="parTrans" cxnId="{7AFDE855-D212-444D-8286-B3E5F2E085C4}">
      <dgm:prSet/>
      <dgm:spPr/>
      <dgm:t>
        <a:bodyPr/>
        <a:lstStyle/>
        <a:p>
          <a:endParaRPr lang="es-MX"/>
        </a:p>
      </dgm:t>
    </dgm:pt>
    <dgm:pt modelId="{E69B2241-BC9C-4E98-B900-27D914288B12}" type="sibTrans" cxnId="{7AFDE855-D212-444D-8286-B3E5F2E085C4}">
      <dgm:prSet/>
      <dgm:spPr/>
      <dgm:t>
        <a:bodyPr/>
        <a:lstStyle/>
        <a:p>
          <a:endParaRPr lang="es-MX"/>
        </a:p>
      </dgm:t>
    </dgm:pt>
    <dgm:pt modelId="{63DA2B43-E8D3-4C2C-A0D1-7B5E94ACF7CC}">
      <dgm:prSet phldrT="[Texto]"/>
      <dgm:spPr/>
      <dgm:t>
        <a:bodyPr/>
        <a:lstStyle/>
        <a:p>
          <a:r>
            <a:rPr lang="es-MX" dirty="0"/>
            <a:t>Correlación</a:t>
          </a:r>
        </a:p>
      </dgm:t>
    </dgm:pt>
    <dgm:pt modelId="{C41BCBF0-3084-4B07-908B-1A87744F78BD}" type="parTrans" cxnId="{34E5A132-5FE1-4900-A99A-0EBA51035495}">
      <dgm:prSet/>
      <dgm:spPr/>
      <dgm:t>
        <a:bodyPr/>
        <a:lstStyle/>
        <a:p>
          <a:endParaRPr lang="es-MX"/>
        </a:p>
      </dgm:t>
    </dgm:pt>
    <dgm:pt modelId="{9445581B-0D88-4C88-B2C6-46A53A89A2F4}" type="sibTrans" cxnId="{34E5A132-5FE1-4900-A99A-0EBA51035495}">
      <dgm:prSet/>
      <dgm:spPr/>
      <dgm:t>
        <a:bodyPr/>
        <a:lstStyle/>
        <a:p>
          <a:endParaRPr lang="es-MX"/>
        </a:p>
      </dgm:t>
    </dgm:pt>
    <dgm:pt modelId="{C866A2A6-6292-48FE-97E9-70741478DA6D}">
      <dgm:prSet phldrT="[Texto]" custT="1"/>
      <dgm:spPr/>
      <dgm:t>
        <a:bodyPr/>
        <a:lstStyle/>
        <a:p>
          <a:r>
            <a:rPr lang="es-MX" sz="3600" dirty="0"/>
            <a:t>Seleccionar</a:t>
          </a:r>
        </a:p>
      </dgm:t>
    </dgm:pt>
    <dgm:pt modelId="{971EE85E-DEB1-4231-9486-A6C04AE93FD4}" type="parTrans" cxnId="{B7217702-7826-4A82-8735-838F3EC970EF}">
      <dgm:prSet/>
      <dgm:spPr/>
      <dgm:t>
        <a:bodyPr/>
        <a:lstStyle/>
        <a:p>
          <a:endParaRPr lang="es-MX"/>
        </a:p>
      </dgm:t>
    </dgm:pt>
    <dgm:pt modelId="{1FAF53E7-9AE7-4CAC-A0C7-149A84429162}" type="sibTrans" cxnId="{B7217702-7826-4A82-8735-838F3EC970EF}">
      <dgm:prSet/>
      <dgm:spPr/>
      <dgm:t>
        <a:bodyPr/>
        <a:lstStyle/>
        <a:p>
          <a:endParaRPr lang="es-MX"/>
        </a:p>
      </dgm:t>
    </dgm:pt>
    <dgm:pt modelId="{40C98176-11C5-4A7E-82AA-0BA8AE104CA6}">
      <dgm:prSet phldrT="[Texto]"/>
      <dgm:spPr/>
      <dgm:t>
        <a:bodyPr/>
        <a:lstStyle/>
        <a:p>
          <a:r>
            <a:rPr lang="es-MX" dirty="0"/>
            <a:t>Los factores mas relevantes en la vinculación</a:t>
          </a:r>
        </a:p>
      </dgm:t>
    </dgm:pt>
    <dgm:pt modelId="{18C783B2-60A6-4B2D-A97F-87E210DD93C2}" type="parTrans" cxnId="{612A0F65-C3CB-46D2-9249-3F58C6DE3313}">
      <dgm:prSet/>
      <dgm:spPr/>
      <dgm:t>
        <a:bodyPr/>
        <a:lstStyle/>
        <a:p>
          <a:endParaRPr lang="es-MX"/>
        </a:p>
      </dgm:t>
    </dgm:pt>
    <dgm:pt modelId="{DF3A42D8-8128-4463-BA67-8A8579AC5AE0}" type="sibTrans" cxnId="{612A0F65-C3CB-46D2-9249-3F58C6DE3313}">
      <dgm:prSet/>
      <dgm:spPr/>
      <dgm:t>
        <a:bodyPr/>
        <a:lstStyle/>
        <a:p>
          <a:endParaRPr lang="es-MX"/>
        </a:p>
      </dgm:t>
    </dgm:pt>
    <dgm:pt modelId="{8CDFBAF1-8564-4C34-B063-D762153DA515}">
      <dgm:prSet phldrT="[Texto]"/>
      <dgm:spPr/>
      <dgm:t>
        <a:bodyPr/>
        <a:lstStyle/>
        <a:p>
          <a:r>
            <a:rPr lang="es-MX" dirty="0"/>
            <a:t>De acuerdo al estado actual y a la investigación documental de casos de éxito.</a:t>
          </a:r>
        </a:p>
      </dgm:t>
    </dgm:pt>
    <dgm:pt modelId="{04ADA62A-BF39-44C0-9431-3F4F0E08EE71}" type="parTrans" cxnId="{6473E930-C149-406D-A79E-2FF0ACC3456B}">
      <dgm:prSet/>
      <dgm:spPr/>
      <dgm:t>
        <a:bodyPr/>
        <a:lstStyle/>
        <a:p>
          <a:endParaRPr lang="es-MX"/>
        </a:p>
      </dgm:t>
    </dgm:pt>
    <dgm:pt modelId="{F5ECD1A8-F45B-4E3F-ABD8-D85F3C03CA18}" type="sibTrans" cxnId="{6473E930-C149-406D-A79E-2FF0ACC3456B}">
      <dgm:prSet/>
      <dgm:spPr/>
      <dgm:t>
        <a:bodyPr/>
        <a:lstStyle/>
        <a:p>
          <a:endParaRPr lang="es-MX"/>
        </a:p>
      </dgm:t>
    </dgm:pt>
    <dgm:pt modelId="{CA0FA8F1-A54A-466A-880B-8DEFC0C3A250}">
      <dgm:prSet phldrT="[Texto]" custT="1"/>
      <dgm:spPr/>
      <dgm:t>
        <a:bodyPr/>
        <a:lstStyle/>
        <a:p>
          <a:r>
            <a:rPr lang="es-MX" sz="3600" dirty="0"/>
            <a:t>Integrar</a:t>
          </a:r>
        </a:p>
      </dgm:t>
    </dgm:pt>
    <dgm:pt modelId="{6483280A-88DC-4F92-956F-0FBC5B57DB4E}" type="parTrans" cxnId="{76AF5DA3-191F-48E9-8013-2D49775E60B6}">
      <dgm:prSet/>
      <dgm:spPr/>
      <dgm:t>
        <a:bodyPr/>
        <a:lstStyle/>
        <a:p>
          <a:endParaRPr lang="es-MX"/>
        </a:p>
      </dgm:t>
    </dgm:pt>
    <dgm:pt modelId="{78AFA9E8-34DD-4AEB-AA63-51D326654BEF}" type="sibTrans" cxnId="{76AF5DA3-191F-48E9-8013-2D49775E60B6}">
      <dgm:prSet/>
      <dgm:spPr/>
      <dgm:t>
        <a:bodyPr/>
        <a:lstStyle/>
        <a:p>
          <a:endParaRPr lang="es-MX"/>
        </a:p>
      </dgm:t>
    </dgm:pt>
    <dgm:pt modelId="{3F89D64B-459E-494A-94CC-F71C6E32CD83}">
      <dgm:prSet phldrT="[Texto]"/>
      <dgm:spPr/>
      <dgm:t>
        <a:bodyPr/>
        <a:lstStyle/>
        <a:p>
          <a:r>
            <a:rPr lang="es-MX" dirty="0"/>
            <a:t>Estructura del modelo preliminar</a:t>
          </a:r>
        </a:p>
      </dgm:t>
    </dgm:pt>
    <dgm:pt modelId="{5AD8C077-3E91-4AEF-A063-2A1AECA2CAF7}" type="parTrans" cxnId="{DCFCCF39-7CE9-47BB-8FDC-8B4C1D34AF0A}">
      <dgm:prSet/>
      <dgm:spPr/>
      <dgm:t>
        <a:bodyPr/>
        <a:lstStyle/>
        <a:p>
          <a:endParaRPr lang="es-MX"/>
        </a:p>
      </dgm:t>
    </dgm:pt>
    <dgm:pt modelId="{BDBFF0E6-BB3E-4C6A-9025-2D7B87D7D1E0}" type="sibTrans" cxnId="{DCFCCF39-7CE9-47BB-8FDC-8B4C1D34AF0A}">
      <dgm:prSet/>
      <dgm:spPr/>
      <dgm:t>
        <a:bodyPr/>
        <a:lstStyle/>
        <a:p>
          <a:endParaRPr lang="es-MX"/>
        </a:p>
      </dgm:t>
    </dgm:pt>
    <dgm:pt modelId="{FFC6410F-4DEC-4032-9F2B-5A13D0B97A39}">
      <dgm:prSet phldrT="[Texto]"/>
      <dgm:spPr/>
      <dgm:t>
        <a:bodyPr/>
        <a:lstStyle/>
        <a:p>
          <a:r>
            <a:rPr lang="es-MX" dirty="0"/>
            <a:t>Basado en los resultados de los tres objetivos anteriores</a:t>
          </a:r>
        </a:p>
      </dgm:t>
    </dgm:pt>
    <dgm:pt modelId="{FE880D1E-EBD3-4226-BBC7-F67C6C00862E}" type="parTrans" cxnId="{75D1A223-E6E3-4EF0-A163-669155BC67D4}">
      <dgm:prSet/>
      <dgm:spPr/>
      <dgm:t>
        <a:bodyPr/>
        <a:lstStyle/>
        <a:p>
          <a:endParaRPr lang="es-MX"/>
        </a:p>
      </dgm:t>
    </dgm:pt>
    <dgm:pt modelId="{5C361A4E-3B47-494C-ADAB-54E8518E969F}" type="sibTrans" cxnId="{75D1A223-E6E3-4EF0-A163-669155BC67D4}">
      <dgm:prSet/>
      <dgm:spPr/>
      <dgm:t>
        <a:bodyPr/>
        <a:lstStyle/>
        <a:p>
          <a:endParaRPr lang="es-MX"/>
        </a:p>
      </dgm:t>
    </dgm:pt>
    <dgm:pt modelId="{21351930-9E34-44F5-AF91-AF5D6D24090E}" type="pres">
      <dgm:prSet presAssocID="{2F4619A9-E918-4165-965F-7FEB426B6B31}" presName="Name0" presStyleCnt="0">
        <dgm:presLayoutVars>
          <dgm:dir/>
          <dgm:animLvl val="lvl"/>
          <dgm:resizeHandles val="exact"/>
        </dgm:presLayoutVars>
      </dgm:prSet>
      <dgm:spPr/>
    </dgm:pt>
    <dgm:pt modelId="{06215F8D-C7DA-41FD-A948-C27C22879258}" type="pres">
      <dgm:prSet presAssocID="{DBF257E7-568B-4768-AC48-34D2E646CD15}" presName="linNode" presStyleCnt="0"/>
      <dgm:spPr/>
    </dgm:pt>
    <dgm:pt modelId="{54767F12-1414-4DB6-B79F-CFC813C5BB2D}" type="pres">
      <dgm:prSet presAssocID="{DBF257E7-568B-4768-AC48-34D2E646CD15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BC83407B-8704-47B5-8CAD-EE0E16AC0C4B}" type="pres">
      <dgm:prSet presAssocID="{DBF257E7-568B-4768-AC48-34D2E646CD15}" presName="descendantText" presStyleLbl="alignAccFollowNode1" presStyleIdx="0" presStyleCnt="4">
        <dgm:presLayoutVars>
          <dgm:bulletEnabled val="1"/>
        </dgm:presLayoutVars>
      </dgm:prSet>
      <dgm:spPr/>
    </dgm:pt>
    <dgm:pt modelId="{D2AC35EC-49C3-4EAB-9CE2-C802FB6E5662}" type="pres">
      <dgm:prSet presAssocID="{4F1C36DB-ECFE-4F49-8812-CA137C731D8B}" presName="sp" presStyleCnt="0"/>
      <dgm:spPr/>
    </dgm:pt>
    <dgm:pt modelId="{38D7BE24-5087-4BBA-8BF0-CC0F230FBC82}" type="pres">
      <dgm:prSet presAssocID="{96F64992-8AAB-48EA-ABED-71234E9D296E}" presName="linNode" presStyleCnt="0"/>
      <dgm:spPr/>
    </dgm:pt>
    <dgm:pt modelId="{37FD3AAF-5D54-44D2-99DA-4DE4C1B3846A}" type="pres">
      <dgm:prSet presAssocID="{96F64992-8AAB-48EA-ABED-71234E9D296E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AEF25324-2C94-49BC-8143-6A16AEF23975}" type="pres">
      <dgm:prSet presAssocID="{96F64992-8AAB-48EA-ABED-71234E9D296E}" presName="descendantText" presStyleLbl="alignAccFollowNode1" presStyleIdx="1" presStyleCnt="4">
        <dgm:presLayoutVars>
          <dgm:bulletEnabled val="1"/>
        </dgm:presLayoutVars>
      </dgm:prSet>
      <dgm:spPr/>
    </dgm:pt>
    <dgm:pt modelId="{EE887F3A-0366-470F-B007-519BF9E25927}" type="pres">
      <dgm:prSet presAssocID="{66974FDA-5F4F-45E1-9294-F9815A19F460}" presName="sp" presStyleCnt="0"/>
      <dgm:spPr/>
    </dgm:pt>
    <dgm:pt modelId="{32E3B95C-43EC-4807-B8D3-896D827E5EC2}" type="pres">
      <dgm:prSet presAssocID="{C866A2A6-6292-48FE-97E9-70741478DA6D}" presName="linNode" presStyleCnt="0"/>
      <dgm:spPr/>
    </dgm:pt>
    <dgm:pt modelId="{47F8EC90-D279-4955-AE76-C3EA18C95884}" type="pres">
      <dgm:prSet presAssocID="{C866A2A6-6292-48FE-97E9-70741478DA6D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995E6C60-BBB0-40BA-91A1-197EC9877323}" type="pres">
      <dgm:prSet presAssocID="{C866A2A6-6292-48FE-97E9-70741478DA6D}" presName="descendantText" presStyleLbl="alignAccFollowNode1" presStyleIdx="2" presStyleCnt="4">
        <dgm:presLayoutVars>
          <dgm:bulletEnabled val="1"/>
        </dgm:presLayoutVars>
      </dgm:prSet>
      <dgm:spPr/>
    </dgm:pt>
    <dgm:pt modelId="{038D8858-0D59-44A4-80DA-92977B9AF127}" type="pres">
      <dgm:prSet presAssocID="{1FAF53E7-9AE7-4CAC-A0C7-149A84429162}" presName="sp" presStyleCnt="0"/>
      <dgm:spPr/>
    </dgm:pt>
    <dgm:pt modelId="{AC84B6A6-22FD-4D77-959C-96346133338C}" type="pres">
      <dgm:prSet presAssocID="{CA0FA8F1-A54A-466A-880B-8DEFC0C3A250}" presName="linNode" presStyleCnt="0"/>
      <dgm:spPr/>
    </dgm:pt>
    <dgm:pt modelId="{5F7566A8-5FD6-4916-95F3-9756D8A39862}" type="pres">
      <dgm:prSet presAssocID="{CA0FA8F1-A54A-466A-880B-8DEFC0C3A250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E2CFB4B9-533D-44DF-AC1A-C6FB1F51E119}" type="pres">
      <dgm:prSet presAssocID="{CA0FA8F1-A54A-466A-880B-8DEFC0C3A250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B7217702-7826-4A82-8735-838F3EC970EF}" srcId="{2F4619A9-E918-4165-965F-7FEB426B6B31}" destId="{C866A2A6-6292-48FE-97E9-70741478DA6D}" srcOrd="2" destOrd="0" parTransId="{971EE85E-DEB1-4231-9486-A6C04AE93FD4}" sibTransId="{1FAF53E7-9AE7-4CAC-A0C7-149A84429162}"/>
    <dgm:cxn modelId="{97485605-B28A-4694-A539-CB4A24C0D9BE}" srcId="{DBF257E7-568B-4768-AC48-34D2E646CD15}" destId="{29070371-95E4-4250-8620-E67735A7A46F}" srcOrd="1" destOrd="0" parTransId="{72509004-86B1-4BBB-AEFB-D7587F7A6B79}" sibTransId="{CF7F40F2-E8FB-4D52-9F82-C7E019305FBC}"/>
    <dgm:cxn modelId="{80489505-31C6-49C2-AC5C-95BFB206E802}" type="presOf" srcId="{2F4619A9-E918-4165-965F-7FEB426B6B31}" destId="{21351930-9E34-44F5-AF91-AF5D6D24090E}" srcOrd="0" destOrd="0" presId="urn:microsoft.com/office/officeart/2005/8/layout/vList5"/>
    <dgm:cxn modelId="{581B9711-5AC4-470F-BE7B-F76D4C7AA381}" srcId="{2F4619A9-E918-4165-965F-7FEB426B6B31}" destId="{96F64992-8AAB-48EA-ABED-71234E9D296E}" srcOrd="1" destOrd="0" parTransId="{107DFC7B-28A2-4D12-AD28-D8AC6717F375}" sibTransId="{66974FDA-5F4F-45E1-9294-F9815A19F460}"/>
    <dgm:cxn modelId="{F95F9421-ADED-4544-ADDD-B7AA321DFB2B}" type="presOf" srcId="{29070371-95E4-4250-8620-E67735A7A46F}" destId="{BC83407B-8704-47B5-8CAD-EE0E16AC0C4B}" srcOrd="0" destOrd="1" presId="urn:microsoft.com/office/officeart/2005/8/layout/vList5"/>
    <dgm:cxn modelId="{75D1A223-E6E3-4EF0-A163-669155BC67D4}" srcId="{CA0FA8F1-A54A-466A-880B-8DEFC0C3A250}" destId="{FFC6410F-4DEC-4032-9F2B-5A13D0B97A39}" srcOrd="1" destOrd="0" parTransId="{FE880D1E-EBD3-4226-BBC7-F67C6C00862E}" sibTransId="{5C361A4E-3B47-494C-ADAB-54E8518E969F}"/>
    <dgm:cxn modelId="{6473E930-C149-406D-A79E-2FF0ACC3456B}" srcId="{C866A2A6-6292-48FE-97E9-70741478DA6D}" destId="{8CDFBAF1-8564-4C34-B063-D762153DA515}" srcOrd="1" destOrd="0" parTransId="{04ADA62A-BF39-44C0-9431-3F4F0E08EE71}" sibTransId="{F5ECD1A8-F45B-4E3F-ABD8-D85F3C03CA18}"/>
    <dgm:cxn modelId="{34E5A132-5FE1-4900-A99A-0EBA51035495}" srcId="{96F64992-8AAB-48EA-ABED-71234E9D296E}" destId="{63DA2B43-E8D3-4C2C-A0D1-7B5E94ACF7CC}" srcOrd="1" destOrd="0" parTransId="{C41BCBF0-3084-4B07-908B-1A87744F78BD}" sibTransId="{9445581B-0D88-4C88-B2C6-46A53A89A2F4}"/>
    <dgm:cxn modelId="{DCFCCF39-7CE9-47BB-8FDC-8B4C1D34AF0A}" srcId="{CA0FA8F1-A54A-466A-880B-8DEFC0C3A250}" destId="{3F89D64B-459E-494A-94CC-F71C6E32CD83}" srcOrd="0" destOrd="0" parTransId="{5AD8C077-3E91-4AEF-A063-2A1AECA2CAF7}" sibTransId="{BDBFF0E6-BB3E-4C6A-9025-2D7B87D7D1E0}"/>
    <dgm:cxn modelId="{E6786140-E1E0-43F5-9445-16611D2CD164}" type="presOf" srcId="{63DA2B43-E8D3-4C2C-A0D1-7B5E94ACF7CC}" destId="{AEF25324-2C94-49BC-8143-6A16AEF23975}" srcOrd="0" destOrd="1" presId="urn:microsoft.com/office/officeart/2005/8/layout/vList5"/>
    <dgm:cxn modelId="{8E613241-4148-416A-B54F-0EB5E5D6A49C}" type="presOf" srcId="{7C69ED8E-1175-4731-B620-7E2EF4539CB6}" destId="{BC83407B-8704-47B5-8CAD-EE0E16AC0C4B}" srcOrd="0" destOrd="0" presId="urn:microsoft.com/office/officeart/2005/8/layout/vList5"/>
    <dgm:cxn modelId="{612A0F65-C3CB-46D2-9249-3F58C6DE3313}" srcId="{C866A2A6-6292-48FE-97E9-70741478DA6D}" destId="{40C98176-11C5-4A7E-82AA-0BA8AE104CA6}" srcOrd="0" destOrd="0" parTransId="{18C783B2-60A6-4B2D-A97F-87E210DD93C2}" sibTransId="{DF3A42D8-8128-4463-BA67-8A8579AC5AE0}"/>
    <dgm:cxn modelId="{E5D3B369-8DF5-47A5-ADA7-B3FFB97208BE}" type="presOf" srcId="{8CDFBAF1-8564-4C34-B063-D762153DA515}" destId="{995E6C60-BBB0-40BA-91A1-197EC9877323}" srcOrd="0" destOrd="1" presId="urn:microsoft.com/office/officeart/2005/8/layout/vList5"/>
    <dgm:cxn modelId="{EDC8076A-E905-4F89-BD7F-CC291054B6EE}" type="presOf" srcId="{DBF257E7-568B-4768-AC48-34D2E646CD15}" destId="{54767F12-1414-4DB6-B79F-CFC813C5BB2D}" srcOrd="0" destOrd="0" presId="urn:microsoft.com/office/officeart/2005/8/layout/vList5"/>
    <dgm:cxn modelId="{7AFDE855-D212-444D-8286-B3E5F2E085C4}" srcId="{96F64992-8AAB-48EA-ABED-71234E9D296E}" destId="{2B2EAA14-D33D-455F-8512-B24F34631575}" srcOrd="0" destOrd="0" parTransId="{0860A349-25B0-4C9D-A694-4DEA5F38A951}" sibTransId="{E69B2241-BC9C-4E98-B900-27D914288B12}"/>
    <dgm:cxn modelId="{63610059-BFEE-45A0-BAE6-88A21CFEC3D9}" srcId="{DBF257E7-568B-4768-AC48-34D2E646CD15}" destId="{7C69ED8E-1175-4731-B620-7E2EF4539CB6}" srcOrd="0" destOrd="0" parTransId="{67D24346-B7C7-4C9C-A0DA-2780662CCCC6}" sibTransId="{D699C5A2-F069-426F-9270-256C8D317369}"/>
    <dgm:cxn modelId="{60D06C89-3BA1-4FEF-BB5B-F02EC4683F56}" type="presOf" srcId="{96F64992-8AAB-48EA-ABED-71234E9D296E}" destId="{37FD3AAF-5D54-44D2-99DA-4DE4C1B3846A}" srcOrd="0" destOrd="0" presId="urn:microsoft.com/office/officeart/2005/8/layout/vList5"/>
    <dgm:cxn modelId="{7E87A08C-F8AB-45A9-A4FF-C761CC07AFB9}" type="presOf" srcId="{3F89D64B-459E-494A-94CC-F71C6E32CD83}" destId="{E2CFB4B9-533D-44DF-AC1A-C6FB1F51E119}" srcOrd="0" destOrd="0" presId="urn:microsoft.com/office/officeart/2005/8/layout/vList5"/>
    <dgm:cxn modelId="{B64989A2-20A6-43D3-B50D-A97834BE4745}" type="presOf" srcId="{40C98176-11C5-4A7E-82AA-0BA8AE104CA6}" destId="{995E6C60-BBB0-40BA-91A1-197EC9877323}" srcOrd="0" destOrd="0" presId="urn:microsoft.com/office/officeart/2005/8/layout/vList5"/>
    <dgm:cxn modelId="{76AF5DA3-191F-48E9-8013-2D49775E60B6}" srcId="{2F4619A9-E918-4165-965F-7FEB426B6B31}" destId="{CA0FA8F1-A54A-466A-880B-8DEFC0C3A250}" srcOrd="3" destOrd="0" parTransId="{6483280A-88DC-4F92-956F-0FBC5B57DB4E}" sibTransId="{78AFA9E8-34DD-4AEB-AA63-51D326654BEF}"/>
    <dgm:cxn modelId="{55E723BF-17C8-4F4E-9C23-C1D3AAD384D3}" type="presOf" srcId="{CA0FA8F1-A54A-466A-880B-8DEFC0C3A250}" destId="{5F7566A8-5FD6-4916-95F3-9756D8A39862}" srcOrd="0" destOrd="0" presId="urn:microsoft.com/office/officeart/2005/8/layout/vList5"/>
    <dgm:cxn modelId="{964ABBC9-ADF3-4C36-A496-1F141D4AADAB}" type="presOf" srcId="{FFC6410F-4DEC-4032-9F2B-5A13D0B97A39}" destId="{E2CFB4B9-533D-44DF-AC1A-C6FB1F51E119}" srcOrd="0" destOrd="1" presId="urn:microsoft.com/office/officeart/2005/8/layout/vList5"/>
    <dgm:cxn modelId="{BD4406CB-1813-47D2-8083-260E3529FD6B}" type="presOf" srcId="{C866A2A6-6292-48FE-97E9-70741478DA6D}" destId="{47F8EC90-D279-4955-AE76-C3EA18C95884}" srcOrd="0" destOrd="0" presId="urn:microsoft.com/office/officeart/2005/8/layout/vList5"/>
    <dgm:cxn modelId="{1835AAFC-8700-476E-A744-2B5F8EAF513D}" srcId="{2F4619A9-E918-4165-965F-7FEB426B6B31}" destId="{DBF257E7-568B-4768-AC48-34D2E646CD15}" srcOrd="0" destOrd="0" parTransId="{69E1A0D3-0E2D-4AEA-8BBF-D3588E6BF58E}" sibTransId="{4F1C36DB-ECFE-4F49-8812-CA137C731D8B}"/>
    <dgm:cxn modelId="{D61C3DFD-41D5-41C4-B46C-322B2E9B1E24}" type="presOf" srcId="{2B2EAA14-D33D-455F-8512-B24F34631575}" destId="{AEF25324-2C94-49BC-8143-6A16AEF23975}" srcOrd="0" destOrd="0" presId="urn:microsoft.com/office/officeart/2005/8/layout/vList5"/>
    <dgm:cxn modelId="{C4AC758C-BB13-463F-9D71-635B84897083}" type="presParOf" srcId="{21351930-9E34-44F5-AF91-AF5D6D24090E}" destId="{06215F8D-C7DA-41FD-A948-C27C22879258}" srcOrd="0" destOrd="0" presId="urn:microsoft.com/office/officeart/2005/8/layout/vList5"/>
    <dgm:cxn modelId="{52D4687E-8EBE-4BF6-A06E-D43CE4BDA635}" type="presParOf" srcId="{06215F8D-C7DA-41FD-A948-C27C22879258}" destId="{54767F12-1414-4DB6-B79F-CFC813C5BB2D}" srcOrd="0" destOrd="0" presId="urn:microsoft.com/office/officeart/2005/8/layout/vList5"/>
    <dgm:cxn modelId="{36441474-3A30-4570-9597-D063633E65F0}" type="presParOf" srcId="{06215F8D-C7DA-41FD-A948-C27C22879258}" destId="{BC83407B-8704-47B5-8CAD-EE0E16AC0C4B}" srcOrd="1" destOrd="0" presId="urn:microsoft.com/office/officeart/2005/8/layout/vList5"/>
    <dgm:cxn modelId="{679DCAD3-6578-4295-BFF6-863F0B90C58D}" type="presParOf" srcId="{21351930-9E34-44F5-AF91-AF5D6D24090E}" destId="{D2AC35EC-49C3-4EAB-9CE2-C802FB6E5662}" srcOrd="1" destOrd="0" presId="urn:microsoft.com/office/officeart/2005/8/layout/vList5"/>
    <dgm:cxn modelId="{70FDAA46-A86D-48E8-8C27-22D47E4E2992}" type="presParOf" srcId="{21351930-9E34-44F5-AF91-AF5D6D24090E}" destId="{38D7BE24-5087-4BBA-8BF0-CC0F230FBC82}" srcOrd="2" destOrd="0" presId="urn:microsoft.com/office/officeart/2005/8/layout/vList5"/>
    <dgm:cxn modelId="{74255A0E-1C43-4D47-8BB0-64DE4310EC70}" type="presParOf" srcId="{38D7BE24-5087-4BBA-8BF0-CC0F230FBC82}" destId="{37FD3AAF-5D54-44D2-99DA-4DE4C1B3846A}" srcOrd="0" destOrd="0" presId="urn:microsoft.com/office/officeart/2005/8/layout/vList5"/>
    <dgm:cxn modelId="{1CDB0F2F-6DFA-4B7F-85BB-39053639B0FC}" type="presParOf" srcId="{38D7BE24-5087-4BBA-8BF0-CC0F230FBC82}" destId="{AEF25324-2C94-49BC-8143-6A16AEF23975}" srcOrd="1" destOrd="0" presId="urn:microsoft.com/office/officeart/2005/8/layout/vList5"/>
    <dgm:cxn modelId="{D3499B1D-4E9A-412E-915B-D5E56111D8B8}" type="presParOf" srcId="{21351930-9E34-44F5-AF91-AF5D6D24090E}" destId="{EE887F3A-0366-470F-B007-519BF9E25927}" srcOrd="3" destOrd="0" presId="urn:microsoft.com/office/officeart/2005/8/layout/vList5"/>
    <dgm:cxn modelId="{6AD0FA60-1FF6-47FE-838F-F1C1630847C8}" type="presParOf" srcId="{21351930-9E34-44F5-AF91-AF5D6D24090E}" destId="{32E3B95C-43EC-4807-B8D3-896D827E5EC2}" srcOrd="4" destOrd="0" presId="urn:microsoft.com/office/officeart/2005/8/layout/vList5"/>
    <dgm:cxn modelId="{FE28D583-F844-48C1-A189-E808AE5741EA}" type="presParOf" srcId="{32E3B95C-43EC-4807-B8D3-896D827E5EC2}" destId="{47F8EC90-D279-4955-AE76-C3EA18C95884}" srcOrd="0" destOrd="0" presId="urn:microsoft.com/office/officeart/2005/8/layout/vList5"/>
    <dgm:cxn modelId="{C79CE4F8-7D67-4A87-A22C-CE765C472979}" type="presParOf" srcId="{32E3B95C-43EC-4807-B8D3-896D827E5EC2}" destId="{995E6C60-BBB0-40BA-91A1-197EC9877323}" srcOrd="1" destOrd="0" presId="urn:microsoft.com/office/officeart/2005/8/layout/vList5"/>
    <dgm:cxn modelId="{AE1C8A1A-1AD7-4CC5-9C28-B1FC87788695}" type="presParOf" srcId="{21351930-9E34-44F5-AF91-AF5D6D24090E}" destId="{038D8858-0D59-44A4-80DA-92977B9AF127}" srcOrd="5" destOrd="0" presId="urn:microsoft.com/office/officeart/2005/8/layout/vList5"/>
    <dgm:cxn modelId="{936018AA-20BF-4985-B26A-EDF86D70FD80}" type="presParOf" srcId="{21351930-9E34-44F5-AF91-AF5D6D24090E}" destId="{AC84B6A6-22FD-4D77-959C-96346133338C}" srcOrd="6" destOrd="0" presId="urn:microsoft.com/office/officeart/2005/8/layout/vList5"/>
    <dgm:cxn modelId="{896DEE6E-1A1C-4579-844B-E89FFE38256E}" type="presParOf" srcId="{AC84B6A6-22FD-4D77-959C-96346133338C}" destId="{5F7566A8-5FD6-4916-95F3-9756D8A39862}" srcOrd="0" destOrd="0" presId="urn:microsoft.com/office/officeart/2005/8/layout/vList5"/>
    <dgm:cxn modelId="{2552743C-30B8-46F3-BBC8-D2BF1384E3C5}" type="presParOf" srcId="{AC84B6A6-22FD-4D77-959C-96346133338C}" destId="{E2CFB4B9-533D-44DF-AC1A-C6FB1F51E11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A36B04-E5F3-42EA-AB89-218EE478B239}" type="doc">
      <dgm:prSet loTypeId="urn:microsoft.com/office/officeart/2005/8/layout/venn1" loCatId="relationship" qsTypeId="urn:microsoft.com/office/officeart/2005/8/quickstyle/simple4" qsCatId="simple" csTypeId="urn:microsoft.com/office/officeart/2005/8/colors/colorful5" csCatId="colorful" phldr="1"/>
      <dgm:spPr/>
    </dgm:pt>
    <dgm:pt modelId="{439F0527-CF30-4BFE-B52B-B4CFBAD89F56}">
      <dgm:prSet phldrT="[Texto]" custT="1"/>
      <dgm:spPr/>
      <dgm:t>
        <a:bodyPr/>
        <a:lstStyle/>
        <a:p>
          <a:r>
            <a:rPr lang="es-MX" sz="1000" baseline="0">
              <a:ln/>
              <a:latin typeface="Arial" panose="020B0604020202020204" pitchFamily="34" charset="0"/>
              <a:cs typeface="Arial" panose="020B0604020202020204" pitchFamily="34" charset="0"/>
            </a:rPr>
            <a:t>Biotecnología estructural</a:t>
          </a:r>
        </a:p>
      </dgm:t>
    </dgm:pt>
    <dgm:pt modelId="{4E05D5BD-1510-459C-AE45-E526980E681D}" type="parTrans" cxnId="{828167E3-1C00-4829-8E4C-18DA9B25E74F}">
      <dgm:prSet/>
      <dgm:spPr/>
      <dgm:t>
        <a:bodyPr/>
        <a:lstStyle/>
        <a:p>
          <a:endParaRPr lang="es-MX">
            <a:ln>
              <a:noFill/>
            </a:ln>
            <a:solidFill>
              <a:sysClr val="windowText" lastClr="000000"/>
            </a:solidFill>
          </a:endParaRPr>
        </a:p>
      </dgm:t>
    </dgm:pt>
    <dgm:pt modelId="{05CF2C01-D8EE-4919-9494-4516783CEACD}" type="sibTrans" cxnId="{828167E3-1C00-4829-8E4C-18DA9B25E74F}">
      <dgm:prSet/>
      <dgm:spPr/>
      <dgm:t>
        <a:bodyPr/>
        <a:lstStyle/>
        <a:p>
          <a:endParaRPr lang="es-MX">
            <a:ln>
              <a:noFill/>
            </a:ln>
            <a:solidFill>
              <a:sysClr val="windowText" lastClr="000000"/>
            </a:solidFill>
          </a:endParaRPr>
        </a:p>
      </dgm:t>
    </dgm:pt>
    <dgm:pt modelId="{F69CD649-E210-4B1C-9201-65291D68EC67}">
      <dgm:prSet phldrT="[Texto]" custT="1"/>
      <dgm:spPr/>
      <dgm:t>
        <a:bodyPr/>
        <a:lstStyle/>
        <a:p>
          <a:r>
            <a:rPr lang="es-MX" sz="1000" baseline="0">
              <a:ln/>
              <a:latin typeface="Arial" panose="020B0604020202020204" pitchFamily="34" charset="0"/>
              <a:cs typeface="Arial" panose="020B0604020202020204" pitchFamily="34" charset="0"/>
            </a:rPr>
            <a:t>Biología </a:t>
          </a:r>
          <a:br>
            <a:rPr lang="es-MX" sz="1000" baseline="0">
              <a:ln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MX" sz="1000" baseline="0">
              <a:ln/>
              <a:latin typeface="Arial" panose="020B0604020202020204" pitchFamily="34" charset="0"/>
              <a:cs typeface="Arial" panose="020B0604020202020204" pitchFamily="34" charset="0"/>
            </a:rPr>
            <a:t>molecular</a:t>
          </a:r>
        </a:p>
      </dgm:t>
    </dgm:pt>
    <dgm:pt modelId="{17B69266-426E-4B03-9FEA-CD0FEE5A02C8}" type="parTrans" cxnId="{A0758844-8E10-4512-8A62-E57370F5BB97}">
      <dgm:prSet/>
      <dgm:spPr/>
      <dgm:t>
        <a:bodyPr/>
        <a:lstStyle/>
        <a:p>
          <a:endParaRPr lang="es-MX">
            <a:ln>
              <a:noFill/>
            </a:ln>
            <a:solidFill>
              <a:sysClr val="windowText" lastClr="000000"/>
            </a:solidFill>
          </a:endParaRPr>
        </a:p>
      </dgm:t>
    </dgm:pt>
    <dgm:pt modelId="{761FF82F-3C22-4D4D-BCD9-21E8E90FD20E}" type="sibTrans" cxnId="{A0758844-8E10-4512-8A62-E57370F5BB97}">
      <dgm:prSet/>
      <dgm:spPr/>
      <dgm:t>
        <a:bodyPr/>
        <a:lstStyle/>
        <a:p>
          <a:endParaRPr lang="es-MX">
            <a:ln>
              <a:noFill/>
            </a:ln>
            <a:solidFill>
              <a:sysClr val="windowText" lastClr="000000"/>
            </a:solidFill>
          </a:endParaRPr>
        </a:p>
      </dgm:t>
    </dgm:pt>
    <dgm:pt modelId="{C750C7C6-EFF6-48B1-8192-CDCEE60EA14F}">
      <dgm:prSet phldrT="[Texto]" custT="1"/>
      <dgm:spPr/>
      <dgm:t>
        <a:bodyPr/>
        <a:lstStyle/>
        <a:p>
          <a:r>
            <a:rPr lang="es-MX" sz="1000" baseline="0">
              <a:ln/>
              <a:latin typeface="Arial" panose="020B0604020202020204" pitchFamily="34" charset="0"/>
              <a:cs typeface="Arial" panose="020B0604020202020204" pitchFamily="34" charset="0"/>
            </a:rPr>
            <a:t>Genómica</a:t>
          </a:r>
        </a:p>
      </dgm:t>
    </dgm:pt>
    <dgm:pt modelId="{FA35423E-DB70-4BFA-8D47-FD6964172447}" type="parTrans" cxnId="{3C1067ED-084E-4F07-9F57-0DF01847B9BE}">
      <dgm:prSet/>
      <dgm:spPr/>
      <dgm:t>
        <a:bodyPr/>
        <a:lstStyle/>
        <a:p>
          <a:endParaRPr lang="es-MX">
            <a:ln>
              <a:noFill/>
            </a:ln>
            <a:solidFill>
              <a:sysClr val="windowText" lastClr="000000"/>
            </a:solidFill>
          </a:endParaRPr>
        </a:p>
      </dgm:t>
    </dgm:pt>
    <dgm:pt modelId="{6C2673D4-9A89-42FE-9686-6453D60F56A2}" type="sibTrans" cxnId="{3C1067ED-084E-4F07-9F57-0DF01847B9BE}">
      <dgm:prSet/>
      <dgm:spPr/>
      <dgm:t>
        <a:bodyPr/>
        <a:lstStyle/>
        <a:p>
          <a:endParaRPr lang="es-MX">
            <a:ln>
              <a:noFill/>
            </a:ln>
            <a:solidFill>
              <a:sysClr val="windowText" lastClr="000000"/>
            </a:solidFill>
          </a:endParaRPr>
        </a:p>
      </dgm:t>
    </dgm:pt>
    <dgm:pt modelId="{AD846928-DAC7-483A-996A-C4E346D2FFFA}">
      <dgm:prSet phldrT="[Texto]" custT="1"/>
      <dgm:spPr/>
      <dgm:t>
        <a:bodyPr/>
        <a:lstStyle/>
        <a:p>
          <a:r>
            <a:rPr lang="es-MX" sz="1000" baseline="0">
              <a:ln/>
              <a:latin typeface="Arial" panose="020B0604020202020204" pitchFamily="34" charset="0"/>
              <a:cs typeface="Arial" panose="020B0604020202020204" pitchFamily="34" charset="0"/>
            </a:rPr>
            <a:t>Química</a:t>
          </a:r>
        </a:p>
      </dgm:t>
    </dgm:pt>
    <dgm:pt modelId="{9DC74535-D100-4BAA-8F6A-92F8DB497D75}" type="parTrans" cxnId="{955BBD46-840C-4E40-B4CE-8BD5658FC704}">
      <dgm:prSet/>
      <dgm:spPr/>
      <dgm:t>
        <a:bodyPr/>
        <a:lstStyle/>
        <a:p>
          <a:endParaRPr lang="es-MX">
            <a:ln>
              <a:noFill/>
            </a:ln>
            <a:solidFill>
              <a:sysClr val="windowText" lastClr="000000"/>
            </a:solidFill>
          </a:endParaRPr>
        </a:p>
      </dgm:t>
    </dgm:pt>
    <dgm:pt modelId="{D3931212-9810-42BE-811E-A619BAB22E6F}" type="sibTrans" cxnId="{955BBD46-840C-4E40-B4CE-8BD5658FC704}">
      <dgm:prSet/>
      <dgm:spPr/>
      <dgm:t>
        <a:bodyPr/>
        <a:lstStyle/>
        <a:p>
          <a:endParaRPr lang="es-MX">
            <a:ln>
              <a:noFill/>
            </a:ln>
            <a:solidFill>
              <a:sysClr val="windowText" lastClr="000000"/>
            </a:solidFill>
          </a:endParaRPr>
        </a:p>
      </dgm:t>
    </dgm:pt>
    <dgm:pt modelId="{DB589B1D-7199-4570-BE7C-6850403AB8B8}">
      <dgm:prSet phldrT="[Texto]" custT="1"/>
      <dgm:spPr/>
      <dgm:t>
        <a:bodyPr/>
        <a:lstStyle/>
        <a:p>
          <a:r>
            <a:rPr lang="es-MX" sz="1000" baseline="0">
              <a:ln/>
              <a:latin typeface="Arial" panose="020B0604020202020204" pitchFamily="34" charset="0"/>
              <a:cs typeface="Arial" panose="020B0604020202020204" pitchFamily="34" charset="0"/>
            </a:rPr>
            <a:t>Biología </a:t>
          </a:r>
          <a:br>
            <a:rPr lang="es-MX" sz="1000" baseline="0">
              <a:ln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MX" sz="1000" baseline="0">
              <a:ln/>
              <a:latin typeface="Arial" panose="020B0604020202020204" pitchFamily="34" charset="0"/>
              <a:cs typeface="Arial" panose="020B0604020202020204" pitchFamily="34" charset="0"/>
            </a:rPr>
            <a:t>celular</a:t>
          </a:r>
        </a:p>
      </dgm:t>
    </dgm:pt>
    <dgm:pt modelId="{BE2103D7-A319-4153-A368-8AA939189507}" type="parTrans" cxnId="{3FD42574-4889-4B0C-A3E5-EE006CD1D694}">
      <dgm:prSet/>
      <dgm:spPr/>
      <dgm:t>
        <a:bodyPr/>
        <a:lstStyle/>
        <a:p>
          <a:endParaRPr lang="es-MX">
            <a:ln>
              <a:noFill/>
            </a:ln>
            <a:solidFill>
              <a:sysClr val="windowText" lastClr="000000"/>
            </a:solidFill>
          </a:endParaRPr>
        </a:p>
      </dgm:t>
    </dgm:pt>
    <dgm:pt modelId="{D1F8243D-A89A-4803-9891-A5635A777904}" type="sibTrans" cxnId="{3FD42574-4889-4B0C-A3E5-EE006CD1D694}">
      <dgm:prSet/>
      <dgm:spPr/>
      <dgm:t>
        <a:bodyPr/>
        <a:lstStyle/>
        <a:p>
          <a:endParaRPr lang="es-MX">
            <a:ln>
              <a:noFill/>
            </a:ln>
            <a:solidFill>
              <a:sysClr val="windowText" lastClr="000000"/>
            </a:solidFill>
          </a:endParaRPr>
        </a:p>
      </dgm:t>
    </dgm:pt>
    <dgm:pt modelId="{1A31A254-7E37-4681-8A25-EFFD6C04C388}">
      <dgm:prSet phldrT="[Texto]" custT="1"/>
      <dgm:spPr/>
      <dgm:t>
        <a:bodyPr/>
        <a:lstStyle/>
        <a:p>
          <a:r>
            <a:rPr lang="es-MX" sz="1000" baseline="0">
              <a:ln/>
              <a:latin typeface="Arial" panose="020B0604020202020204" pitchFamily="34" charset="0"/>
              <a:cs typeface="Arial" panose="020B0604020202020204" pitchFamily="34" charset="0"/>
            </a:rPr>
            <a:t>Ingeniería bioquimica</a:t>
          </a:r>
        </a:p>
      </dgm:t>
    </dgm:pt>
    <dgm:pt modelId="{D6F81D01-7E60-4095-9259-074D9CB5FA01}" type="parTrans" cxnId="{6B98F3D4-3EA5-453D-B7C0-CB37C8EE2761}">
      <dgm:prSet/>
      <dgm:spPr/>
      <dgm:t>
        <a:bodyPr/>
        <a:lstStyle/>
        <a:p>
          <a:endParaRPr lang="es-MX">
            <a:ln>
              <a:noFill/>
            </a:ln>
            <a:solidFill>
              <a:sysClr val="windowText" lastClr="000000"/>
            </a:solidFill>
          </a:endParaRPr>
        </a:p>
      </dgm:t>
    </dgm:pt>
    <dgm:pt modelId="{E83E004F-AC90-4344-8FA4-0B71D7519FFB}" type="sibTrans" cxnId="{6B98F3D4-3EA5-453D-B7C0-CB37C8EE2761}">
      <dgm:prSet/>
      <dgm:spPr/>
      <dgm:t>
        <a:bodyPr/>
        <a:lstStyle/>
        <a:p>
          <a:endParaRPr lang="es-MX">
            <a:ln>
              <a:noFill/>
            </a:ln>
            <a:solidFill>
              <a:sysClr val="windowText" lastClr="000000"/>
            </a:solidFill>
          </a:endParaRPr>
        </a:p>
      </dgm:t>
    </dgm:pt>
    <dgm:pt modelId="{C51E6BD2-39A8-424B-8339-373A7EE0D321}">
      <dgm:prSet phldrT="[Texto]" custT="1"/>
      <dgm:spPr/>
      <dgm:t>
        <a:bodyPr/>
        <a:lstStyle/>
        <a:p>
          <a:pPr algn="l"/>
          <a:r>
            <a:rPr lang="es-MX" sz="1000" baseline="0">
              <a:ln/>
              <a:latin typeface="Arial" panose="020B0604020202020204" pitchFamily="34" charset="0"/>
              <a:cs typeface="Arial" panose="020B0604020202020204" pitchFamily="34" charset="0"/>
            </a:rPr>
            <a:t>Microbiología</a:t>
          </a:r>
        </a:p>
      </dgm:t>
    </dgm:pt>
    <dgm:pt modelId="{19309DF7-3E59-4643-97BD-7CC719E58EB8}" type="parTrans" cxnId="{CEEE9185-5918-4BD9-B7E6-7B054BCFC0C5}">
      <dgm:prSet/>
      <dgm:spPr/>
      <dgm:t>
        <a:bodyPr/>
        <a:lstStyle/>
        <a:p>
          <a:endParaRPr lang="es-MX">
            <a:ln>
              <a:noFill/>
            </a:ln>
            <a:solidFill>
              <a:sysClr val="windowText" lastClr="000000"/>
            </a:solidFill>
          </a:endParaRPr>
        </a:p>
      </dgm:t>
    </dgm:pt>
    <dgm:pt modelId="{400144A8-8CA1-4997-AF86-D956D09124E4}" type="sibTrans" cxnId="{CEEE9185-5918-4BD9-B7E6-7B054BCFC0C5}">
      <dgm:prSet/>
      <dgm:spPr/>
      <dgm:t>
        <a:bodyPr/>
        <a:lstStyle/>
        <a:p>
          <a:endParaRPr lang="es-MX">
            <a:ln>
              <a:noFill/>
            </a:ln>
            <a:solidFill>
              <a:sysClr val="windowText" lastClr="000000"/>
            </a:solidFill>
          </a:endParaRPr>
        </a:p>
      </dgm:t>
    </dgm:pt>
    <dgm:pt modelId="{F4186CBF-A54D-4966-8E37-54AE48701416}">
      <dgm:prSet phldrT="[Texto]" custT="1"/>
      <dgm:spPr/>
      <dgm:t>
        <a:bodyPr/>
        <a:lstStyle/>
        <a:p>
          <a:pPr algn="l"/>
          <a:r>
            <a:rPr lang="es-MX" sz="1000">
              <a:ln/>
              <a:latin typeface="Arial" panose="020B0604020202020204" pitchFamily="34" charset="0"/>
              <a:cs typeface="Arial" panose="020B0604020202020204" pitchFamily="34" charset="0"/>
            </a:rPr>
            <a:t>Ecología </a:t>
          </a:r>
          <a:br>
            <a:rPr lang="es-MX" sz="1000">
              <a:ln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MX" sz="1000">
              <a:ln/>
              <a:latin typeface="Arial" panose="020B0604020202020204" pitchFamily="34" charset="0"/>
              <a:cs typeface="Arial" panose="020B0604020202020204" pitchFamily="34" charset="0"/>
            </a:rPr>
            <a:t>microbiana </a:t>
          </a:r>
          <a:br>
            <a:rPr lang="es-MX" sz="1000">
              <a:ln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MX" sz="1000">
              <a:ln/>
              <a:latin typeface="Arial" panose="020B0604020202020204" pitchFamily="34" charset="0"/>
              <a:cs typeface="Arial" panose="020B0604020202020204" pitchFamily="34" charset="0"/>
            </a:rPr>
            <a:t>de </a:t>
          </a:r>
          <a:r>
            <a:rPr lang="es-MX" sz="1000" baseline="0">
              <a:ln/>
              <a:latin typeface="Arial" panose="020B0604020202020204" pitchFamily="34" charset="0"/>
              <a:cs typeface="Arial" panose="020B0604020202020204" pitchFamily="34" charset="0"/>
            </a:rPr>
            <a:t>suelos</a:t>
          </a:r>
        </a:p>
      </dgm:t>
    </dgm:pt>
    <dgm:pt modelId="{44C51165-FA12-4436-8402-D5777FDE6DF9}" type="parTrans" cxnId="{61CE6BD7-6223-4994-BB53-81DBEEB0FEC8}">
      <dgm:prSet/>
      <dgm:spPr/>
      <dgm:t>
        <a:bodyPr/>
        <a:lstStyle/>
        <a:p>
          <a:endParaRPr lang="es-MX">
            <a:ln>
              <a:noFill/>
            </a:ln>
            <a:solidFill>
              <a:sysClr val="windowText" lastClr="000000"/>
            </a:solidFill>
          </a:endParaRPr>
        </a:p>
      </dgm:t>
    </dgm:pt>
    <dgm:pt modelId="{472BE217-31A3-40C8-91CB-DDAB4098D27B}" type="sibTrans" cxnId="{61CE6BD7-6223-4994-BB53-81DBEEB0FEC8}">
      <dgm:prSet/>
      <dgm:spPr/>
      <dgm:t>
        <a:bodyPr/>
        <a:lstStyle/>
        <a:p>
          <a:endParaRPr lang="es-MX">
            <a:ln>
              <a:noFill/>
            </a:ln>
            <a:solidFill>
              <a:sysClr val="windowText" lastClr="000000"/>
            </a:solidFill>
          </a:endParaRPr>
        </a:p>
      </dgm:t>
    </dgm:pt>
    <dgm:pt modelId="{D497A3F6-ACD7-4296-997D-E372907E7EE4}" type="pres">
      <dgm:prSet presAssocID="{D9A36B04-E5F3-42EA-AB89-218EE478B239}" presName="compositeShape" presStyleCnt="0">
        <dgm:presLayoutVars>
          <dgm:chMax val="7"/>
          <dgm:dir/>
          <dgm:resizeHandles val="exact"/>
        </dgm:presLayoutVars>
      </dgm:prSet>
      <dgm:spPr/>
    </dgm:pt>
    <dgm:pt modelId="{518BF09B-97A9-4248-BD2F-240C74B17EA2}" type="pres">
      <dgm:prSet presAssocID="{439F0527-CF30-4BFE-B52B-B4CFBAD89F56}" presName="circ1" presStyleLbl="vennNode1" presStyleIdx="0" presStyleCnt="7"/>
      <dgm:spPr/>
    </dgm:pt>
    <dgm:pt modelId="{E0B642A7-649C-4CA4-9666-7ABC0520FD7A}" type="pres">
      <dgm:prSet presAssocID="{439F0527-CF30-4BFE-B52B-B4CFBAD89F5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2BEFFE6-5FCB-42D2-B361-A8BB10FCABA2}" type="pres">
      <dgm:prSet presAssocID="{F69CD649-E210-4B1C-9201-65291D68EC67}" presName="circ2" presStyleLbl="vennNode1" presStyleIdx="1" presStyleCnt="7"/>
      <dgm:spPr/>
    </dgm:pt>
    <dgm:pt modelId="{296DA245-F4A4-43C8-AA6D-08FEE35F4B07}" type="pres">
      <dgm:prSet presAssocID="{F69CD649-E210-4B1C-9201-65291D68EC6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95E070D-0DB8-403B-A58E-B0EE1DF366FC}" type="pres">
      <dgm:prSet presAssocID="{C750C7C6-EFF6-48B1-8192-CDCEE60EA14F}" presName="circ3" presStyleLbl="vennNode1" presStyleIdx="2" presStyleCnt="7"/>
      <dgm:spPr/>
    </dgm:pt>
    <dgm:pt modelId="{352B4204-89EC-4125-8346-5F5A2745EFFA}" type="pres">
      <dgm:prSet presAssocID="{C750C7C6-EFF6-48B1-8192-CDCEE60EA14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570ED52-CC7F-4292-99AB-0136309913E9}" type="pres">
      <dgm:prSet presAssocID="{AD846928-DAC7-483A-996A-C4E346D2FFFA}" presName="circ4" presStyleLbl="vennNode1" presStyleIdx="3" presStyleCnt="7"/>
      <dgm:spPr/>
    </dgm:pt>
    <dgm:pt modelId="{3348A32F-239A-41D4-A777-B784142DD227}" type="pres">
      <dgm:prSet presAssocID="{AD846928-DAC7-483A-996A-C4E346D2FFFA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85962B0-3613-4799-8182-983FEB4E9156}" type="pres">
      <dgm:prSet presAssocID="{DB589B1D-7199-4570-BE7C-6850403AB8B8}" presName="circ5" presStyleLbl="vennNode1" presStyleIdx="4" presStyleCnt="7"/>
      <dgm:spPr/>
    </dgm:pt>
    <dgm:pt modelId="{96E35C07-A0B4-48A0-BE7F-D086335EC61E}" type="pres">
      <dgm:prSet presAssocID="{DB589B1D-7199-4570-BE7C-6850403AB8B8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E052603-FF6E-41DE-9543-D0DB0EC1C60A}" type="pres">
      <dgm:prSet presAssocID="{1A31A254-7E37-4681-8A25-EFFD6C04C388}" presName="circ6" presStyleLbl="vennNode1" presStyleIdx="5" presStyleCnt="7"/>
      <dgm:spPr/>
    </dgm:pt>
    <dgm:pt modelId="{0F9119F9-C7A5-40B5-98CB-135E4291C09F}" type="pres">
      <dgm:prSet presAssocID="{1A31A254-7E37-4681-8A25-EFFD6C04C388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425361F-EC97-4F03-B9C9-CE3B2E414062}" type="pres">
      <dgm:prSet presAssocID="{C51E6BD2-39A8-424B-8339-373A7EE0D321}" presName="circ7" presStyleLbl="vennNode1" presStyleIdx="6" presStyleCnt="7"/>
      <dgm:spPr/>
    </dgm:pt>
    <dgm:pt modelId="{B692C7C1-000F-43E8-83D8-161EF178F683}" type="pres">
      <dgm:prSet presAssocID="{C51E6BD2-39A8-424B-8339-373A7EE0D321}" presName="circ7Tx" presStyleLbl="revTx" presStyleIdx="0" presStyleCnt="0" custScaleX="103688" custLinFactNeighborX="5454">
        <dgm:presLayoutVars>
          <dgm:chMax val="0"/>
          <dgm:chPref val="0"/>
          <dgm:bulletEnabled val="1"/>
        </dgm:presLayoutVars>
      </dgm:prSet>
      <dgm:spPr/>
    </dgm:pt>
  </dgm:ptLst>
  <dgm:cxnLst>
    <dgm:cxn modelId="{FAC94523-1875-4DEB-8C03-6FE5C8160EAB}" type="presOf" srcId="{F4186CBF-A54D-4966-8E37-54AE48701416}" destId="{B692C7C1-000F-43E8-83D8-161EF178F683}" srcOrd="0" destOrd="1" presId="urn:microsoft.com/office/officeart/2005/8/layout/venn1"/>
    <dgm:cxn modelId="{C16DB53E-8D0D-4B6E-A6FB-5D5EEF9FF3D3}" type="presOf" srcId="{C51E6BD2-39A8-424B-8339-373A7EE0D321}" destId="{B692C7C1-000F-43E8-83D8-161EF178F683}" srcOrd="0" destOrd="0" presId="urn:microsoft.com/office/officeart/2005/8/layout/venn1"/>
    <dgm:cxn modelId="{A0758844-8E10-4512-8A62-E57370F5BB97}" srcId="{D9A36B04-E5F3-42EA-AB89-218EE478B239}" destId="{F69CD649-E210-4B1C-9201-65291D68EC67}" srcOrd="1" destOrd="0" parTransId="{17B69266-426E-4B03-9FEA-CD0FEE5A02C8}" sibTransId="{761FF82F-3C22-4D4D-BCD9-21E8E90FD20E}"/>
    <dgm:cxn modelId="{2A273F66-08B4-4EED-BEC8-6ECB510564B3}" type="presOf" srcId="{1A31A254-7E37-4681-8A25-EFFD6C04C388}" destId="{0F9119F9-C7A5-40B5-98CB-135E4291C09F}" srcOrd="0" destOrd="0" presId="urn:microsoft.com/office/officeart/2005/8/layout/venn1"/>
    <dgm:cxn modelId="{955BBD46-840C-4E40-B4CE-8BD5658FC704}" srcId="{D9A36B04-E5F3-42EA-AB89-218EE478B239}" destId="{AD846928-DAC7-483A-996A-C4E346D2FFFA}" srcOrd="3" destOrd="0" parTransId="{9DC74535-D100-4BAA-8F6A-92F8DB497D75}" sibTransId="{D3931212-9810-42BE-811E-A619BAB22E6F}"/>
    <dgm:cxn modelId="{3FD42574-4889-4B0C-A3E5-EE006CD1D694}" srcId="{D9A36B04-E5F3-42EA-AB89-218EE478B239}" destId="{DB589B1D-7199-4570-BE7C-6850403AB8B8}" srcOrd="4" destOrd="0" parTransId="{BE2103D7-A319-4153-A368-8AA939189507}" sibTransId="{D1F8243D-A89A-4803-9891-A5635A777904}"/>
    <dgm:cxn modelId="{6E6A3E7D-CEDC-487B-ABD1-63E2DB9F6DA7}" type="presOf" srcId="{F69CD649-E210-4B1C-9201-65291D68EC67}" destId="{296DA245-F4A4-43C8-AA6D-08FEE35F4B07}" srcOrd="0" destOrd="0" presId="urn:microsoft.com/office/officeart/2005/8/layout/venn1"/>
    <dgm:cxn modelId="{06838E7D-346E-462C-AC81-54120C87E1E4}" type="presOf" srcId="{D9A36B04-E5F3-42EA-AB89-218EE478B239}" destId="{D497A3F6-ACD7-4296-997D-E372907E7EE4}" srcOrd="0" destOrd="0" presId="urn:microsoft.com/office/officeart/2005/8/layout/venn1"/>
    <dgm:cxn modelId="{4E0A5582-4F52-4B56-8BAA-B2D2CD7E63C8}" type="presOf" srcId="{DB589B1D-7199-4570-BE7C-6850403AB8B8}" destId="{96E35C07-A0B4-48A0-BE7F-D086335EC61E}" srcOrd="0" destOrd="0" presId="urn:microsoft.com/office/officeart/2005/8/layout/venn1"/>
    <dgm:cxn modelId="{CEEE9185-5918-4BD9-B7E6-7B054BCFC0C5}" srcId="{D9A36B04-E5F3-42EA-AB89-218EE478B239}" destId="{C51E6BD2-39A8-424B-8339-373A7EE0D321}" srcOrd="6" destOrd="0" parTransId="{19309DF7-3E59-4643-97BD-7CC719E58EB8}" sibTransId="{400144A8-8CA1-4997-AF86-D956D09124E4}"/>
    <dgm:cxn modelId="{E012C4A3-6551-408B-B1B5-F6F5ABC55397}" type="presOf" srcId="{439F0527-CF30-4BFE-B52B-B4CFBAD89F56}" destId="{E0B642A7-649C-4CA4-9666-7ABC0520FD7A}" srcOrd="0" destOrd="0" presId="urn:microsoft.com/office/officeart/2005/8/layout/venn1"/>
    <dgm:cxn modelId="{6E323ABD-16F7-423B-8007-45AE83037A25}" type="presOf" srcId="{C750C7C6-EFF6-48B1-8192-CDCEE60EA14F}" destId="{352B4204-89EC-4125-8346-5F5A2745EFFA}" srcOrd="0" destOrd="0" presId="urn:microsoft.com/office/officeart/2005/8/layout/venn1"/>
    <dgm:cxn modelId="{6B98F3D4-3EA5-453D-B7C0-CB37C8EE2761}" srcId="{D9A36B04-E5F3-42EA-AB89-218EE478B239}" destId="{1A31A254-7E37-4681-8A25-EFFD6C04C388}" srcOrd="5" destOrd="0" parTransId="{D6F81D01-7E60-4095-9259-074D9CB5FA01}" sibTransId="{E83E004F-AC90-4344-8FA4-0B71D7519FFB}"/>
    <dgm:cxn modelId="{61CE6BD7-6223-4994-BB53-81DBEEB0FEC8}" srcId="{C51E6BD2-39A8-424B-8339-373A7EE0D321}" destId="{F4186CBF-A54D-4966-8E37-54AE48701416}" srcOrd="0" destOrd="0" parTransId="{44C51165-FA12-4436-8402-D5777FDE6DF9}" sibTransId="{472BE217-31A3-40C8-91CB-DDAB4098D27B}"/>
    <dgm:cxn modelId="{828167E3-1C00-4829-8E4C-18DA9B25E74F}" srcId="{D9A36B04-E5F3-42EA-AB89-218EE478B239}" destId="{439F0527-CF30-4BFE-B52B-B4CFBAD89F56}" srcOrd="0" destOrd="0" parTransId="{4E05D5BD-1510-459C-AE45-E526980E681D}" sibTransId="{05CF2C01-D8EE-4919-9494-4516783CEACD}"/>
    <dgm:cxn modelId="{5CAE83E3-30AE-442E-BEB8-4C2721FF27DE}" type="presOf" srcId="{AD846928-DAC7-483A-996A-C4E346D2FFFA}" destId="{3348A32F-239A-41D4-A777-B784142DD227}" srcOrd="0" destOrd="0" presId="urn:microsoft.com/office/officeart/2005/8/layout/venn1"/>
    <dgm:cxn modelId="{3C1067ED-084E-4F07-9F57-0DF01847B9BE}" srcId="{D9A36B04-E5F3-42EA-AB89-218EE478B239}" destId="{C750C7C6-EFF6-48B1-8192-CDCEE60EA14F}" srcOrd="2" destOrd="0" parTransId="{FA35423E-DB70-4BFA-8D47-FD6964172447}" sibTransId="{6C2673D4-9A89-42FE-9686-6453D60F56A2}"/>
    <dgm:cxn modelId="{42D4CD4E-E7DB-491D-A9DB-152948116BD6}" type="presParOf" srcId="{D497A3F6-ACD7-4296-997D-E372907E7EE4}" destId="{518BF09B-97A9-4248-BD2F-240C74B17EA2}" srcOrd="0" destOrd="0" presId="urn:microsoft.com/office/officeart/2005/8/layout/venn1"/>
    <dgm:cxn modelId="{8E464665-8EAC-4CFD-8C42-09E0B26F20D6}" type="presParOf" srcId="{D497A3F6-ACD7-4296-997D-E372907E7EE4}" destId="{E0B642A7-649C-4CA4-9666-7ABC0520FD7A}" srcOrd="1" destOrd="0" presId="urn:microsoft.com/office/officeart/2005/8/layout/venn1"/>
    <dgm:cxn modelId="{E741B651-7941-42A2-AEC0-4A6C5E45F630}" type="presParOf" srcId="{D497A3F6-ACD7-4296-997D-E372907E7EE4}" destId="{32BEFFE6-5FCB-42D2-B361-A8BB10FCABA2}" srcOrd="2" destOrd="0" presId="urn:microsoft.com/office/officeart/2005/8/layout/venn1"/>
    <dgm:cxn modelId="{32C3C5C9-4487-4EEC-AD58-B83B8E871590}" type="presParOf" srcId="{D497A3F6-ACD7-4296-997D-E372907E7EE4}" destId="{296DA245-F4A4-43C8-AA6D-08FEE35F4B07}" srcOrd="3" destOrd="0" presId="urn:microsoft.com/office/officeart/2005/8/layout/venn1"/>
    <dgm:cxn modelId="{676469A2-F45E-473D-8D82-6D84DB57B01B}" type="presParOf" srcId="{D497A3F6-ACD7-4296-997D-E372907E7EE4}" destId="{995E070D-0DB8-403B-A58E-B0EE1DF366FC}" srcOrd="4" destOrd="0" presId="urn:microsoft.com/office/officeart/2005/8/layout/venn1"/>
    <dgm:cxn modelId="{5DAB5222-A50A-40A6-A45E-FE19A236524C}" type="presParOf" srcId="{D497A3F6-ACD7-4296-997D-E372907E7EE4}" destId="{352B4204-89EC-4125-8346-5F5A2745EFFA}" srcOrd="5" destOrd="0" presId="urn:microsoft.com/office/officeart/2005/8/layout/venn1"/>
    <dgm:cxn modelId="{9FC597ED-AA84-444D-B171-75F182820058}" type="presParOf" srcId="{D497A3F6-ACD7-4296-997D-E372907E7EE4}" destId="{2570ED52-CC7F-4292-99AB-0136309913E9}" srcOrd="6" destOrd="0" presId="urn:microsoft.com/office/officeart/2005/8/layout/venn1"/>
    <dgm:cxn modelId="{EF52CDA8-6847-4042-BD2F-E309037F1E20}" type="presParOf" srcId="{D497A3F6-ACD7-4296-997D-E372907E7EE4}" destId="{3348A32F-239A-41D4-A777-B784142DD227}" srcOrd="7" destOrd="0" presId="urn:microsoft.com/office/officeart/2005/8/layout/venn1"/>
    <dgm:cxn modelId="{ED3D75DF-6090-4281-8898-FB8846DD4FF5}" type="presParOf" srcId="{D497A3F6-ACD7-4296-997D-E372907E7EE4}" destId="{885962B0-3613-4799-8182-983FEB4E9156}" srcOrd="8" destOrd="0" presId="urn:microsoft.com/office/officeart/2005/8/layout/venn1"/>
    <dgm:cxn modelId="{D412CD3C-9B3D-43EF-9AD0-0D250A6A4D33}" type="presParOf" srcId="{D497A3F6-ACD7-4296-997D-E372907E7EE4}" destId="{96E35C07-A0B4-48A0-BE7F-D086335EC61E}" srcOrd="9" destOrd="0" presId="urn:microsoft.com/office/officeart/2005/8/layout/venn1"/>
    <dgm:cxn modelId="{7C2CD54B-99E3-4687-B191-E9DBF68DC9D4}" type="presParOf" srcId="{D497A3F6-ACD7-4296-997D-E372907E7EE4}" destId="{3E052603-FF6E-41DE-9543-D0DB0EC1C60A}" srcOrd="10" destOrd="0" presId="urn:microsoft.com/office/officeart/2005/8/layout/venn1"/>
    <dgm:cxn modelId="{778BF247-9DD7-42DF-A2DC-A5D39F96F9F3}" type="presParOf" srcId="{D497A3F6-ACD7-4296-997D-E372907E7EE4}" destId="{0F9119F9-C7A5-40B5-98CB-135E4291C09F}" srcOrd="11" destOrd="0" presId="urn:microsoft.com/office/officeart/2005/8/layout/venn1"/>
    <dgm:cxn modelId="{CA425D68-C801-4491-8238-8055E1C31D35}" type="presParOf" srcId="{D497A3F6-ACD7-4296-997D-E372907E7EE4}" destId="{9425361F-EC97-4F03-B9C9-CE3B2E414062}" srcOrd="12" destOrd="0" presId="urn:microsoft.com/office/officeart/2005/8/layout/venn1"/>
    <dgm:cxn modelId="{036240F1-A8E6-43E3-A45E-9E25AF003572}" type="presParOf" srcId="{D497A3F6-ACD7-4296-997D-E372907E7EE4}" destId="{B692C7C1-000F-43E8-83D8-161EF178F683}" srcOrd="13" destOrd="0" presId="urn:microsoft.com/office/officeart/2005/8/layout/venn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DD723F-A04A-40C9-BF85-AA05CC7CDFD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8D5C6FB4-0041-450A-AFE5-2F0AE3EDE8EC}">
      <dgm:prSet phldrT="[Texto]" custT="1"/>
      <dgm:spPr/>
      <dgm:t>
        <a:bodyPr/>
        <a:lstStyle/>
        <a:p>
          <a:r>
            <a:rPr lang="es-MX" sz="1400">
              <a:latin typeface="Arial" panose="020B0604020202020204" pitchFamily="34" charset="0"/>
              <a:cs typeface="Arial" panose="020B0604020202020204" pitchFamily="34" charset="0"/>
            </a:rPr>
            <a:t>Transferencia</a:t>
          </a:r>
        </a:p>
      </dgm:t>
    </dgm:pt>
    <dgm:pt modelId="{CA68C6CA-A70F-41CC-B51F-09DA66CEFF68}" type="parTrans" cxnId="{946E631D-0947-4451-9B29-80C0658A9C11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5BCB95-680A-4E97-BDA6-98A79406392E}" type="sibTrans" cxnId="{946E631D-0947-4451-9B29-80C0658A9C11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16AFB4-CEE0-4282-85EA-E584D231DE6E}">
      <dgm:prSet phldrT="[Texto]" custT="1"/>
      <dgm:spPr/>
      <dgm:t>
        <a:bodyPr/>
        <a:lstStyle/>
        <a:p>
          <a:r>
            <a:rPr lang="es-MX" sz="1000">
              <a:latin typeface="Arial" panose="020B0604020202020204" pitchFamily="34" charset="0"/>
              <a:cs typeface="Arial" panose="020B0604020202020204" pitchFamily="34" charset="0"/>
            </a:rPr>
            <a:t>V. Formal</a:t>
          </a:r>
        </a:p>
      </dgm:t>
    </dgm:pt>
    <dgm:pt modelId="{AE00D0C9-FF85-49A6-AABA-A5A032F60F14}" type="parTrans" cxnId="{5ABA3A21-E50A-4856-961B-F115846C8DE4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995FA6-A7D4-4537-8D93-6D73F1770484}" type="sibTrans" cxnId="{5ABA3A21-E50A-4856-961B-F115846C8DE4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10798C-1A6E-4A43-9926-2B7438BCD55E}">
      <dgm:prSet phldrT="[Texto]" custT="1"/>
      <dgm:spPr/>
      <dgm:t>
        <a:bodyPr/>
        <a:lstStyle/>
        <a:p>
          <a:r>
            <a:rPr lang="es-MX" sz="1100">
              <a:latin typeface="Arial" panose="020B0604020202020204" pitchFamily="34" charset="0"/>
              <a:cs typeface="Arial" panose="020B0604020202020204" pitchFamily="34" charset="0"/>
            </a:rPr>
            <a:t>Exp. en las Redes</a:t>
          </a:r>
        </a:p>
      </dgm:t>
    </dgm:pt>
    <dgm:pt modelId="{2FDB6387-9D60-4AFD-A3DA-790B145A6045}" type="parTrans" cxnId="{090CA1C9-9878-4263-B6A3-663536052F43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D1B980-ADB3-4827-8CAF-56094E5C5799}" type="sibTrans" cxnId="{090CA1C9-9878-4263-B6A3-663536052F43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7881A2-257E-4D28-9894-7CA8CC64B7BB}">
      <dgm:prSet phldrT="[Texto]" custT="1"/>
      <dgm:spPr/>
      <dgm:t>
        <a:bodyPr/>
        <a:lstStyle/>
        <a:p>
          <a:r>
            <a:rPr lang="es-MX" sz="1100">
              <a:latin typeface="Arial" panose="020B0604020202020204" pitchFamily="34" charset="0"/>
              <a:cs typeface="Arial" panose="020B0604020202020204" pitchFamily="34" charset="0"/>
            </a:rPr>
            <a:t>V. Informal</a:t>
          </a:r>
        </a:p>
      </dgm:t>
    </dgm:pt>
    <dgm:pt modelId="{7108E2AA-E8C2-4FE0-8788-565A130E8DA5}" type="parTrans" cxnId="{BCE47A97-F3C3-4F1A-A1AB-7A251E36520F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6A4D46-9CB5-4FA6-AF90-7988911F0C00}" type="sibTrans" cxnId="{BCE47A97-F3C3-4F1A-A1AB-7A251E36520F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FDC2C2-C68B-4DDD-B7D5-4A101DBB6421}">
      <dgm:prSet phldrT="[Texto]" custT="1"/>
      <dgm:spPr/>
      <dgm:t>
        <a:bodyPr/>
        <a:lstStyle/>
        <a:p>
          <a:r>
            <a:rPr lang="es-MX" sz="1000">
              <a:latin typeface="Arial" panose="020B0604020202020204" pitchFamily="34" charset="0"/>
              <a:cs typeface="Arial" panose="020B0604020202020204" pitchFamily="34" charset="0"/>
            </a:rPr>
            <a:t>Coord. Transf.</a:t>
          </a:r>
        </a:p>
      </dgm:t>
    </dgm:pt>
    <dgm:pt modelId="{DC70126E-3E07-4AC5-8EA2-02ADBCF43842}" type="parTrans" cxnId="{6724EB1B-EC00-4E24-B92A-BB0BA3E527A7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8DACAB-D4AB-4C59-954E-03048BF727B0}" type="sibTrans" cxnId="{6724EB1B-EC00-4E24-B92A-BB0BA3E527A7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A41F4F-7D98-47C1-974D-FBDF99671131}" type="pres">
      <dgm:prSet presAssocID="{1DDD723F-A04A-40C9-BF85-AA05CC7CDFD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E9C45EE-735F-4E4C-80FC-A6ABF780322A}" type="pres">
      <dgm:prSet presAssocID="{8D5C6FB4-0041-450A-AFE5-2F0AE3EDE8EC}" presName="centerShape" presStyleLbl="node0" presStyleIdx="0" presStyleCnt="1" custScaleX="154710" custScaleY="153943"/>
      <dgm:spPr/>
    </dgm:pt>
    <dgm:pt modelId="{85DB9C4B-C9FB-4CD2-A870-2CC19EAAA3DA}" type="pres">
      <dgm:prSet presAssocID="{AD16AFB4-CEE0-4282-85EA-E584D231DE6E}" presName="node" presStyleLbl="node1" presStyleIdx="0" presStyleCnt="4" custScaleX="95977" custScaleY="93545">
        <dgm:presLayoutVars>
          <dgm:bulletEnabled val="1"/>
        </dgm:presLayoutVars>
      </dgm:prSet>
      <dgm:spPr/>
    </dgm:pt>
    <dgm:pt modelId="{6CCEE9D9-83D5-4ED8-B627-F770E6BEF7EE}" type="pres">
      <dgm:prSet presAssocID="{AD16AFB4-CEE0-4282-85EA-E584D231DE6E}" presName="dummy" presStyleCnt="0"/>
      <dgm:spPr/>
    </dgm:pt>
    <dgm:pt modelId="{46D2EC7F-7235-4F9D-B960-AF3190D43F28}" type="pres">
      <dgm:prSet presAssocID="{23995FA6-A7D4-4537-8D93-6D73F1770484}" presName="sibTrans" presStyleLbl="sibTrans2D1" presStyleIdx="0" presStyleCnt="4"/>
      <dgm:spPr/>
    </dgm:pt>
    <dgm:pt modelId="{FC09B012-B5EC-45AE-9EF4-8D273894B058}" type="pres">
      <dgm:prSet presAssocID="{C910798C-1A6E-4A43-9926-2B7438BCD55E}" presName="node" presStyleLbl="node1" presStyleIdx="1" presStyleCnt="4" custScaleX="165324" custScaleY="167706">
        <dgm:presLayoutVars>
          <dgm:bulletEnabled val="1"/>
        </dgm:presLayoutVars>
      </dgm:prSet>
      <dgm:spPr/>
    </dgm:pt>
    <dgm:pt modelId="{30FCAEA7-7D80-4C87-A739-F2960497C8CD}" type="pres">
      <dgm:prSet presAssocID="{C910798C-1A6E-4A43-9926-2B7438BCD55E}" presName="dummy" presStyleCnt="0"/>
      <dgm:spPr/>
    </dgm:pt>
    <dgm:pt modelId="{B057FBD1-9E9E-42B3-9D9D-DFFD595F72D4}" type="pres">
      <dgm:prSet presAssocID="{6BD1B980-ADB3-4827-8CAF-56094E5C5799}" presName="sibTrans" presStyleLbl="sibTrans2D1" presStyleIdx="1" presStyleCnt="4"/>
      <dgm:spPr/>
    </dgm:pt>
    <dgm:pt modelId="{45552F7D-082A-4FDC-90DC-B2404FC3AF90}" type="pres">
      <dgm:prSet presAssocID="{B0FDC2C2-C68B-4DDD-B7D5-4A101DBB6421}" presName="node" presStyleLbl="node1" presStyleIdx="2" presStyleCnt="4" custScaleX="95977" custScaleY="93545">
        <dgm:presLayoutVars>
          <dgm:bulletEnabled val="1"/>
        </dgm:presLayoutVars>
      </dgm:prSet>
      <dgm:spPr/>
    </dgm:pt>
    <dgm:pt modelId="{749A9531-6EC4-4D8D-AA89-0A7750E1A99D}" type="pres">
      <dgm:prSet presAssocID="{B0FDC2C2-C68B-4DDD-B7D5-4A101DBB6421}" presName="dummy" presStyleCnt="0"/>
      <dgm:spPr/>
    </dgm:pt>
    <dgm:pt modelId="{A32B5AD7-046E-4CD6-81AD-A799DFAB14AA}" type="pres">
      <dgm:prSet presAssocID="{6C8DACAB-D4AB-4C59-954E-03048BF727B0}" presName="sibTrans" presStyleLbl="sibTrans2D1" presStyleIdx="2" presStyleCnt="4"/>
      <dgm:spPr/>
    </dgm:pt>
    <dgm:pt modelId="{7DF0065D-9030-4854-A76E-7F6F5AAE4E16}" type="pres">
      <dgm:prSet presAssocID="{D57881A2-257E-4D28-9894-7CA8CC64B7BB}" presName="node" presStyleLbl="node1" presStyleIdx="3" presStyleCnt="4" custScaleX="165324" custScaleY="167706">
        <dgm:presLayoutVars>
          <dgm:bulletEnabled val="1"/>
        </dgm:presLayoutVars>
      </dgm:prSet>
      <dgm:spPr/>
    </dgm:pt>
    <dgm:pt modelId="{D4A97E80-1E7D-4F21-86FA-83923EBAC283}" type="pres">
      <dgm:prSet presAssocID="{D57881A2-257E-4D28-9894-7CA8CC64B7BB}" presName="dummy" presStyleCnt="0"/>
      <dgm:spPr/>
    </dgm:pt>
    <dgm:pt modelId="{36B12778-A12C-41F4-A7E4-C62BF7040F69}" type="pres">
      <dgm:prSet presAssocID="{446A4D46-9CB5-4FA6-AF90-7988911F0C00}" presName="sibTrans" presStyleLbl="sibTrans2D1" presStyleIdx="3" presStyleCnt="4"/>
      <dgm:spPr/>
    </dgm:pt>
  </dgm:ptLst>
  <dgm:cxnLst>
    <dgm:cxn modelId="{8AC28C03-2CCA-403A-8D53-3B18CFB4BD01}" type="presOf" srcId="{6C8DACAB-D4AB-4C59-954E-03048BF727B0}" destId="{A32B5AD7-046E-4CD6-81AD-A799DFAB14AA}" srcOrd="0" destOrd="0" presId="urn:microsoft.com/office/officeart/2005/8/layout/radial6"/>
    <dgm:cxn modelId="{97A33F07-2416-46F8-AD8B-044010213871}" type="presOf" srcId="{D57881A2-257E-4D28-9894-7CA8CC64B7BB}" destId="{7DF0065D-9030-4854-A76E-7F6F5AAE4E16}" srcOrd="0" destOrd="0" presId="urn:microsoft.com/office/officeart/2005/8/layout/radial6"/>
    <dgm:cxn modelId="{6724EB1B-EC00-4E24-B92A-BB0BA3E527A7}" srcId="{8D5C6FB4-0041-450A-AFE5-2F0AE3EDE8EC}" destId="{B0FDC2C2-C68B-4DDD-B7D5-4A101DBB6421}" srcOrd="2" destOrd="0" parTransId="{DC70126E-3E07-4AC5-8EA2-02ADBCF43842}" sibTransId="{6C8DACAB-D4AB-4C59-954E-03048BF727B0}"/>
    <dgm:cxn modelId="{946E631D-0947-4451-9B29-80C0658A9C11}" srcId="{1DDD723F-A04A-40C9-BF85-AA05CC7CDFD0}" destId="{8D5C6FB4-0041-450A-AFE5-2F0AE3EDE8EC}" srcOrd="0" destOrd="0" parTransId="{CA68C6CA-A70F-41CC-B51F-09DA66CEFF68}" sibTransId="{7C5BCB95-680A-4E97-BDA6-98A79406392E}"/>
    <dgm:cxn modelId="{5ABA3A21-E50A-4856-961B-F115846C8DE4}" srcId="{8D5C6FB4-0041-450A-AFE5-2F0AE3EDE8EC}" destId="{AD16AFB4-CEE0-4282-85EA-E584D231DE6E}" srcOrd="0" destOrd="0" parTransId="{AE00D0C9-FF85-49A6-AABA-A5A032F60F14}" sibTransId="{23995FA6-A7D4-4537-8D93-6D73F1770484}"/>
    <dgm:cxn modelId="{B004232C-5AE0-4CC2-8BB8-313DE2F331AB}" type="presOf" srcId="{8D5C6FB4-0041-450A-AFE5-2F0AE3EDE8EC}" destId="{1E9C45EE-735F-4E4C-80FC-A6ABF780322A}" srcOrd="0" destOrd="0" presId="urn:microsoft.com/office/officeart/2005/8/layout/radial6"/>
    <dgm:cxn modelId="{78C2113B-7AAB-4A46-B42C-9552C44E18E4}" type="presOf" srcId="{C910798C-1A6E-4A43-9926-2B7438BCD55E}" destId="{FC09B012-B5EC-45AE-9EF4-8D273894B058}" srcOrd="0" destOrd="0" presId="urn:microsoft.com/office/officeart/2005/8/layout/radial6"/>
    <dgm:cxn modelId="{CF1CCD66-58AB-42BA-B161-AFF885C9C84E}" type="presOf" srcId="{1DDD723F-A04A-40C9-BF85-AA05CC7CDFD0}" destId="{3AA41F4F-7D98-47C1-974D-FBDF99671131}" srcOrd="0" destOrd="0" presId="urn:microsoft.com/office/officeart/2005/8/layout/radial6"/>
    <dgm:cxn modelId="{F291D64B-CD55-4B3A-9FEA-5AFCBB4F75F2}" type="presOf" srcId="{B0FDC2C2-C68B-4DDD-B7D5-4A101DBB6421}" destId="{45552F7D-082A-4FDC-90DC-B2404FC3AF90}" srcOrd="0" destOrd="0" presId="urn:microsoft.com/office/officeart/2005/8/layout/radial6"/>
    <dgm:cxn modelId="{96063572-12D4-4DAF-9809-AD5CCAE92CE2}" type="presOf" srcId="{6BD1B980-ADB3-4827-8CAF-56094E5C5799}" destId="{B057FBD1-9E9E-42B3-9D9D-DFFD595F72D4}" srcOrd="0" destOrd="0" presId="urn:microsoft.com/office/officeart/2005/8/layout/radial6"/>
    <dgm:cxn modelId="{45574D73-01AF-4D53-A28E-697025CCABD6}" type="presOf" srcId="{AD16AFB4-CEE0-4282-85EA-E584D231DE6E}" destId="{85DB9C4B-C9FB-4CD2-A870-2CC19EAAA3DA}" srcOrd="0" destOrd="0" presId="urn:microsoft.com/office/officeart/2005/8/layout/radial6"/>
    <dgm:cxn modelId="{3EB1F291-4AAE-4818-8D15-F49ABBFB8569}" type="presOf" srcId="{446A4D46-9CB5-4FA6-AF90-7988911F0C00}" destId="{36B12778-A12C-41F4-A7E4-C62BF7040F69}" srcOrd="0" destOrd="0" presId="urn:microsoft.com/office/officeart/2005/8/layout/radial6"/>
    <dgm:cxn modelId="{BCE47A97-F3C3-4F1A-A1AB-7A251E36520F}" srcId="{8D5C6FB4-0041-450A-AFE5-2F0AE3EDE8EC}" destId="{D57881A2-257E-4D28-9894-7CA8CC64B7BB}" srcOrd="3" destOrd="0" parTransId="{7108E2AA-E8C2-4FE0-8788-565A130E8DA5}" sibTransId="{446A4D46-9CB5-4FA6-AF90-7988911F0C00}"/>
    <dgm:cxn modelId="{090CA1C9-9878-4263-B6A3-663536052F43}" srcId="{8D5C6FB4-0041-450A-AFE5-2F0AE3EDE8EC}" destId="{C910798C-1A6E-4A43-9926-2B7438BCD55E}" srcOrd="1" destOrd="0" parTransId="{2FDB6387-9D60-4AFD-A3DA-790B145A6045}" sibTransId="{6BD1B980-ADB3-4827-8CAF-56094E5C5799}"/>
    <dgm:cxn modelId="{C24B48F2-A9FF-4934-B301-BF85FA1C7982}" type="presOf" srcId="{23995FA6-A7D4-4537-8D93-6D73F1770484}" destId="{46D2EC7F-7235-4F9D-B960-AF3190D43F28}" srcOrd="0" destOrd="0" presId="urn:microsoft.com/office/officeart/2005/8/layout/radial6"/>
    <dgm:cxn modelId="{2A9F3C61-080B-4433-9BB4-AF9D10C636BE}" type="presParOf" srcId="{3AA41F4F-7D98-47C1-974D-FBDF99671131}" destId="{1E9C45EE-735F-4E4C-80FC-A6ABF780322A}" srcOrd="0" destOrd="0" presId="urn:microsoft.com/office/officeart/2005/8/layout/radial6"/>
    <dgm:cxn modelId="{1D8CD52A-B5C5-48EA-9453-68973FC52277}" type="presParOf" srcId="{3AA41F4F-7D98-47C1-974D-FBDF99671131}" destId="{85DB9C4B-C9FB-4CD2-A870-2CC19EAAA3DA}" srcOrd="1" destOrd="0" presId="urn:microsoft.com/office/officeart/2005/8/layout/radial6"/>
    <dgm:cxn modelId="{1E14845D-18E2-486F-BDE4-C5AE7F016C4D}" type="presParOf" srcId="{3AA41F4F-7D98-47C1-974D-FBDF99671131}" destId="{6CCEE9D9-83D5-4ED8-B627-F770E6BEF7EE}" srcOrd="2" destOrd="0" presId="urn:microsoft.com/office/officeart/2005/8/layout/radial6"/>
    <dgm:cxn modelId="{37BEBC1F-E7BA-46AC-8AC1-D7DA25696AB8}" type="presParOf" srcId="{3AA41F4F-7D98-47C1-974D-FBDF99671131}" destId="{46D2EC7F-7235-4F9D-B960-AF3190D43F28}" srcOrd="3" destOrd="0" presId="urn:microsoft.com/office/officeart/2005/8/layout/radial6"/>
    <dgm:cxn modelId="{62FB1F11-96F9-486A-A456-1286424E8174}" type="presParOf" srcId="{3AA41F4F-7D98-47C1-974D-FBDF99671131}" destId="{FC09B012-B5EC-45AE-9EF4-8D273894B058}" srcOrd="4" destOrd="0" presId="urn:microsoft.com/office/officeart/2005/8/layout/radial6"/>
    <dgm:cxn modelId="{34506E24-9080-4ADA-A63A-CC17B3939317}" type="presParOf" srcId="{3AA41F4F-7D98-47C1-974D-FBDF99671131}" destId="{30FCAEA7-7D80-4C87-A739-F2960497C8CD}" srcOrd="5" destOrd="0" presId="urn:microsoft.com/office/officeart/2005/8/layout/radial6"/>
    <dgm:cxn modelId="{4CB56DDA-3F7A-4E3F-9AD0-4A5749122F3D}" type="presParOf" srcId="{3AA41F4F-7D98-47C1-974D-FBDF99671131}" destId="{B057FBD1-9E9E-42B3-9D9D-DFFD595F72D4}" srcOrd="6" destOrd="0" presId="urn:microsoft.com/office/officeart/2005/8/layout/radial6"/>
    <dgm:cxn modelId="{79FC6878-FCB2-4178-A93D-2A3F36B50F00}" type="presParOf" srcId="{3AA41F4F-7D98-47C1-974D-FBDF99671131}" destId="{45552F7D-082A-4FDC-90DC-B2404FC3AF90}" srcOrd="7" destOrd="0" presId="urn:microsoft.com/office/officeart/2005/8/layout/radial6"/>
    <dgm:cxn modelId="{DA68C6B6-50E2-4406-A955-D021ACBB47C0}" type="presParOf" srcId="{3AA41F4F-7D98-47C1-974D-FBDF99671131}" destId="{749A9531-6EC4-4D8D-AA89-0A7750E1A99D}" srcOrd="8" destOrd="0" presId="urn:microsoft.com/office/officeart/2005/8/layout/radial6"/>
    <dgm:cxn modelId="{FFBBBFC5-91FA-4532-B3D2-6BAD71297F48}" type="presParOf" srcId="{3AA41F4F-7D98-47C1-974D-FBDF99671131}" destId="{A32B5AD7-046E-4CD6-81AD-A799DFAB14AA}" srcOrd="9" destOrd="0" presId="urn:microsoft.com/office/officeart/2005/8/layout/radial6"/>
    <dgm:cxn modelId="{25C224F7-F1A6-4364-81F1-C73C85FE8313}" type="presParOf" srcId="{3AA41F4F-7D98-47C1-974D-FBDF99671131}" destId="{7DF0065D-9030-4854-A76E-7F6F5AAE4E16}" srcOrd="10" destOrd="0" presId="urn:microsoft.com/office/officeart/2005/8/layout/radial6"/>
    <dgm:cxn modelId="{273E003B-7ED3-4258-BAD6-F2EAA1B7BFF5}" type="presParOf" srcId="{3AA41F4F-7D98-47C1-974D-FBDF99671131}" destId="{D4A97E80-1E7D-4F21-86FA-83923EBAC283}" srcOrd="11" destOrd="0" presId="urn:microsoft.com/office/officeart/2005/8/layout/radial6"/>
    <dgm:cxn modelId="{363DD390-747F-4703-B66B-7401F42F0DD9}" type="presParOf" srcId="{3AA41F4F-7D98-47C1-974D-FBDF99671131}" destId="{36B12778-A12C-41F4-A7E4-C62BF7040F6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3407B-8704-47B5-8CAD-EE0E16AC0C4B}">
      <dsp:nvSpPr>
        <dsp:cNvPr id="0" name=""/>
        <dsp:cNvSpPr/>
      </dsp:nvSpPr>
      <dsp:spPr>
        <a:xfrm rot="5400000">
          <a:off x="7741486" y="-3294768"/>
          <a:ext cx="887788" cy="77038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Estado actual de la vinculación del sector biotecnológico queretano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Aplicación de encuestas y entrevistas</a:t>
          </a:r>
        </a:p>
      </dsp:txBody>
      <dsp:txXfrm rot="-5400000">
        <a:off x="4333436" y="156620"/>
        <a:ext cx="7660550" cy="801112"/>
      </dsp:txXfrm>
    </dsp:sp>
    <dsp:sp modelId="{54767F12-1414-4DB6-B79F-CFC813C5BB2D}">
      <dsp:nvSpPr>
        <dsp:cNvPr id="0" name=""/>
        <dsp:cNvSpPr/>
      </dsp:nvSpPr>
      <dsp:spPr>
        <a:xfrm>
          <a:off x="0" y="2307"/>
          <a:ext cx="4333437" cy="11097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/>
            <a:t>Detectar</a:t>
          </a:r>
        </a:p>
      </dsp:txBody>
      <dsp:txXfrm>
        <a:off x="54173" y="56480"/>
        <a:ext cx="4225091" cy="1001389"/>
      </dsp:txXfrm>
    </dsp:sp>
    <dsp:sp modelId="{AEF25324-2C94-49BC-8143-6A16AEF23975}">
      <dsp:nvSpPr>
        <dsp:cNvPr id="0" name=""/>
        <dsp:cNvSpPr/>
      </dsp:nvSpPr>
      <dsp:spPr>
        <a:xfrm rot="5400000">
          <a:off x="7741486" y="-2129546"/>
          <a:ext cx="887788" cy="77038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Factores que impactan en la vinculación de los investigadores y sus investigaciones con el sector productivo.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Correlación</a:t>
          </a:r>
        </a:p>
      </dsp:txBody>
      <dsp:txXfrm rot="-5400000">
        <a:off x="4333436" y="1321842"/>
        <a:ext cx="7660550" cy="801112"/>
      </dsp:txXfrm>
    </dsp:sp>
    <dsp:sp modelId="{37FD3AAF-5D54-44D2-99DA-4DE4C1B3846A}">
      <dsp:nvSpPr>
        <dsp:cNvPr id="0" name=""/>
        <dsp:cNvSpPr/>
      </dsp:nvSpPr>
      <dsp:spPr>
        <a:xfrm>
          <a:off x="0" y="1167529"/>
          <a:ext cx="4333437" cy="11097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/>
            <a:t>Comparar </a:t>
          </a:r>
        </a:p>
      </dsp:txBody>
      <dsp:txXfrm>
        <a:off x="54173" y="1221702"/>
        <a:ext cx="4225091" cy="1001389"/>
      </dsp:txXfrm>
    </dsp:sp>
    <dsp:sp modelId="{995E6C60-BBB0-40BA-91A1-197EC9877323}">
      <dsp:nvSpPr>
        <dsp:cNvPr id="0" name=""/>
        <dsp:cNvSpPr/>
      </dsp:nvSpPr>
      <dsp:spPr>
        <a:xfrm rot="5400000">
          <a:off x="7741486" y="-964323"/>
          <a:ext cx="887788" cy="77038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Los factores mas relevantes en la vinculación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De acuerdo al estado actual y a la investigación documental de casos de éxito.</a:t>
          </a:r>
        </a:p>
      </dsp:txBody>
      <dsp:txXfrm rot="-5400000">
        <a:off x="4333436" y="2487065"/>
        <a:ext cx="7660550" cy="801112"/>
      </dsp:txXfrm>
    </dsp:sp>
    <dsp:sp modelId="{47F8EC90-D279-4955-AE76-C3EA18C95884}">
      <dsp:nvSpPr>
        <dsp:cNvPr id="0" name=""/>
        <dsp:cNvSpPr/>
      </dsp:nvSpPr>
      <dsp:spPr>
        <a:xfrm>
          <a:off x="0" y="2332752"/>
          <a:ext cx="4333437" cy="11097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/>
            <a:t>Seleccionar</a:t>
          </a:r>
        </a:p>
      </dsp:txBody>
      <dsp:txXfrm>
        <a:off x="54173" y="2386925"/>
        <a:ext cx="4225091" cy="1001389"/>
      </dsp:txXfrm>
    </dsp:sp>
    <dsp:sp modelId="{E2CFB4B9-533D-44DF-AC1A-C6FB1F51E119}">
      <dsp:nvSpPr>
        <dsp:cNvPr id="0" name=""/>
        <dsp:cNvSpPr/>
      </dsp:nvSpPr>
      <dsp:spPr>
        <a:xfrm rot="5400000">
          <a:off x="7741486" y="200898"/>
          <a:ext cx="887788" cy="77038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Estructura del modelo preliminar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Basado en los resultados de los tres objetivos anteriores</a:t>
          </a:r>
        </a:p>
      </dsp:txBody>
      <dsp:txXfrm rot="-5400000">
        <a:off x="4333436" y="3652286"/>
        <a:ext cx="7660550" cy="801112"/>
      </dsp:txXfrm>
    </dsp:sp>
    <dsp:sp modelId="{5F7566A8-5FD6-4916-95F3-9756D8A39862}">
      <dsp:nvSpPr>
        <dsp:cNvPr id="0" name=""/>
        <dsp:cNvSpPr/>
      </dsp:nvSpPr>
      <dsp:spPr>
        <a:xfrm>
          <a:off x="0" y="3497974"/>
          <a:ext cx="4333437" cy="11097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/>
            <a:t>Integrar</a:t>
          </a:r>
        </a:p>
      </dsp:txBody>
      <dsp:txXfrm>
        <a:off x="54173" y="3552147"/>
        <a:ext cx="4225091" cy="10013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BF09B-97A9-4248-BD2F-240C74B17EA2}">
      <dsp:nvSpPr>
        <dsp:cNvPr id="0" name=""/>
        <dsp:cNvSpPr/>
      </dsp:nvSpPr>
      <dsp:spPr>
        <a:xfrm>
          <a:off x="1947999" y="806576"/>
          <a:ext cx="1033279" cy="103340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0B642A7-649C-4CA4-9666-7ABC0520FD7A}">
      <dsp:nvSpPr>
        <dsp:cNvPr id="0" name=""/>
        <dsp:cNvSpPr/>
      </dsp:nvSpPr>
      <dsp:spPr>
        <a:xfrm>
          <a:off x="1872655" y="0"/>
          <a:ext cx="1183966" cy="63360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baseline="0">
              <a:ln/>
              <a:latin typeface="Arial" panose="020B0604020202020204" pitchFamily="34" charset="0"/>
              <a:cs typeface="Arial" panose="020B0604020202020204" pitchFamily="34" charset="0"/>
            </a:rPr>
            <a:t>Biotecnología estructural</a:t>
          </a:r>
        </a:p>
      </dsp:txBody>
      <dsp:txXfrm>
        <a:off x="1872655" y="0"/>
        <a:ext cx="1183966" cy="633603"/>
      </dsp:txXfrm>
    </dsp:sp>
    <dsp:sp modelId="{32BEFFE6-5FCB-42D2-B361-A8BB10FCABA2}">
      <dsp:nvSpPr>
        <dsp:cNvPr id="0" name=""/>
        <dsp:cNvSpPr/>
      </dsp:nvSpPr>
      <dsp:spPr>
        <a:xfrm>
          <a:off x="2251094" y="952305"/>
          <a:ext cx="1033279" cy="103340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126424"/>
                <a:satOff val="-2903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1126424"/>
                <a:satOff val="-2903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1126424"/>
                <a:satOff val="-2903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96DA245-F4A4-43C8-AA6D-08FEE35F4B07}">
      <dsp:nvSpPr>
        <dsp:cNvPr id="0" name=""/>
        <dsp:cNvSpPr/>
      </dsp:nvSpPr>
      <dsp:spPr>
        <a:xfrm>
          <a:off x="3411812" y="601922"/>
          <a:ext cx="1119386" cy="69696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baseline="0">
              <a:ln/>
              <a:latin typeface="Arial" panose="020B0604020202020204" pitchFamily="34" charset="0"/>
              <a:cs typeface="Arial" panose="020B0604020202020204" pitchFamily="34" charset="0"/>
            </a:rPr>
            <a:t>Biología </a:t>
          </a:r>
          <a:br>
            <a:rPr lang="es-MX" sz="1000" kern="1200" baseline="0">
              <a:ln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MX" sz="1000" kern="1200" baseline="0">
              <a:ln/>
              <a:latin typeface="Arial" panose="020B0604020202020204" pitchFamily="34" charset="0"/>
              <a:cs typeface="Arial" panose="020B0604020202020204" pitchFamily="34" charset="0"/>
            </a:rPr>
            <a:t>molecular</a:t>
          </a:r>
        </a:p>
      </dsp:txBody>
      <dsp:txXfrm>
        <a:off x="3411812" y="601922"/>
        <a:ext cx="1119386" cy="696963"/>
      </dsp:txXfrm>
    </dsp:sp>
    <dsp:sp modelId="{995E070D-0DB8-403B-A58E-B0EE1DF366FC}">
      <dsp:nvSpPr>
        <dsp:cNvPr id="0" name=""/>
        <dsp:cNvSpPr/>
      </dsp:nvSpPr>
      <dsp:spPr>
        <a:xfrm>
          <a:off x="2325576" y="1280194"/>
          <a:ext cx="1033279" cy="103340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52B4204-89EC-4125-8346-5F5A2745EFFA}">
      <dsp:nvSpPr>
        <dsp:cNvPr id="0" name=""/>
        <dsp:cNvSpPr/>
      </dsp:nvSpPr>
      <dsp:spPr>
        <a:xfrm>
          <a:off x="3519445" y="1488967"/>
          <a:ext cx="1097859" cy="74448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baseline="0">
              <a:ln/>
              <a:latin typeface="Arial" panose="020B0604020202020204" pitchFamily="34" charset="0"/>
              <a:cs typeface="Arial" panose="020B0604020202020204" pitchFamily="34" charset="0"/>
            </a:rPr>
            <a:t>Genómica</a:t>
          </a:r>
        </a:p>
      </dsp:txBody>
      <dsp:txXfrm>
        <a:off x="3519445" y="1488967"/>
        <a:ext cx="1097859" cy="744483"/>
      </dsp:txXfrm>
    </dsp:sp>
    <dsp:sp modelId="{2570ED52-CC7F-4292-99AB-0136309913E9}">
      <dsp:nvSpPr>
        <dsp:cNvPr id="0" name=""/>
        <dsp:cNvSpPr/>
      </dsp:nvSpPr>
      <dsp:spPr>
        <a:xfrm>
          <a:off x="2115907" y="1543140"/>
          <a:ext cx="1033279" cy="103340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348A32F-239A-41D4-A777-B784142DD227}">
      <dsp:nvSpPr>
        <dsp:cNvPr id="0" name=""/>
        <dsp:cNvSpPr/>
      </dsp:nvSpPr>
      <dsp:spPr>
        <a:xfrm>
          <a:off x="3045858" y="2486891"/>
          <a:ext cx="1183966" cy="68112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baseline="0">
              <a:ln/>
              <a:latin typeface="Arial" panose="020B0604020202020204" pitchFamily="34" charset="0"/>
              <a:cs typeface="Arial" panose="020B0604020202020204" pitchFamily="34" charset="0"/>
            </a:rPr>
            <a:t>Química</a:t>
          </a:r>
        </a:p>
      </dsp:txBody>
      <dsp:txXfrm>
        <a:off x="3045858" y="2486891"/>
        <a:ext cx="1183966" cy="681123"/>
      </dsp:txXfrm>
    </dsp:sp>
    <dsp:sp modelId="{885962B0-3613-4799-8182-983FEB4E9156}">
      <dsp:nvSpPr>
        <dsp:cNvPr id="0" name=""/>
        <dsp:cNvSpPr/>
      </dsp:nvSpPr>
      <dsp:spPr>
        <a:xfrm>
          <a:off x="1780091" y="1543140"/>
          <a:ext cx="1033279" cy="103340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6E35C07-A0B4-48A0-BE7F-D086335EC61E}">
      <dsp:nvSpPr>
        <dsp:cNvPr id="0" name=""/>
        <dsp:cNvSpPr/>
      </dsp:nvSpPr>
      <dsp:spPr>
        <a:xfrm>
          <a:off x="699452" y="2486891"/>
          <a:ext cx="1183966" cy="68112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baseline="0">
              <a:ln/>
              <a:latin typeface="Arial" panose="020B0604020202020204" pitchFamily="34" charset="0"/>
              <a:cs typeface="Arial" panose="020B0604020202020204" pitchFamily="34" charset="0"/>
            </a:rPr>
            <a:t>Biología </a:t>
          </a:r>
          <a:br>
            <a:rPr lang="es-MX" sz="1000" kern="1200" baseline="0">
              <a:ln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MX" sz="1000" kern="1200" baseline="0">
              <a:ln/>
              <a:latin typeface="Arial" panose="020B0604020202020204" pitchFamily="34" charset="0"/>
              <a:cs typeface="Arial" panose="020B0604020202020204" pitchFamily="34" charset="0"/>
            </a:rPr>
            <a:t>celular</a:t>
          </a:r>
        </a:p>
      </dsp:txBody>
      <dsp:txXfrm>
        <a:off x="699452" y="2486891"/>
        <a:ext cx="1183966" cy="681123"/>
      </dsp:txXfrm>
    </dsp:sp>
    <dsp:sp modelId="{3E052603-FF6E-41DE-9543-D0DB0EC1C60A}">
      <dsp:nvSpPr>
        <dsp:cNvPr id="0" name=""/>
        <dsp:cNvSpPr/>
      </dsp:nvSpPr>
      <dsp:spPr>
        <a:xfrm>
          <a:off x="1570421" y="1280194"/>
          <a:ext cx="1033279" cy="103340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5632119"/>
                <a:satOff val="-14516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5632119"/>
                <a:satOff val="-14516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5632119"/>
                <a:satOff val="-14516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F9119F9-C7A5-40B5-98CB-135E4291C09F}">
      <dsp:nvSpPr>
        <dsp:cNvPr id="0" name=""/>
        <dsp:cNvSpPr/>
      </dsp:nvSpPr>
      <dsp:spPr>
        <a:xfrm>
          <a:off x="311972" y="1488967"/>
          <a:ext cx="1097859" cy="74448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baseline="0">
              <a:ln/>
              <a:latin typeface="Arial" panose="020B0604020202020204" pitchFamily="34" charset="0"/>
              <a:cs typeface="Arial" panose="020B0604020202020204" pitchFamily="34" charset="0"/>
            </a:rPr>
            <a:t>Ingeniería bioquimica</a:t>
          </a:r>
        </a:p>
      </dsp:txBody>
      <dsp:txXfrm>
        <a:off x="311972" y="1488967"/>
        <a:ext cx="1097859" cy="744483"/>
      </dsp:txXfrm>
    </dsp:sp>
    <dsp:sp modelId="{9425361F-EC97-4F03-B9C9-CE3B2E414062}">
      <dsp:nvSpPr>
        <dsp:cNvPr id="0" name=""/>
        <dsp:cNvSpPr/>
      </dsp:nvSpPr>
      <dsp:spPr>
        <a:xfrm>
          <a:off x="1644903" y="952305"/>
          <a:ext cx="1033279" cy="103340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692C7C1-000F-43E8-83D8-161EF178F683}">
      <dsp:nvSpPr>
        <dsp:cNvPr id="0" name=""/>
        <dsp:cNvSpPr/>
      </dsp:nvSpPr>
      <dsp:spPr>
        <a:xfrm>
          <a:off x="438489" y="601922"/>
          <a:ext cx="1160669" cy="69696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baseline="0">
              <a:ln/>
              <a:latin typeface="Arial" panose="020B0604020202020204" pitchFamily="34" charset="0"/>
              <a:cs typeface="Arial" panose="020B0604020202020204" pitchFamily="34" charset="0"/>
            </a:rPr>
            <a:t>Microbiología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00" kern="1200">
              <a:ln/>
              <a:latin typeface="Arial" panose="020B0604020202020204" pitchFamily="34" charset="0"/>
              <a:cs typeface="Arial" panose="020B0604020202020204" pitchFamily="34" charset="0"/>
            </a:rPr>
            <a:t>Ecología </a:t>
          </a:r>
          <a:br>
            <a:rPr lang="es-MX" sz="1000" kern="1200">
              <a:ln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MX" sz="1000" kern="1200">
              <a:ln/>
              <a:latin typeface="Arial" panose="020B0604020202020204" pitchFamily="34" charset="0"/>
              <a:cs typeface="Arial" panose="020B0604020202020204" pitchFamily="34" charset="0"/>
            </a:rPr>
            <a:t>microbiana </a:t>
          </a:r>
          <a:br>
            <a:rPr lang="es-MX" sz="1000" kern="1200">
              <a:ln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MX" sz="1000" kern="1200">
              <a:ln/>
              <a:latin typeface="Arial" panose="020B0604020202020204" pitchFamily="34" charset="0"/>
              <a:cs typeface="Arial" panose="020B0604020202020204" pitchFamily="34" charset="0"/>
            </a:rPr>
            <a:t>de </a:t>
          </a:r>
          <a:r>
            <a:rPr lang="es-MX" sz="1000" kern="1200" baseline="0">
              <a:ln/>
              <a:latin typeface="Arial" panose="020B0604020202020204" pitchFamily="34" charset="0"/>
              <a:cs typeface="Arial" panose="020B0604020202020204" pitchFamily="34" charset="0"/>
            </a:rPr>
            <a:t>suelos</a:t>
          </a:r>
        </a:p>
      </dsp:txBody>
      <dsp:txXfrm>
        <a:off x="438489" y="601922"/>
        <a:ext cx="1160669" cy="6969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12778-A12C-41F4-A7E4-C62BF7040F69}">
      <dsp:nvSpPr>
        <dsp:cNvPr id="0" name=""/>
        <dsp:cNvSpPr/>
      </dsp:nvSpPr>
      <dsp:spPr>
        <a:xfrm>
          <a:off x="1447773" y="407325"/>
          <a:ext cx="2716583" cy="2716583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B5AD7-046E-4CD6-81AD-A799DFAB14AA}">
      <dsp:nvSpPr>
        <dsp:cNvPr id="0" name=""/>
        <dsp:cNvSpPr/>
      </dsp:nvSpPr>
      <dsp:spPr>
        <a:xfrm>
          <a:off x="1447773" y="407325"/>
          <a:ext cx="2716583" cy="2716583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7FBD1-9E9E-42B3-9D9D-DFFD595F72D4}">
      <dsp:nvSpPr>
        <dsp:cNvPr id="0" name=""/>
        <dsp:cNvSpPr/>
      </dsp:nvSpPr>
      <dsp:spPr>
        <a:xfrm>
          <a:off x="1447773" y="407325"/>
          <a:ext cx="2716583" cy="2716583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D2EC7F-7235-4F9D-B960-AF3190D43F28}">
      <dsp:nvSpPr>
        <dsp:cNvPr id="0" name=""/>
        <dsp:cNvSpPr/>
      </dsp:nvSpPr>
      <dsp:spPr>
        <a:xfrm>
          <a:off x="1447773" y="407325"/>
          <a:ext cx="2716583" cy="2716583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9C45EE-735F-4E4C-80FC-A6ABF780322A}">
      <dsp:nvSpPr>
        <dsp:cNvPr id="0" name=""/>
        <dsp:cNvSpPr/>
      </dsp:nvSpPr>
      <dsp:spPr>
        <a:xfrm>
          <a:off x="1838395" y="802745"/>
          <a:ext cx="1935338" cy="19257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>
              <a:latin typeface="Arial" panose="020B0604020202020204" pitchFamily="34" charset="0"/>
              <a:cs typeface="Arial" panose="020B0604020202020204" pitchFamily="34" charset="0"/>
            </a:rPr>
            <a:t>Transferencia</a:t>
          </a:r>
        </a:p>
      </dsp:txBody>
      <dsp:txXfrm>
        <a:off x="2121819" y="1084764"/>
        <a:ext cx="1368490" cy="1361705"/>
      </dsp:txXfrm>
    </dsp:sp>
    <dsp:sp modelId="{85DB9C4B-C9FB-4CD2-A870-2CC19EAAA3DA}">
      <dsp:nvSpPr>
        <dsp:cNvPr id="0" name=""/>
        <dsp:cNvSpPr/>
      </dsp:nvSpPr>
      <dsp:spPr>
        <a:xfrm>
          <a:off x="2385847" y="29280"/>
          <a:ext cx="840434" cy="8191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>
              <a:latin typeface="Arial" panose="020B0604020202020204" pitchFamily="34" charset="0"/>
              <a:cs typeface="Arial" panose="020B0604020202020204" pitchFamily="34" charset="0"/>
            </a:rPr>
            <a:t>V. Formal</a:t>
          </a:r>
        </a:p>
      </dsp:txBody>
      <dsp:txXfrm>
        <a:off x="2508926" y="149240"/>
        <a:ext cx="594276" cy="579218"/>
      </dsp:txXfrm>
    </dsp:sp>
    <dsp:sp modelId="{FC09B012-B5EC-45AE-9EF4-8D273894B058}">
      <dsp:nvSpPr>
        <dsp:cNvPr id="0" name=""/>
        <dsp:cNvSpPr/>
      </dsp:nvSpPr>
      <dsp:spPr>
        <a:xfrm>
          <a:off x="3408992" y="1031348"/>
          <a:ext cx="1447679" cy="14685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>
              <a:latin typeface="Arial" panose="020B0604020202020204" pitchFamily="34" charset="0"/>
              <a:cs typeface="Arial" panose="020B0604020202020204" pitchFamily="34" charset="0"/>
            </a:rPr>
            <a:t>Exp. en las Redes</a:t>
          </a:r>
        </a:p>
      </dsp:txBody>
      <dsp:txXfrm>
        <a:off x="3621000" y="1246410"/>
        <a:ext cx="1023663" cy="1038414"/>
      </dsp:txXfrm>
    </dsp:sp>
    <dsp:sp modelId="{45552F7D-082A-4FDC-90DC-B2404FC3AF90}">
      <dsp:nvSpPr>
        <dsp:cNvPr id="0" name=""/>
        <dsp:cNvSpPr/>
      </dsp:nvSpPr>
      <dsp:spPr>
        <a:xfrm>
          <a:off x="2385847" y="2682816"/>
          <a:ext cx="840434" cy="8191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>
              <a:latin typeface="Arial" panose="020B0604020202020204" pitchFamily="34" charset="0"/>
              <a:cs typeface="Arial" panose="020B0604020202020204" pitchFamily="34" charset="0"/>
            </a:rPr>
            <a:t>Coord. Transf.</a:t>
          </a:r>
        </a:p>
      </dsp:txBody>
      <dsp:txXfrm>
        <a:off x="2508926" y="2802776"/>
        <a:ext cx="594276" cy="579218"/>
      </dsp:txXfrm>
    </dsp:sp>
    <dsp:sp modelId="{7DF0065D-9030-4854-A76E-7F6F5AAE4E16}">
      <dsp:nvSpPr>
        <dsp:cNvPr id="0" name=""/>
        <dsp:cNvSpPr/>
      </dsp:nvSpPr>
      <dsp:spPr>
        <a:xfrm>
          <a:off x="755457" y="1031348"/>
          <a:ext cx="1447679" cy="14685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>
              <a:latin typeface="Arial" panose="020B0604020202020204" pitchFamily="34" charset="0"/>
              <a:cs typeface="Arial" panose="020B0604020202020204" pitchFamily="34" charset="0"/>
            </a:rPr>
            <a:t>V. Informal</a:t>
          </a:r>
        </a:p>
      </dsp:txBody>
      <dsp:txXfrm>
        <a:off x="967465" y="1246410"/>
        <a:ext cx="1023663" cy="1038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22990-D47A-4364-89F1-2A5FCE5A5FCA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A02C1-E3F8-41DF-90C0-838E011FDE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40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A02C1-E3F8-41DF-90C0-838E011FDE74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5269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A02C1-E3F8-41DF-90C0-838E011FDE74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9729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A02C1-E3F8-41DF-90C0-838E011FDE74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8247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A02C1-E3F8-41DF-90C0-838E011FDE74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2515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A02C1-E3F8-41DF-90C0-838E011FDE74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3929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A02C1-E3F8-41DF-90C0-838E011FDE74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6553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A02C1-E3F8-41DF-90C0-838E011FDE74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553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A02C1-E3F8-41DF-90C0-838E011FDE74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5725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A02C1-E3F8-41DF-90C0-838E011FDE74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6459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A02C1-E3F8-41DF-90C0-838E011FDE74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45496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Muchas gracias por su atención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A02C1-E3F8-41DF-90C0-838E011FDE74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8781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A02C1-E3F8-41DF-90C0-838E011FDE74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3868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A02C1-E3F8-41DF-90C0-838E011FDE74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9431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A02C1-E3F8-41DF-90C0-838E011FDE74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2406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A02C1-E3F8-41DF-90C0-838E011FDE74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3862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A02C1-E3F8-41DF-90C0-838E011FDE74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8039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A02C1-E3F8-41DF-90C0-838E011FDE74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2250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A02C1-E3F8-41DF-90C0-838E011FDE74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6402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A02C1-E3F8-41DF-90C0-838E011FDE74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338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E3F8E-B64D-354F-8760-F963BA0DA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BEC0DF-F923-C843-B3C4-2AF922808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1C0DF7-FC57-914C-8DCC-BB65DEEDC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ED087F-78F3-F344-AA22-5BFFDE21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27E845-DE3A-5643-BBD5-D781F697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52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9371C-0A2D-FC41-BC3F-2A971685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025B02-0CA5-C148-87E2-E960CF95A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BFF75C-BB54-2D49-A806-9061C6F9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24F091-74D0-5C40-8D83-97F7EAD79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83D353-7565-444E-ABAC-9E577EBD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83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0522FD-F958-1249-A15F-3D58241F3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FBA2CE-DF9A-C54D-9701-ADF278AFE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077ADB-F064-3B48-A37D-C86442E9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E276E8-4100-A64A-B0C2-058891BC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F28F17-20ED-0646-AEFA-430ED8F2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673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76538-C34E-E34A-BEA6-3C734E38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DA24A8-BE88-8949-B33F-C9EC279E9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0D6BB1-2B99-C94F-BC5E-4C007C86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18B3B9-CCB7-8641-AD03-CAB9507B7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C62F79-496C-6641-984F-FBEAC0D2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298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6065C-2B49-5841-ADC1-7B8ED9D7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41F125-CC6F-EB45-AA8D-781E84D41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602F2-90F7-DA4A-B173-C80208187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F659BB-A32A-2044-A224-6BAE96D6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31E6B2-6ADD-5944-B249-9F57498F8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363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B47E5-36CB-0748-A1F3-C33AB323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105170-3ABF-0545-9B6D-3A4F836AD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3B8B19-D3D7-7748-8E3F-48DD703EA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15E4C3-94BB-A74E-B8A2-591023FB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B7F58A-D6BF-5945-BCC8-5BCCE26C9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4BD9D9-2642-9649-8D0B-A1D63323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1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5DC8CF-B1E9-994B-9076-B7620E09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B7945F-BBF4-6243-8826-A2EADB1A5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02A1BE-F833-4E46-9668-F158C9FF5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995B65E-8D70-6341-B26D-8C2AE08BF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FD4145-D036-0A4B-BF8C-6C8AD0CD7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968AD44-D7C4-A743-B2D8-05350A1C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19B0355-B6E8-4446-8540-AED3F770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DA5C0A-4623-0943-B6BB-280650AB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47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6DC1-79B9-9640-8BBA-EFD560D3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1E8593-9CA9-2B4E-B0AC-031D2F4C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D2B79E-3403-9D45-9A15-8ADAE3D8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646AC9-1951-7948-A44F-F799A6B3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7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DA5A6A-137F-0B48-8C69-ECE4E2C4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DA162D5-77DC-3B40-8A18-2A1BAD82F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DEF420-D368-804E-8CC4-3B0082D9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707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4E4B2-94E9-6B45-82CB-D187F012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5E26CB-E6C6-484D-9632-3E6542973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65E088-52C4-6F44-9CC8-5828ACF45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3BB6C0-8EFA-4345-9CE4-739FC282F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930AC1-E5D4-234D-9072-62DA61F2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D3BA5F-A0F4-864F-BE18-9564FF8D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666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4FC52-D32C-B44D-BB5D-9D836FFF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7B426BE-E3EA-304F-A841-9B1734C43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8E9A57-5918-6046-980E-A0D85C82B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63B259-7060-3940-9422-D4CE618A1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1705E8-E4DC-5A46-8CD4-EB8D5B001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FBD902-C969-E246-82E6-5A9F269B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033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00011B3-7F0E-4243-99A6-06C2425B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D8F3BE-C11C-8D47-B84D-A8034186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235E94-BC77-C74A-A205-D4D5CFCB0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08FE7F-5DF1-4C4C-9045-5946C08A9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76DA39-72F3-3D45-9B01-68DCA18D1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682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1.pn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microsoft.com/office/2007/relationships/diagramDrawing" Target="../diagrams/drawing3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icyt.gob.mx/index.php/transparencia/informes-conacyt/informe-general-del-estado-de-la-ciencia-tecnologia-e-innovacion/informe-general-2017/4813-informe-general-2017/fil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queretaro.gob.mx/sedes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andrade509@alumnos.uaq.mx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image" Target="../media/image17.jpeg"/><Relationship Id="rId5" Type="http://schemas.openxmlformats.org/officeDocument/2006/relationships/image" Target="../media/image3.png"/><Relationship Id="rId10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D4DC33A-47BD-0948-B93B-EB53944B523D}"/>
              </a:ext>
            </a:extLst>
          </p:cNvPr>
          <p:cNvSpPr txBox="1"/>
          <p:nvPr/>
        </p:nvSpPr>
        <p:spPr>
          <a:xfrm>
            <a:off x="0" y="2435980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/>
              <a:t>Modelo de gestión de vinculación científica y tecnológica del sector biotecnológico queretano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0" y="49022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/>
              <a:t>Andrade Alvarez Juan Manuel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9E41E08-BEB2-954D-8483-03B9ED33950B}"/>
              </a:ext>
            </a:extLst>
          </p:cNvPr>
          <p:cNvSpPr txBox="1"/>
          <p:nvPr/>
        </p:nvSpPr>
        <p:spPr>
          <a:xfrm>
            <a:off x="0" y="562306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/>
              <a:t>DIRECTOR DE TESIS</a:t>
            </a:r>
          </a:p>
          <a:p>
            <a:pPr algn="ctr"/>
            <a:r>
              <a:rPr lang="es-MX" sz="2000" b="1" i="1" dirty="0"/>
              <a:t>Dr. Demmler Michael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B86D2CE-FE7E-6A44-8110-9E706E4854E4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0CEDCC0-882B-D049-BE32-5C45E744BCEA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EE2003FB-3699-8841-A946-BA8A710FB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523181"/>
            <a:ext cx="1329264" cy="1026026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82B0A80C-4814-5F4A-917E-C0DA8F15FE37}"/>
              </a:ext>
            </a:extLst>
          </p:cNvPr>
          <p:cNvSpPr txBox="1"/>
          <p:nvPr/>
        </p:nvSpPr>
        <p:spPr>
          <a:xfrm>
            <a:off x="103278" y="162943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/>
              <a:t>Maestría en Gestión de la Tecnología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14DC8E08-54CC-F646-A553-98F12A21C5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46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Juan Manuel Andrade Alvarez – Maestría en Gestión de la Tecnología – (6°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1" y="1143490"/>
            <a:ext cx="486667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Metodología</a:t>
            </a:r>
          </a:p>
          <a:p>
            <a:endParaRPr lang="es-MX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200" dirty="0"/>
          </a:p>
          <a:p>
            <a:endParaRPr lang="es-MX" sz="3200" dirty="0"/>
          </a:p>
          <a:p>
            <a:endParaRPr lang="es-MX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2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Vinculación Científica y Tecnológica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977257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5955D48-CE4C-46B8-A4E6-66C7B05437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934362"/>
              </p:ext>
            </p:extLst>
          </p:nvPr>
        </p:nvGraphicFramePr>
        <p:xfrm>
          <a:off x="4134595" y="1174722"/>
          <a:ext cx="7355563" cy="53171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5396">
                  <a:extLst>
                    <a:ext uri="{9D8B030D-6E8A-4147-A177-3AD203B41FA5}">
                      <a16:colId xmlns:a16="http://schemas.microsoft.com/office/drawing/2014/main" val="4020904951"/>
                    </a:ext>
                  </a:extLst>
                </a:gridCol>
                <a:gridCol w="2410167">
                  <a:extLst>
                    <a:ext uri="{9D8B030D-6E8A-4147-A177-3AD203B41FA5}">
                      <a16:colId xmlns:a16="http://schemas.microsoft.com/office/drawing/2014/main" val="3501124233"/>
                    </a:ext>
                  </a:extLst>
                </a:gridCol>
              </a:tblGrid>
              <a:tr h="158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600" b="1" dirty="0">
                          <a:effectLst/>
                        </a:rPr>
                        <a:t>Criterio</a:t>
                      </a:r>
                      <a:endParaRPr lang="es-MX" sz="2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9" marR="514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600" b="1" dirty="0">
                          <a:effectLst/>
                        </a:rPr>
                        <a:t>Clasificación</a:t>
                      </a:r>
                      <a:endParaRPr lang="es-MX" sz="2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9" marR="51489" marT="0" marB="0" anchor="ctr"/>
                </a:tc>
                <a:extLst>
                  <a:ext uri="{0D108BD9-81ED-4DB2-BD59-A6C34878D82A}">
                    <a16:rowId xmlns:a16="http://schemas.microsoft.com/office/drawing/2014/main" val="4070267960"/>
                  </a:ext>
                </a:extLst>
              </a:tr>
              <a:tr h="619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600" b="0" dirty="0">
                          <a:effectLst/>
                        </a:rPr>
                        <a:t>Alcance de la investigación</a:t>
                      </a:r>
                      <a:endParaRPr lang="es-MX" sz="2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9" marR="514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600" dirty="0">
                          <a:effectLst/>
                        </a:rPr>
                        <a:t>Correlacional</a:t>
                      </a:r>
                      <a:endParaRPr lang="es-MX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9" marR="51489" marT="0" marB="0" anchor="ctr"/>
                </a:tc>
                <a:extLst>
                  <a:ext uri="{0D108BD9-81ED-4DB2-BD59-A6C34878D82A}">
                    <a16:rowId xmlns:a16="http://schemas.microsoft.com/office/drawing/2014/main" val="417920765"/>
                  </a:ext>
                </a:extLst>
              </a:tr>
              <a:tr h="542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600" b="0" dirty="0">
                          <a:effectLst/>
                        </a:rPr>
                        <a:t>Nivel de conocimiento que genera</a:t>
                      </a:r>
                      <a:endParaRPr lang="es-MX" sz="2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9" marR="514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600" dirty="0">
                          <a:effectLst/>
                        </a:rPr>
                        <a:t>Básica</a:t>
                      </a:r>
                      <a:endParaRPr lang="es-MX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9" marR="51489" marT="0" marB="0" anchor="ctr"/>
                </a:tc>
                <a:extLst>
                  <a:ext uri="{0D108BD9-81ED-4DB2-BD59-A6C34878D82A}">
                    <a16:rowId xmlns:a16="http://schemas.microsoft.com/office/drawing/2014/main" val="697142871"/>
                  </a:ext>
                </a:extLst>
              </a:tr>
              <a:tr h="859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600" b="0" dirty="0">
                          <a:effectLst/>
                        </a:rPr>
                        <a:t>Medición de las variables a investigar</a:t>
                      </a:r>
                      <a:endParaRPr lang="es-MX" sz="2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9" marR="514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600">
                          <a:effectLst/>
                        </a:rPr>
                        <a:t>Mixta</a:t>
                      </a:r>
                      <a:endParaRPr lang="es-MX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9" marR="51489" marT="0" marB="0" anchor="ctr"/>
                </a:tc>
                <a:extLst>
                  <a:ext uri="{0D108BD9-81ED-4DB2-BD59-A6C34878D82A}">
                    <a16:rowId xmlns:a16="http://schemas.microsoft.com/office/drawing/2014/main" val="1976256754"/>
                  </a:ext>
                </a:extLst>
              </a:tr>
              <a:tr h="545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600" b="0" dirty="0">
                          <a:effectLst/>
                        </a:rPr>
                        <a:t>Control de las variables</a:t>
                      </a:r>
                      <a:endParaRPr lang="es-MX" sz="2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9" marR="514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600" dirty="0">
                          <a:effectLst/>
                        </a:rPr>
                        <a:t>No experimental</a:t>
                      </a:r>
                      <a:endParaRPr lang="es-MX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9" marR="51489" marT="0" marB="0" anchor="ctr"/>
                </a:tc>
                <a:extLst>
                  <a:ext uri="{0D108BD9-81ED-4DB2-BD59-A6C34878D82A}">
                    <a16:rowId xmlns:a16="http://schemas.microsoft.com/office/drawing/2014/main" val="264604769"/>
                  </a:ext>
                </a:extLst>
              </a:tr>
              <a:tr h="884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600" b="0" dirty="0">
                          <a:effectLst/>
                        </a:rPr>
                        <a:t>Tiempo durante el que se realizará el trabajo</a:t>
                      </a:r>
                      <a:endParaRPr lang="es-MX" sz="2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9" marR="514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600" dirty="0">
                          <a:effectLst/>
                        </a:rPr>
                        <a:t>Transversal</a:t>
                      </a:r>
                      <a:endParaRPr lang="es-MX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9" marR="51489" marT="0" marB="0" anchor="ctr"/>
                </a:tc>
                <a:extLst>
                  <a:ext uri="{0D108BD9-81ED-4DB2-BD59-A6C34878D82A}">
                    <a16:rowId xmlns:a16="http://schemas.microsoft.com/office/drawing/2014/main" val="747107580"/>
                  </a:ext>
                </a:extLst>
              </a:tr>
              <a:tr h="762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600" b="0" dirty="0">
                          <a:effectLst/>
                        </a:rPr>
                        <a:t>Número de variables</a:t>
                      </a:r>
                      <a:endParaRPr lang="es-MX" sz="2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9" marR="514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600" dirty="0">
                          <a:effectLst/>
                        </a:rPr>
                        <a:t>Multivariable</a:t>
                      </a:r>
                      <a:endParaRPr lang="es-MX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9" marR="51489" marT="0" marB="0" anchor="ctr"/>
                </a:tc>
                <a:extLst>
                  <a:ext uri="{0D108BD9-81ED-4DB2-BD59-A6C34878D82A}">
                    <a16:rowId xmlns:a16="http://schemas.microsoft.com/office/drawing/2014/main" val="2392673419"/>
                  </a:ext>
                </a:extLst>
              </a:tr>
              <a:tr h="649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600" b="0" dirty="0">
                          <a:effectLst/>
                        </a:rPr>
                        <a:t>Época de estudio</a:t>
                      </a:r>
                      <a:endParaRPr lang="es-MX" sz="2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9" marR="514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600" dirty="0">
                          <a:effectLst/>
                        </a:rPr>
                        <a:t>Actual</a:t>
                      </a:r>
                      <a:endParaRPr lang="es-MX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9" marR="51489" marT="0" marB="0" anchor="ctr"/>
                </a:tc>
                <a:extLst>
                  <a:ext uri="{0D108BD9-81ED-4DB2-BD59-A6C34878D82A}">
                    <a16:rowId xmlns:a16="http://schemas.microsoft.com/office/drawing/2014/main" val="4189607730"/>
                  </a:ext>
                </a:extLst>
              </a:tr>
            </a:tbl>
          </a:graphicData>
        </a:graphic>
      </p:graphicFrame>
      <p:pic>
        <p:nvPicPr>
          <p:cNvPr id="16" name="Picture 2" descr="TIPOS Y NIVELES DE INVESTIGACIÓN">
            <a:extLst>
              <a:ext uri="{FF2B5EF4-FFF2-40B4-BE49-F238E27FC236}">
                <a16:creationId xmlns:a16="http://schemas.microsoft.com/office/drawing/2014/main" id="{BD5109CD-E86D-4796-BAFB-5A09CB4C2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48" y="2136962"/>
            <a:ext cx="3721100" cy="339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024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Juan Manuel Andrade Alvarez – Maestría en Gestión de la Tecnología – (6°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663454" y="1217802"/>
            <a:ext cx="752854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Metodología</a:t>
            </a:r>
          </a:p>
          <a:p>
            <a:endParaRPr lang="es-MX" sz="2000" dirty="0"/>
          </a:p>
          <a:p>
            <a:pPr algn="just"/>
            <a:r>
              <a:rPr lang="es-MX" sz="2000" b="1" dirty="0"/>
              <a:t>Hi</a:t>
            </a:r>
          </a:p>
          <a:p>
            <a:pPr algn="just"/>
            <a:r>
              <a:rPr lang="es-MX" sz="2000" dirty="0"/>
              <a:t>Al estructurar sistemáticamente la vinculación científica y tecnológica mediante un modelo gestión, entonces es posible identificar los factores determinantes donde convergen los distintos actores, y que podrían influenciar positivamente en la cadena de valor para los investigadores y sus proyectos del sector biotecnológico.</a:t>
            </a:r>
          </a:p>
          <a:p>
            <a:pPr algn="just"/>
            <a:endParaRPr lang="es-MX" sz="2000" b="1" dirty="0"/>
          </a:p>
          <a:p>
            <a:pPr algn="just"/>
            <a:r>
              <a:rPr lang="es-MX" sz="2000" b="1" dirty="0"/>
              <a:t>Pregunta de investigación</a:t>
            </a:r>
          </a:p>
          <a:p>
            <a:pPr algn="just"/>
            <a:r>
              <a:rPr lang="es-MX" sz="2000" dirty="0"/>
              <a:t>¿Cuáles son los factores determinantes para ser gestionados en la estructura de un modelo de vinculación científica y tecnológica de los investigaciones científicas relacionadas con la biotecnología en Querétaro?</a:t>
            </a:r>
          </a:p>
          <a:p>
            <a:pPr algn="just"/>
            <a:endParaRPr lang="es-MX" sz="2000" dirty="0"/>
          </a:p>
          <a:p>
            <a:pPr algn="just"/>
            <a:endParaRPr lang="es-MX" sz="20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Vinculación Científica y Tecnológica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6146" name="Picture 2" descr="Hipótesis | Seminario de Psicología Experimental">
            <a:extLst>
              <a:ext uri="{FF2B5EF4-FFF2-40B4-BE49-F238E27FC236}">
                <a16:creationId xmlns:a16="http://schemas.microsoft.com/office/drawing/2014/main" id="{856D287A-5B7F-4F6B-8D6B-C32DE49E8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5" y="2781182"/>
            <a:ext cx="4427959" cy="244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80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Juan Manuel Andrade Alvarez – Maestría en Gestión de la Tecnología – (6°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9362759" y="1153397"/>
            <a:ext cx="23466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Metodología</a:t>
            </a:r>
          </a:p>
          <a:p>
            <a:endParaRPr lang="es-MX" sz="3200" dirty="0"/>
          </a:p>
          <a:p>
            <a:endParaRPr lang="es-MX" sz="3200" dirty="0"/>
          </a:p>
          <a:p>
            <a:endParaRPr lang="es-MX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2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Vinculación Científica y Tecnológica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1F8F02A2-3466-44D8-A3FE-ABD5970BA5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259870"/>
              </p:ext>
            </p:extLst>
          </p:nvPr>
        </p:nvGraphicFramePr>
        <p:xfrm>
          <a:off x="36096" y="1317893"/>
          <a:ext cx="7312364" cy="5066754"/>
        </p:xfrm>
        <a:graphic>
          <a:graphicData uri="http://schemas.openxmlformats.org/drawingml/2006/table">
            <a:tbl>
              <a:tblPr/>
              <a:tblGrid>
                <a:gridCol w="3167519">
                  <a:extLst>
                    <a:ext uri="{9D8B030D-6E8A-4147-A177-3AD203B41FA5}">
                      <a16:colId xmlns:a16="http://schemas.microsoft.com/office/drawing/2014/main" val="1063181498"/>
                    </a:ext>
                  </a:extLst>
                </a:gridCol>
                <a:gridCol w="4144845">
                  <a:extLst>
                    <a:ext uri="{9D8B030D-6E8A-4147-A177-3AD203B41FA5}">
                      <a16:colId xmlns:a16="http://schemas.microsoft.com/office/drawing/2014/main" val="544788889"/>
                    </a:ext>
                  </a:extLst>
                </a:gridCol>
              </a:tblGrid>
              <a:tr h="32491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Variable</a:t>
                      </a:r>
                    </a:p>
                  </a:txBody>
                  <a:tcPr marL="9290" marR="9290" marT="9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Dimensión</a:t>
                      </a:r>
                    </a:p>
                  </a:txBody>
                  <a:tcPr marL="9290" marR="9290" marT="9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007773"/>
                  </a:ext>
                </a:extLst>
              </a:tr>
              <a:tr h="3085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Vinculación informal</a:t>
                      </a:r>
                    </a:p>
                  </a:txBody>
                  <a:tcPr marL="9290" marR="9290" marT="9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Formación de RH</a:t>
                      </a:r>
                    </a:p>
                  </a:txBody>
                  <a:tcPr marL="9290" marR="9290" marT="9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241803"/>
                  </a:ext>
                </a:extLst>
              </a:tr>
              <a:tr h="5769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Comunicación</a:t>
                      </a:r>
                    </a:p>
                  </a:txBody>
                  <a:tcPr marL="9290" marR="9290" marT="9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9666535"/>
                  </a:ext>
                </a:extLst>
              </a:tr>
              <a:tr h="9550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Vinculación formal</a:t>
                      </a:r>
                    </a:p>
                  </a:txBody>
                  <a:tcPr marL="9290" marR="9290" marT="9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Acuerdos de patentamiento y licencias</a:t>
                      </a:r>
                    </a:p>
                  </a:txBody>
                  <a:tcPr marL="9290" marR="9290" marT="9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738266"/>
                  </a:ext>
                </a:extLst>
              </a:tr>
              <a:tr h="5769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Contratación y asistencia tecnológica</a:t>
                      </a:r>
                    </a:p>
                  </a:txBody>
                  <a:tcPr marL="9290" marR="9290" marT="9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6931951"/>
                  </a:ext>
                </a:extLst>
              </a:tr>
              <a:tr h="59074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Comercialización</a:t>
                      </a:r>
                    </a:p>
                  </a:txBody>
                  <a:tcPr marL="9290" marR="9290" marT="9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Compra, venta o renta de equipo o instalaciones</a:t>
                      </a:r>
                    </a:p>
                  </a:txBody>
                  <a:tcPr marL="9290" marR="9290" marT="9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862688"/>
                  </a:ext>
                </a:extLst>
              </a:tr>
              <a:tr h="46210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Ingresos por servicios y asistencia técnica</a:t>
                      </a:r>
                    </a:p>
                  </a:txBody>
                  <a:tcPr marL="9290" marR="9290" marT="9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389989"/>
                  </a:ext>
                </a:extLst>
              </a:tr>
              <a:tr h="59074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Coordinación de los procesos de transferencia</a:t>
                      </a:r>
                    </a:p>
                  </a:txBody>
                  <a:tcPr marL="9290" marR="9290" marT="9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Intermediación</a:t>
                      </a:r>
                    </a:p>
                  </a:txBody>
                  <a:tcPr marL="9290" marR="9290" marT="9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181945"/>
                  </a:ext>
                </a:extLst>
              </a:tr>
              <a:tr h="46210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Experiencia en las redes</a:t>
                      </a:r>
                    </a:p>
                  </a:txBody>
                  <a:tcPr marL="9290" marR="9290" marT="9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Incentivos y obstáculos</a:t>
                      </a:r>
                    </a:p>
                  </a:txBody>
                  <a:tcPr marL="9290" marR="9290" marT="9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616317"/>
                  </a:ext>
                </a:extLst>
              </a:tr>
            </a:tbl>
          </a:graphicData>
        </a:graphic>
      </p:graphicFrame>
      <p:pic>
        <p:nvPicPr>
          <p:cNvPr id="7170" name="Picture 2" descr="Análisis de variables del Balance de Situación con Datos a septiembre2018 –  FCCAP">
            <a:extLst>
              <a:ext uri="{FF2B5EF4-FFF2-40B4-BE49-F238E27FC236}">
                <a16:creationId xmlns:a16="http://schemas.microsoft.com/office/drawing/2014/main" id="{5F48B6C9-D46A-4088-ACE0-9C15A6E7C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693" y="2344106"/>
            <a:ext cx="4360940" cy="290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F6F3616-D7D7-4651-BC2A-7DCF94B7DB14}"/>
              </a:ext>
            </a:extLst>
          </p:cNvPr>
          <p:cNvSpPr txBox="1"/>
          <p:nvPr/>
        </p:nvSpPr>
        <p:spPr>
          <a:xfrm>
            <a:off x="7873868" y="6009033"/>
            <a:ext cx="2566737" cy="367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Stezano</a:t>
            </a:r>
            <a:r>
              <a:rPr lang="es-MX" dirty="0"/>
              <a:t> (2012)</a:t>
            </a:r>
          </a:p>
        </p:txBody>
      </p:sp>
    </p:spTree>
    <p:extLst>
      <p:ext uri="{BB962C8B-B14F-4D97-AF65-F5344CB8AC3E}">
        <p14:creationId xmlns:p14="http://schemas.microsoft.com/office/powerpoint/2010/main" val="921135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Juan Manuel Andrade Alvarez – Maestría en Gestión de la Tecnología – (6°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111481" y="1053824"/>
            <a:ext cx="78782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Avance de Resultados (Encuesta)</a:t>
            </a:r>
          </a:p>
          <a:p>
            <a:pPr algn="just"/>
            <a:endParaRPr lang="es-MX" sz="3200" dirty="0"/>
          </a:p>
          <a:p>
            <a:pPr algn="just"/>
            <a:r>
              <a:rPr lang="es-MX" sz="2600" dirty="0"/>
              <a:t>Prueba piloto de encuesta</a:t>
            </a:r>
          </a:p>
          <a:p>
            <a:pPr algn="just"/>
            <a:endParaRPr lang="es-MX" sz="2600" dirty="0"/>
          </a:p>
          <a:p>
            <a:pPr algn="just"/>
            <a:endParaRPr lang="es-MX" sz="2600" dirty="0"/>
          </a:p>
          <a:p>
            <a:pPr algn="just"/>
            <a:r>
              <a:rPr lang="es-MX" sz="2600" dirty="0"/>
              <a:t>Estadística descriptiva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32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Vinculación Científica y Tecnológica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A407344-71A4-423C-AE76-91009B9932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735238"/>
              </p:ext>
            </p:extLst>
          </p:nvPr>
        </p:nvGraphicFramePr>
        <p:xfrm>
          <a:off x="4398171" y="1881186"/>
          <a:ext cx="5836691" cy="952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0945">
                  <a:extLst>
                    <a:ext uri="{9D8B030D-6E8A-4147-A177-3AD203B41FA5}">
                      <a16:colId xmlns:a16="http://schemas.microsoft.com/office/drawing/2014/main" val="3793375714"/>
                    </a:ext>
                  </a:extLst>
                </a:gridCol>
                <a:gridCol w="3256547">
                  <a:extLst>
                    <a:ext uri="{9D8B030D-6E8A-4147-A177-3AD203B41FA5}">
                      <a16:colId xmlns:a16="http://schemas.microsoft.com/office/drawing/2014/main" val="2407482224"/>
                    </a:ext>
                  </a:extLst>
                </a:gridCol>
                <a:gridCol w="1219199">
                  <a:extLst>
                    <a:ext uri="{9D8B030D-6E8A-4147-A177-3AD203B41FA5}">
                      <a16:colId xmlns:a16="http://schemas.microsoft.com/office/drawing/2014/main" val="1295539758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>
                          <a:effectLst/>
                        </a:rPr>
                        <a:t>Alfa de Cronbach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>
                          <a:effectLst/>
                        </a:rPr>
                        <a:t>Alfa de Cronbach basada en los elementos tipificados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</a:rPr>
                        <a:t>N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8282752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>
                          <a:effectLst/>
                        </a:rPr>
                        <a:t>0.971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>
                          <a:effectLst/>
                        </a:rPr>
                        <a:t>0.975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</a:rPr>
                        <a:t>48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4888884"/>
                  </a:ext>
                </a:extLst>
              </a:tr>
            </a:tbl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D7A0537F-B9EB-4A44-92F9-961549D72C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849537"/>
              </p:ext>
            </p:extLst>
          </p:nvPr>
        </p:nvGraphicFramePr>
        <p:xfrm>
          <a:off x="292151" y="3993033"/>
          <a:ext cx="5370712" cy="2406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B621655D-A94D-4141-935F-9E8C2B1DA6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1485025"/>
              </p:ext>
            </p:extLst>
          </p:nvPr>
        </p:nvGraphicFramePr>
        <p:xfrm>
          <a:off x="6095999" y="3352318"/>
          <a:ext cx="5071745" cy="3046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68476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Juan Manuel Andrade Alvarez – Maestría en Gestión de la Tecnología – (6°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-52295" y="1053824"/>
            <a:ext cx="388635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Avance de Resultados</a:t>
            </a:r>
          </a:p>
          <a:p>
            <a:pPr algn="just"/>
            <a:r>
              <a:rPr lang="es-MX" sz="2800" dirty="0"/>
              <a:t>(Encuesta-normalización)</a:t>
            </a:r>
          </a:p>
          <a:p>
            <a:pPr algn="just"/>
            <a:endParaRPr lang="es-MX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32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Vinculación Científica y Tecnológica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F67BF1C-E14C-4C96-A1F0-E87B5F34A4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952700"/>
              </p:ext>
            </p:extLst>
          </p:nvPr>
        </p:nvGraphicFramePr>
        <p:xfrm>
          <a:off x="3668233" y="1181989"/>
          <a:ext cx="8463635" cy="52767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2381">
                  <a:extLst>
                    <a:ext uri="{9D8B030D-6E8A-4147-A177-3AD203B41FA5}">
                      <a16:colId xmlns:a16="http://schemas.microsoft.com/office/drawing/2014/main" val="2459155455"/>
                    </a:ext>
                  </a:extLst>
                </a:gridCol>
                <a:gridCol w="1275907">
                  <a:extLst>
                    <a:ext uri="{9D8B030D-6E8A-4147-A177-3AD203B41FA5}">
                      <a16:colId xmlns:a16="http://schemas.microsoft.com/office/drawing/2014/main" val="522352521"/>
                    </a:ext>
                  </a:extLst>
                </a:gridCol>
                <a:gridCol w="723014">
                  <a:extLst>
                    <a:ext uri="{9D8B030D-6E8A-4147-A177-3AD203B41FA5}">
                      <a16:colId xmlns:a16="http://schemas.microsoft.com/office/drawing/2014/main" val="1670633548"/>
                    </a:ext>
                  </a:extLst>
                </a:gridCol>
                <a:gridCol w="691116">
                  <a:extLst>
                    <a:ext uri="{9D8B030D-6E8A-4147-A177-3AD203B41FA5}">
                      <a16:colId xmlns:a16="http://schemas.microsoft.com/office/drawing/2014/main" val="719771181"/>
                    </a:ext>
                  </a:extLst>
                </a:gridCol>
                <a:gridCol w="1307805">
                  <a:extLst>
                    <a:ext uri="{9D8B030D-6E8A-4147-A177-3AD203B41FA5}">
                      <a16:colId xmlns:a16="http://schemas.microsoft.com/office/drawing/2014/main" val="3061172624"/>
                    </a:ext>
                  </a:extLst>
                </a:gridCol>
                <a:gridCol w="1573618">
                  <a:extLst>
                    <a:ext uri="{9D8B030D-6E8A-4147-A177-3AD203B41FA5}">
                      <a16:colId xmlns:a16="http://schemas.microsoft.com/office/drawing/2014/main" val="4168076985"/>
                    </a:ext>
                  </a:extLst>
                </a:gridCol>
                <a:gridCol w="1286540">
                  <a:extLst>
                    <a:ext uri="{9D8B030D-6E8A-4147-A177-3AD203B41FA5}">
                      <a16:colId xmlns:a16="http://schemas.microsoft.com/office/drawing/2014/main" val="1608013079"/>
                    </a:ext>
                  </a:extLst>
                </a:gridCol>
                <a:gridCol w="893254">
                  <a:extLst>
                    <a:ext uri="{9D8B030D-6E8A-4147-A177-3AD203B41FA5}">
                      <a16:colId xmlns:a16="http://schemas.microsoft.com/office/drawing/2014/main" val="2877661560"/>
                    </a:ext>
                  </a:extLst>
                </a:gridCol>
              </a:tblGrid>
              <a:tr h="4128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Empresa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Sector Productivo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V. Informal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V. Formal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Comercialización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Coord. de procesos de transferencia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Exp. en las redes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Prom. por empresa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extLst>
                  <a:ext uri="{0D108BD9-81ED-4DB2-BD59-A6C34878D82A}">
                    <a16:rowId xmlns:a16="http://schemas.microsoft.com/office/drawing/2014/main" val="1285386674"/>
                  </a:ext>
                </a:extLst>
              </a:tr>
              <a:tr h="128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1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Marina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0.45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0.32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0.44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0.71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0.68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0.52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extLst>
                  <a:ext uri="{0D108BD9-81ED-4DB2-BD59-A6C34878D82A}">
                    <a16:rowId xmlns:a16="http://schemas.microsoft.com/office/drawing/2014/main" val="2135543881"/>
                  </a:ext>
                </a:extLst>
              </a:tr>
              <a:tr h="128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2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Medioambiental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0.36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0.28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0.69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0.25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0.37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extLst>
                  <a:ext uri="{0D108BD9-81ED-4DB2-BD59-A6C34878D82A}">
                    <a16:rowId xmlns:a16="http://schemas.microsoft.com/office/drawing/2014/main" val="3351026440"/>
                  </a:ext>
                </a:extLst>
              </a:tr>
              <a:tr h="128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3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Medioambiental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0.39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0.58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0.69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0.14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0.79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0.52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extLst>
                  <a:ext uri="{0D108BD9-81ED-4DB2-BD59-A6C34878D82A}">
                    <a16:rowId xmlns:a16="http://schemas.microsoft.com/office/drawing/2014/main" val="3742188488"/>
                  </a:ext>
                </a:extLst>
              </a:tr>
              <a:tr h="128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Servicios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0.64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0.47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0.56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0.04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0.25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0.39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extLst>
                  <a:ext uri="{0D108BD9-81ED-4DB2-BD59-A6C34878D82A}">
                    <a16:rowId xmlns:a16="http://schemas.microsoft.com/office/drawing/2014/main" val="688776849"/>
                  </a:ext>
                </a:extLst>
              </a:tr>
              <a:tr h="128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5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Servicios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0.23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0.10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0.06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0.00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0.00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0.08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extLst>
                  <a:ext uri="{0D108BD9-81ED-4DB2-BD59-A6C34878D82A}">
                    <a16:rowId xmlns:a16="http://schemas.microsoft.com/office/drawing/2014/main" val="401228981"/>
                  </a:ext>
                </a:extLst>
              </a:tr>
              <a:tr h="128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6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Manufactura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0.27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0.10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0.19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0.11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0.32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extLst>
                  <a:ext uri="{0D108BD9-81ED-4DB2-BD59-A6C34878D82A}">
                    <a16:rowId xmlns:a16="http://schemas.microsoft.com/office/drawing/2014/main" val="4261005208"/>
                  </a:ext>
                </a:extLst>
              </a:tr>
              <a:tr h="128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7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Manufactura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0.75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0.47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0.69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0.61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0.56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extLst>
                  <a:ext uri="{0D108BD9-81ED-4DB2-BD59-A6C34878D82A}">
                    <a16:rowId xmlns:a16="http://schemas.microsoft.com/office/drawing/2014/main" val="2890334396"/>
                  </a:ext>
                </a:extLst>
              </a:tr>
              <a:tr h="128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8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Manufactura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0.14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0.32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0.53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0.11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0.00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0.22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extLst>
                  <a:ext uri="{0D108BD9-81ED-4DB2-BD59-A6C34878D82A}">
                    <a16:rowId xmlns:a16="http://schemas.microsoft.com/office/drawing/2014/main" val="3223057268"/>
                  </a:ext>
                </a:extLst>
              </a:tr>
              <a:tr h="128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Manufactura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0.22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0.09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0.14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0.07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0.22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extLst>
                  <a:ext uri="{0D108BD9-81ED-4DB2-BD59-A6C34878D82A}">
                    <a16:rowId xmlns:a16="http://schemas.microsoft.com/office/drawing/2014/main" val="407916432"/>
                  </a:ext>
                </a:extLst>
              </a:tr>
              <a:tr h="128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10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Farmacéutico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0.45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0.34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0.18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0.64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0.36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extLst>
                  <a:ext uri="{0D108BD9-81ED-4DB2-BD59-A6C34878D82A}">
                    <a16:rowId xmlns:a16="http://schemas.microsoft.com/office/drawing/2014/main" val="2468459507"/>
                  </a:ext>
                </a:extLst>
              </a:tr>
              <a:tr h="128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11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Farmacéutico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0.30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0.00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0.04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0.00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0.11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extLst>
                  <a:ext uri="{0D108BD9-81ED-4DB2-BD59-A6C34878D82A}">
                    <a16:rowId xmlns:a16="http://schemas.microsoft.com/office/drawing/2014/main" val="1417911721"/>
                  </a:ext>
                </a:extLst>
              </a:tr>
              <a:tr h="128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12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Farmacéutico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0.70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0.42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0.88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0.86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0.54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0.68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extLst>
                  <a:ext uri="{0D108BD9-81ED-4DB2-BD59-A6C34878D82A}">
                    <a16:rowId xmlns:a16="http://schemas.microsoft.com/office/drawing/2014/main" val="2726269929"/>
                  </a:ext>
                </a:extLst>
              </a:tr>
              <a:tr h="128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13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Farmacéutico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0.14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0.07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0.13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0.11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0.00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extLst>
                  <a:ext uri="{0D108BD9-81ED-4DB2-BD59-A6C34878D82A}">
                    <a16:rowId xmlns:a16="http://schemas.microsoft.com/office/drawing/2014/main" val="114865435"/>
                  </a:ext>
                </a:extLst>
              </a:tr>
              <a:tr h="128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14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Agroalimentario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0.18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0.19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0.14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0.25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0.19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extLst>
                  <a:ext uri="{0D108BD9-81ED-4DB2-BD59-A6C34878D82A}">
                    <a16:rowId xmlns:a16="http://schemas.microsoft.com/office/drawing/2014/main" val="807851098"/>
                  </a:ext>
                </a:extLst>
              </a:tr>
              <a:tr h="128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15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Agroalimentario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0.59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0.35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0.50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0.18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0.93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0.51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extLst>
                  <a:ext uri="{0D108BD9-81ED-4DB2-BD59-A6C34878D82A}">
                    <a16:rowId xmlns:a16="http://schemas.microsoft.com/office/drawing/2014/main" val="3485659358"/>
                  </a:ext>
                </a:extLst>
              </a:tr>
              <a:tr h="128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16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Agroalimentario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0.34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0.09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0.07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0.57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0.26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extLst>
                  <a:ext uri="{0D108BD9-81ED-4DB2-BD59-A6C34878D82A}">
                    <a16:rowId xmlns:a16="http://schemas.microsoft.com/office/drawing/2014/main" val="73368265"/>
                  </a:ext>
                </a:extLst>
              </a:tr>
              <a:tr h="128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17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Agroalimentario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0.43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0.25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0.59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0.07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0.54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0.38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extLst>
                  <a:ext uri="{0D108BD9-81ED-4DB2-BD59-A6C34878D82A}">
                    <a16:rowId xmlns:a16="http://schemas.microsoft.com/office/drawing/2014/main" val="611977337"/>
                  </a:ext>
                </a:extLst>
              </a:tr>
              <a:tr h="128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18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Agroalimentario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0.52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0.13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0.06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0.04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0.25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extLst>
                  <a:ext uri="{0D108BD9-81ED-4DB2-BD59-A6C34878D82A}">
                    <a16:rowId xmlns:a16="http://schemas.microsoft.com/office/drawing/2014/main" val="2051011671"/>
                  </a:ext>
                </a:extLst>
              </a:tr>
              <a:tr h="128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19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Agroalimentario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0.61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0.40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0.47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0.43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0.64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0.51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extLst>
                  <a:ext uri="{0D108BD9-81ED-4DB2-BD59-A6C34878D82A}">
                    <a16:rowId xmlns:a16="http://schemas.microsoft.com/office/drawing/2014/main" val="3328304159"/>
                  </a:ext>
                </a:extLst>
              </a:tr>
              <a:tr h="128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20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Agroalimentario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0.39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0.43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0.56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0.07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0.54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0.40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extLst>
                  <a:ext uri="{0D108BD9-81ED-4DB2-BD59-A6C34878D82A}">
                    <a16:rowId xmlns:a16="http://schemas.microsoft.com/office/drawing/2014/main" val="3535311408"/>
                  </a:ext>
                </a:extLst>
              </a:tr>
              <a:tr h="128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21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Agroalimentario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0.45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0.45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0.59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0.46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0.21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0.44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extLst>
                  <a:ext uri="{0D108BD9-81ED-4DB2-BD59-A6C34878D82A}">
                    <a16:rowId xmlns:a16="http://schemas.microsoft.com/office/drawing/2014/main" val="58460542"/>
                  </a:ext>
                </a:extLst>
              </a:tr>
              <a:tr h="128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22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Agroalimentario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0.23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0.18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0.22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0.25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0.57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extLst>
                  <a:ext uri="{0D108BD9-81ED-4DB2-BD59-A6C34878D82A}">
                    <a16:rowId xmlns:a16="http://schemas.microsoft.com/office/drawing/2014/main" val="457934150"/>
                  </a:ext>
                </a:extLst>
              </a:tr>
              <a:tr h="128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23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Agroalimentario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0.12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0.28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0.00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0.07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0.13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extLst>
                  <a:ext uri="{0D108BD9-81ED-4DB2-BD59-A6C34878D82A}">
                    <a16:rowId xmlns:a16="http://schemas.microsoft.com/office/drawing/2014/main" val="591528520"/>
                  </a:ext>
                </a:extLst>
              </a:tr>
              <a:tr h="128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24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Agroalimentario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0.50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0.15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0.13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0.21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0.00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0.20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extLst>
                  <a:ext uri="{0D108BD9-81ED-4DB2-BD59-A6C34878D82A}">
                    <a16:rowId xmlns:a16="http://schemas.microsoft.com/office/drawing/2014/main" val="1003226131"/>
                  </a:ext>
                </a:extLst>
              </a:tr>
              <a:tr h="12860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Promedio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>
                          <a:effectLst/>
                        </a:rPr>
                        <a:t>0.40</a:t>
                      </a:r>
                      <a:endParaRPr lang="es-MX" sz="1200"/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0.27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0.37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>
                          <a:effectLst/>
                        </a:rPr>
                        <a:t>0.20</a:t>
                      </a:r>
                      <a:endParaRPr lang="es-MX" sz="1200"/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effectLst/>
                        </a:rPr>
                        <a:t>0.36</a:t>
                      </a:r>
                      <a:endParaRPr lang="es-MX" sz="1200" dirty="0"/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8964338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Desviación estándar (s)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effectLst/>
                        </a:rPr>
                        <a:t>0.18</a:t>
                      </a:r>
                      <a:endParaRPr lang="es-MX" sz="1200" dirty="0"/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0.14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0.25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effectLst/>
                        </a:rPr>
                        <a:t>0.22</a:t>
                      </a:r>
                      <a:endParaRPr lang="es-MX" sz="1200" dirty="0"/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effectLst/>
                        </a:rPr>
                        <a:t>0.29</a:t>
                      </a: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035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919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Juan Manuel Andrade Alvarez – Maestría en Gestión de la Tecnología – (6°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-52295" y="1053824"/>
            <a:ext cx="787827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Avance de Resultados (Encuesta-QCA)</a:t>
            </a:r>
          </a:p>
          <a:p>
            <a:pPr algn="just"/>
            <a:endParaRPr lang="es-MX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32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Vinculación Científica y Tecnológica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0828540-ACB4-4F7C-94AC-607245BD8E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2580005"/>
            <a:ext cx="5467179" cy="1831526"/>
          </a:xfrm>
          <a:prstGeom prst="rect">
            <a:avLst/>
          </a:prstGeom>
        </p:spPr>
      </p:pic>
      <p:graphicFrame>
        <p:nvGraphicFramePr>
          <p:cNvPr id="21" name="Diagrama 20">
            <a:extLst>
              <a:ext uri="{FF2B5EF4-FFF2-40B4-BE49-F238E27FC236}">
                <a16:creationId xmlns:a16="http://schemas.microsoft.com/office/drawing/2014/main" id="{A8278CE1-518F-452B-9DF1-B66056C656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2982034"/>
              </p:ext>
            </p:extLst>
          </p:nvPr>
        </p:nvGraphicFramePr>
        <p:xfrm>
          <a:off x="6131933" y="2823755"/>
          <a:ext cx="5612130" cy="3531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2" name="Elipse 21">
            <a:extLst>
              <a:ext uri="{FF2B5EF4-FFF2-40B4-BE49-F238E27FC236}">
                <a16:creationId xmlns:a16="http://schemas.microsoft.com/office/drawing/2014/main" id="{DFB24280-721D-4D06-BEFB-A66916113C08}"/>
              </a:ext>
            </a:extLst>
          </p:cNvPr>
          <p:cNvSpPr/>
          <p:nvPr/>
        </p:nvSpPr>
        <p:spPr>
          <a:xfrm>
            <a:off x="9919499" y="5410770"/>
            <a:ext cx="990600" cy="7620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Comercialización</a:t>
            </a:r>
            <a:endParaRPr lang="es-MX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317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Juan Manuel Andrade Alvarez – Maestría en Gestión de la Tecnología – (6°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-52295" y="1053824"/>
            <a:ext cx="615552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Avance de Resultados (Entrevistas)</a:t>
            </a:r>
          </a:p>
          <a:p>
            <a:pPr algn="just"/>
            <a:endParaRPr lang="es-MX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32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Vinculación Científica y Tecnológica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8B6FFC0F-A9EA-4ED5-ACBD-EB40819415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574354"/>
              </p:ext>
            </p:extLst>
          </p:nvPr>
        </p:nvGraphicFramePr>
        <p:xfrm>
          <a:off x="373990" y="1956570"/>
          <a:ext cx="10585450" cy="40500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0511">
                  <a:extLst>
                    <a:ext uri="{9D8B030D-6E8A-4147-A177-3AD203B41FA5}">
                      <a16:colId xmlns:a16="http://schemas.microsoft.com/office/drawing/2014/main" val="2480797964"/>
                    </a:ext>
                  </a:extLst>
                </a:gridCol>
                <a:gridCol w="1404238">
                  <a:extLst>
                    <a:ext uri="{9D8B030D-6E8A-4147-A177-3AD203B41FA5}">
                      <a16:colId xmlns:a16="http://schemas.microsoft.com/office/drawing/2014/main" val="1711937166"/>
                    </a:ext>
                  </a:extLst>
                </a:gridCol>
                <a:gridCol w="1559410">
                  <a:extLst>
                    <a:ext uri="{9D8B030D-6E8A-4147-A177-3AD203B41FA5}">
                      <a16:colId xmlns:a16="http://schemas.microsoft.com/office/drawing/2014/main" val="583991595"/>
                    </a:ext>
                  </a:extLst>
                </a:gridCol>
                <a:gridCol w="2279987">
                  <a:extLst>
                    <a:ext uri="{9D8B030D-6E8A-4147-A177-3AD203B41FA5}">
                      <a16:colId xmlns:a16="http://schemas.microsoft.com/office/drawing/2014/main" val="3389647358"/>
                    </a:ext>
                  </a:extLst>
                </a:gridCol>
                <a:gridCol w="1846683">
                  <a:extLst>
                    <a:ext uri="{9D8B030D-6E8A-4147-A177-3AD203B41FA5}">
                      <a16:colId xmlns:a16="http://schemas.microsoft.com/office/drawing/2014/main" val="1203349011"/>
                    </a:ext>
                  </a:extLst>
                </a:gridCol>
                <a:gridCol w="1934621">
                  <a:extLst>
                    <a:ext uri="{9D8B030D-6E8A-4147-A177-3AD203B41FA5}">
                      <a16:colId xmlns:a16="http://schemas.microsoft.com/office/drawing/2014/main" val="3539047612"/>
                    </a:ext>
                  </a:extLst>
                </a:gridCol>
              </a:tblGrid>
              <a:tr h="8887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Investigador/Academia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Vinculación Informal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Vinculación Formal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Comercialización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Coordinación de transferencia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Experiencia en las redes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18572143"/>
                  </a:ext>
                </a:extLst>
              </a:tr>
              <a:tr h="2873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1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0.43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0.07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0.07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0.21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0.21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13989337"/>
                  </a:ext>
                </a:extLst>
              </a:tr>
              <a:tr h="2873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2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0.17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0.28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0.28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0.17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0.11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63218277"/>
                  </a:ext>
                </a:extLst>
              </a:tr>
              <a:tr h="2873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3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0.23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0.19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0.19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0.23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0.15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45074457"/>
                  </a:ext>
                </a:extLst>
              </a:tr>
              <a:tr h="2873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4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0.42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0.08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0.13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0.16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0.21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43362448"/>
                  </a:ext>
                </a:extLst>
              </a:tr>
              <a:tr h="2873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5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0.19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0.30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0.11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0.19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0.22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55385393"/>
                  </a:ext>
                </a:extLst>
              </a:tr>
              <a:tr h="2873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6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0.33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0.15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0.10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0.20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0.23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55647415"/>
                  </a:ext>
                </a:extLst>
              </a:tr>
              <a:tr h="2873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7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0.27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0.31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0.12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0.18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0.12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00802698"/>
                  </a:ext>
                </a:extLst>
              </a:tr>
              <a:tr h="2873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8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0.42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0.19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0.05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0.12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0.23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72379802"/>
                  </a:ext>
                </a:extLst>
              </a:tr>
              <a:tr h="2873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9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0.33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0.14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0.14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0.19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0.21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56712643"/>
                  </a:ext>
                </a:extLst>
              </a:tr>
              <a:tr h="2873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Promedio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0.31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0.19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0.13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0.18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0.19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22372248"/>
                  </a:ext>
                </a:extLst>
              </a:tr>
              <a:tr h="2873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(s)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0.102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0.089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0.068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0.033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0.047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04906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186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Juan Manuel Andrade Alvarez – Maestría en Gestión de la Tecnología – (6°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-52295" y="1053824"/>
            <a:ext cx="615552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Avance de Resultados (correlación)</a:t>
            </a:r>
          </a:p>
          <a:p>
            <a:pPr algn="just"/>
            <a:endParaRPr lang="es-MX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32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Vinculación Científica y Tecnológica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B5AABFF-0948-48D7-9E2B-D687026238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427135"/>
              </p:ext>
            </p:extLst>
          </p:nvPr>
        </p:nvGraphicFramePr>
        <p:xfrm>
          <a:off x="35690" y="2652134"/>
          <a:ext cx="5826953" cy="30747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3127">
                  <a:extLst>
                    <a:ext uri="{9D8B030D-6E8A-4147-A177-3AD203B41FA5}">
                      <a16:colId xmlns:a16="http://schemas.microsoft.com/office/drawing/2014/main" val="2480797964"/>
                    </a:ext>
                  </a:extLst>
                </a:gridCol>
                <a:gridCol w="785690">
                  <a:extLst>
                    <a:ext uri="{9D8B030D-6E8A-4147-A177-3AD203B41FA5}">
                      <a16:colId xmlns:a16="http://schemas.microsoft.com/office/drawing/2014/main" val="1711937166"/>
                    </a:ext>
                  </a:extLst>
                </a:gridCol>
                <a:gridCol w="660001">
                  <a:extLst>
                    <a:ext uri="{9D8B030D-6E8A-4147-A177-3AD203B41FA5}">
                      <a16:colId xmlns:a16="http://schemas.microsoft.com/office/drawing/2014/main" val="583991595"/>
                    </a:ext>
                  </a:extLst>
                </a:gridCol>
                <a:gridCol w="1363250">
                  <a:extLst>
                    <a:ext uri="{9D8B030D-6E8A-4147-A177-3AD203B41FA5}">
                      <a16:colId xmlns:a16="http://schemas.microsoft.com/office/drawing/2014/main" val="3389647358"/>
                    </a:ext>
                  </a:extLst>
                </a:gridCol>
                <a:gridCol w="1158186">
                  <a:extLst>
                    <a:ext uri="{9D8B030D-6E8A-4147-A177-3AD203B41FA5}">
                      <a16:colId xmlns:a16="http://schemas.microsoft.com/office/drawing/2014/main" val="1203349011"/>
                    </a:ext>
                  </a:extLst>
                </a:gridCol>
                <a:gridCol w="986699">
                  <a:extLst>
                    <a:ext uri="{9D8B030D-6E8A-4147-A177-3AD203B41FA5}">
                      <a16:colId xmlns:a16="http://schemas.microsoft.com/office/drawing/2014/main" val="3539047612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dirty="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V. Informal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V. Formal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Comercialización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Coordinación de transferencia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Experiencia en las redes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1857214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1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0.43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0.07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0.07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0.21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0.21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1398933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2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0.17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0.28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0.28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0.17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0.11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6321827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3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0.23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0.19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0.19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0.23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0.15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4507445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4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0.42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0.08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0.13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0.16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0.21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4336244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5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0.19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0.30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0.11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0.19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0.22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5538539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6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0.33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0.15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0.10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0.20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0.23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5564741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7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0.27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0.31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0.12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0.18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0.12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0080269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8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0.42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0.19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0.05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0.12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0.23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723798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9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0.33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0.14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0.14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0.19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0.21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5671264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Promedio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0.31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0.19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0.13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0.18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0.19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2237224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(s)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0.102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0.089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0.068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0.033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0.047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04906624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C9DBABBD-4603-4DC7-A9C5-0896C1E30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391941"/>
              </p:ext>
            </p:extLst>
          </p:nvPr>
        </p:nvGraphicFramePr>
        <p:xfrm>
          <a:off x="5955629" y="2570797"/>
          <a:ext cx="6212307" cy="29049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5896">
                  <a:extLst>
                    <a:ext uri="{9D8B030D-6E8A-4147-A177-3AD203B41FA5}">
                      <a16:colId xmlns:a16="http://schemas.microsoft.com/office/drawing/2014/main" val="2328644602"/>
                    </a:ext>
                  </a:extLst>
                </a:gridCol>
                <a:gridCol w="761822">
                  <a:extLst>
                    <a:ext uri="{9D8B030D-6E8A-4147-A177-3AD203B41FA5}">
                      <a16:colId xmlns:a16="http://schemas.microsoft.com/office/drawing/2014/main" val="606148853"/>
                    </a:ext>
                  </a:extLst>
                </a:gridCol>
                <a:gridCol w="625642">
                  <a:extLst>
                    <a:ext uri="{9D8B030D-6E8A-4147-A177-3AD203B41FA5}">
                      <a16:colId xmlns:a16="http://schemas.microsoft.com/office/drawing/2014/main" val="429018782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895765695"/>
                    </a:ext>
                  </a:extLst>
                </a:gridCol>
                <a:gridCol w="1082842">
                  <a:extLst>
                    <a:ext uri="{9D8B030D-6E8A-4147-A177-3AD203B41FA5}">
                      <a16:colId xmlns:a16="http://schemas.microsoft.com/office/drawing/2014/main" val="1212653935"/>
                    </a:ext>
                  </a:extLst>
                </a:gridCol>
                <a:gridCol w="954505">
                  <a:extLst>
                    <a:ext uri="{9D8B030D-6E8A-4147-A177-3AD203B41FA5}">
                      <a16:colId xmlns:a16="http://schemas.microsoft.com/office/drawing/2014/main" val="1206500196"/>
                    </a:ext>
                  </a:extLst>
                </a:gridCol>
              </a:tblGrid>
              <a:tr h="811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Sector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V. Informal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V. Formal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Comercialización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Coordinación de transferencia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Experiencia en las redes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87997039"/>
                  </a:ext>
                </a:extLst>
              </a:tr>
              <a:tr h="2617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Marina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0.45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0.32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0.44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0.71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0.68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53292335"/>
                  </a:ext>
                </a:extLst>
              </a:tr>
              <a:tr h="2617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Medioambiental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0.38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0.43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0.69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0.20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0.54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68353120"/>
                  </a:ext>
                </a:extLst>
              </a:tr>
              <a:tr h="2617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Servicios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0.43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0.28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0.31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0.02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0.13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52795277"/>
                  </a:ext>
                </a:extLst>
              </a:tr>
              <a:tr h="2617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Manufactura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0.34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0.28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0.38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0.16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0.25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59477796"/>
                  </a:ext>
                </a:extLst>
              </a:tr>
              <a:tr h="2617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Farmacéutico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0.40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0.22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0.34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0.29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0.29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28015029"/>
                  </a:ext>
                </a:extLst>
              </a:tr>
              <a:tr h="2617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Agroalimentario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0.41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0.26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0.34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0.18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0.42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85472609"/>
                  </a:ext>
                </a:extLst>
              </a:tr>
              <a:tr h="2617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Promedio: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0.40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0.30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0.41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0.26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0.38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1962589"/>
                  </a:ext>
                </a:extLst>
              </a:tr>
              <a:tr h="2617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(s)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0.04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0.07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0.14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0.24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0.20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86501953"/>
                  </a:ext>
                </a:extLst>
              </a:tr>
            </a:tbl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07CF7F02-36D0-485E-BE9A-CB6AC7BBA76B}"/>
              </a:ext>
            </a:extLst>
          </p:cNvPr>
          <p:cNvSpPr txBox="1"/>
          <p:nvPr/>
        </p:nvSpPr>
        <p:spPr>
          <a:xfrm>
            <a:off x="173828" y="1818734"/>
            <a:ext cx="6109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/>
              <a:t>Academia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s-MX" sz="32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2502F7B-718F-48DA-8706-28C0ABAB7F42}"/>
              </a:ext>
            </a:extLst>
          </p:cNvPr>
          <p:cNvSpPr txBox="1"/>
          <p:nvPr/>
        </p:nvSpPr>
        <p:spPr>
          <a:xfrm>
            <a:off x="6362601" y="1784548"/>
            <a:ext cx="5740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/>
              <a:t>Sector Productivo (SP)</a:t>
            </a:r>
          </a:p>
        </p:txBody>
      </p:sp>
    </p:spTree>
    <p:extLst>
      <p:ext uri="{BB962C8B-B14F-4D97-AF65-F5344CB8AC3E}">
        <p14:creationId xmlns:p14="http://schemas.microsoft.com/office/powerpoint/2010/main" val="830839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Juan Manuel Andrade Alvarez – Maestría en Gestión de la Tecnología – (6°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-52295" y="1126016"/>
            <a:ext cx="615552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Avance de Resultados (correlación)</a:t>
            </a:r>
          </a:p>
          <a:p>
            <a:pPr algn="just"/>
            <a:endParaRPr lang="es-MX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32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Vinculación Científica y Tecnológica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8AC7C7B6-3C6F-4202-8B4E-0632E995E9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473767"/>
              </p:ext>
            </p:extLst>
          </p:nvPr>
        </p:nvGraphicFramePr>
        <p:xfrm>
          <a:off x="48127" y="1720949"/>
          <a:ext cx="9625260" cy="4485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4636">
                  <a:extLst>
                    <a:ext uri="{9D8B030D-6E8A-4147-A177-3AD203B41FA5}">
                      <a16:colId xmlns:a16="http://schemas.microsoft.com/office/drawing/2014/main" val="1073148887"/>
                    </a:ext>
                  </a:extLst>
                </a:gridCol>
                <a:gridCol w="816911">
                  <a:extLst>
                    <a:ext uri="{9D8B030D-6E8A-4147-A177-3AD203B41FA5}">
                      <a16:colId xmlns:a16="http://schemas.microsoft.com/office/drawing/2014/main" val="2072113494"/>
                    </a:ext>
                  </a:extLst>
                </a:gridCol>
                <a:gridCol w="950444">
                  <a:extLst>
                    <a:ext uri="{9D8B030D-6E8A-4147-A177-3AD203B41FA5}">
                      <a16:colId xmlns:a16="http://schemas.microsoft.com/office/drawing/2014/main" val="3143002486"/>
                    </a:ext>
                  </a:extLst>
                </a:gridCol>
                <a:gridCol w="919785">
                  <a:extLst>
                    <a:ext uri="{9D8B030D-6E8A-4147-A177-3AD203B41FA5}">
                      <a16:colId xmlns:a16="http://schemas.microsoft.com/office/drawing/2014/main" val="2191704471"/>
                    </a:ext>
                  </a:extLst>
                </a:gridCol>
                <a:gridCol w="1042421">
                  <a:extLst>
                    <a:ext uri="{9D8B030D-6E8A-4147-A177-3AD203B41FA5}">
                      <a16:colId xmlns:a16="http://schemas.microsoft.com/office/drawing/2014/main" val="3454212562"/>
                    </a:ext>
                  </a:extLst>
                </a:gridCol>
                <a:gridCol w="919785">
                  <a:extLst>
                    <a:ext uri="{9D8B030D-6E8A-4147-A177-3AD203B41FA5}">
                      <a16:colId xmlns:a16="http://schemas.microsoft.com/office/drawing/2014/main" val="3805867538"/>
                    </a:ext>
                  </a:extLst>
                </a:gridCol>
                <a:gridCol w="748603">
                  <a:extLst>
                    <a:ext uri="{9D8B030D-6E8A-4147-A177-3AD203B41FA5}">
                      <a16:colId xmlns:a16="http://schemas.microsoft.com/office/drawing/2014/main" val="492399455"/>
                    </a:ext>
                  </a:extLst>
                </a:gridCol>
                <a:gridCol w="753711">
                  <a:extLst>
                    <a:ext uri="{9D8B030D-6E8A-4147-A177-3AD203B41FA5}">
                      <a16:colId xmlns:a16="http://schemas.microsoft.com/office/drawing/2014/main" val="2149170921"/>
                    </a:ext>
                  </a:extLst>
                </a:gridCol>
                <a:gridCol w="705169">
                  <a:extLst>
                    <a:ext uri="{9D8B030D-6E8A-4147-A177-3AD203B41FA5}">
                      <a16:colId xmlns:a16="http://schemas.microsoft.com/office/drawing/2014/main" val="4230747333"/>
                    </a:ext>
                  </a:extLst>
                </a:gridCol>
                <a:gridCol w="858465">
                  <a:extLst>
                    <a:ext uri="{9D8B030D-6E8A-4147-A177-3AD203B41FA5}">
                      <a16:colId xmlns:a16="http://schemas.microsoft.com/office/drawing/2014/main" val="3847344949"/>
                    </a:ext>
                  </a:extLst>
                </a:gridCol>
                <a:gridCol w="795330">
                  <a:extLst>
                    <a:ext uri="{9D8B030D-6E8A-4147-A177-3AD203B41FA5}">
                      <a16:colId xmlns:a16="http://schemas.microsoft.com/office/drawing/2014/main" val="372520847"/>
                    </a:ext>
                  </a:extLst>
                </a:gridCol>
              </a:tblGrid>
              <a:tr h="62521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MX" sz="13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V. I. Academia</a:t>
                      </a:r>
                      <a:endParaRPr lang="es-MX" sz="13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V. F. Academia</a:t>
                      </a:r>
                      <a:endParaRPr lang="es-MX" sz="13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Com. Academia</a:t>
                      </a:r>
                      <a:endParaRPr lang="es-MX" sz="13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Coord. T. Academia</a:t>
                      </a:r>
                      <a:endParaRPr lang="es-MX" sz="13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Exp. Redes. Academia</a:t>
                      </a:r>
                      <a:endParaRPr lang="es-MX" sz="13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V. I. SP</a:t>
                      </a:r>
                      <a:endParaRPr lang="es-MX" sz="13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V. F. SP</a:t>
                      </a:r>
                      <a:endParaRPr lang="es-MX" sz="13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Com. SP</a:t>
                      </a:r>
                      <a:endParaRPr lang="es-MX" sz="13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Coord. SP</a:t>
                      </a:r>
                      <a:endParaRPr lang="es-MX" sz="13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 err="1">
                          <a:effectLst/>
                          <a:latin typeface="+mn-lt"/>
                        </a:rPr>
                        <a:t>Exp</a:t>
                      </a:r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. Redes. SP</a:t>
                      </a:r>
                      <a:endParaRPr lang="es-MX" sz="13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62523646"/>
                  </a:ext>
                </a:extLst>
              </a:tr>
              <a:tr h="47586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V. I. Academia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1.000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4197167"/>
                  </a:ext>
                </a:extLst>
              </a:tr>
              <a:tr h="47586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V. F. Academia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-0.822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1.000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7417966"/>
                  </a:ext>
                </a:extLst>
              </a:tr>
              <a:tr h="47586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Com. Academia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-0.708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0.372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1.000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4243299"/>
                  </a:ext>
                </a:extLst>
              </a:tr>
              <a:tr h="47586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Coord. T. Academia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-0.286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-0.106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0.205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1.000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7016104"/>
                  </a:ext>
                </a:extLst>
              </a:tr>
              <a:tr h="47586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Exp. Redes. Academia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0.623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-0.576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-0.772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-0.189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1.000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9774266"/>
                  </a:ext>
                </a:extLst>
              </a:tr>
              <a:tr h="24312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V. I. SP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0.003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-0.066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-0.313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0.906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0.092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1.000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3086743"/>
                  </a:ext>
                </a:extLst>
              </a:tr>
              <a:tr h="24312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V. F. SP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-0.183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0.121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0.719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-0.268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-0.801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-0.099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1.000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0951544"/>
                  </a:ext>
                </a:extLst>
              </a:tr>
              <a:tr h="24312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Com. SP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-0.288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0.294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0.675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-0.475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-0.702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-0.222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0.942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1.000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0863896"/>
                  </a:ext>
                </a:extLst>
              </a:tr>
              <a:tr h="27555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Coord. SP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0.472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-0.366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-0.541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0.145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0.371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0.473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0.103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0.162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1.000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7151483"/>
                  </a:ext>
                </a:extLst>
              </a:tr>
              <a:tr h="47586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300" u="none" strike="noStrike" dirty="0" err="1">
                          <a:effectLst/>
                          <a:latin typeface="+mn-lt"/>
                        </a:rPr>
                        <a:t>Exp</a:t>
                      </a:r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. Redes. SP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0.259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-0.190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-0.127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-0.060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-0.010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0.318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0.548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0.602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0.803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1.000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4330234"/>
                  </a:ext>
                </a:extLst>
              </a:tr>
            </a:tbl>
          </a:graphicData>
        </a:graphic>
      </p:graphicFrame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026" name="Picture 2" descr="Como usar la correlación para detectar que áreas mejorar en los hoteles? |  Loopon">
            <a:extLst>
              <a:ext uri="{FF2B5EF4-FFF2-40B4-BE49-F238E27FC236}">
                <a16:creationId xmlns:a16="http://schemas.microsoft.com/office/drawing/2014/main" id="{CC16345B-81A5-4F6C-A8E0-FD303CE62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214" y="2763529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322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Juan Manuel Andrade Alvarez – Maestría en Gestión de la Tecnología – (6°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0" y="1181282"/>
            <a:ext cx="12191999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Referencias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effectLst/>
                <a:ea typeface="Calibri" panose="020F0502020204030204" pitchFamily="34" charset="0"/>
              </a:rPr>
              <a:t>Alcántar, V., y Arcos, J. (2004). La vinculación como instrumento de imagen y posicionamiento de las instituciones de educación superior. Revista Electrónica de investigación educativa. Vol. 6, No. 1-12.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effectLst/>
                <a:ea typeface="Calibri" panose="020F0502020204030204" pitchFamily="34" charset="0"/>
              </a:rPr>
              <a:t>Campos, E., y Ramos, L. (2001). De las Perlas al Collar. Historias de la evolución del CIQA. CIQA Ciencia: México.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effectLst/>
                <a:ea typeface="Calibri" panose="020F0502020204030204" pitchFamily="34" charset="0"/>
              </a:rPr>
              <a:t>Campos, G., y Sánchez, G. (2005). La vinculación universitaria: ese oscuro objeto del deseo. Revista Electrónica de Investigación educativa. Vol. 7, No. 2, 1-13.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effectLst/>
                <a:ea typeface="Calibri" panose="020F0502020204030204" pitchFamily="34" charset="0"/>
              </a:rPr>
              <a:t>Carvajal, A. (2002). Teorías y modelos: formas de representación de la realidad. Revista Comunicación, 12(1), 1-14.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/>
              <a:t>Castillo, L., Lavín, J. &amp; Pedraza, N. (2014). La gestión de la triple hélice: fortaleciendo las relaciones entre la universidad, empresa, gobierno. </a:t>
            </a:r>
            <a:r>
              <a:rPr lang="es-MX" sz="1400" dirty="0" err="1"/>
              <a:t>Multiciencias</a:t>
            </a:r>
            <a:r>
              <a:rPr lang="es-MX" sz="1400" dirty="0"/>
              <a:t>, 14(4). 438-446</a:t>
            </a:r>
            <a:endParaRPr lang="es-MX" sz="1400" dirty="0">
              <a:effectLst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effectLst/>
                <a:ea typeface="Calibri" panose="020F0502020204030204" pitchFamily="34" charset="0"/>
              </a:rPr>
              <a:t>CONACYT. (2015). Agendas estatales y regionales de innovación. Memoria técnica del proyecto. Recuperado de: http://www.agendasinnovacion.org/wp-content/uploads/2015/01/AgendaQuer%C3%A9taro.pdf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/>
              <a:t>CONACYT. (2017). Informe general del estado de la ciencia, la tecnología y la innovación, CONACYT. Recuperado de: </a:t>
            </a:r>
            <a:r>
              <a:rPr lang="es-MX" sz="1400" dirty="0">
                <a:hlinkClick r:id="rId3"/>
              </a:rPr>
              <a:t>http://www.siicyt.gob.mx/index.php/transparencia/informes-conacyt/informe-general-del-estado-de-la-ciencia-tecnologia-e-innovacion/informe-general-2017/4813-informe-general-2017/file</a:t>
            </a:r>
            <a:endParaRPr lang="es-MX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/>
              <a:t>David, R. (2003). Conceptos de administración estratégica. Editorial Pearson Educación. México.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err="1"/>
              <a:t>Etzkowitz</a:t>
            </a:r>
            <a:r>
              <a:rPr lang="es-MX" sz="1400" dirty="0"/>
              <a:t>, H. &amp; </a:t>
            </a:r>
            <a:r>
              <a:rPr lang="es-MX" sz="1400" dirty="0" err="1"/>
              <a:t>Leydesdorff</a:t>
            </a:r>
            <a:r>
              <a:rPr lang="es-MX" sz="1400" dirty="0"/>
              <a:t>, L. (1998). </a:t>
            </a:r>
            <a:r>
              <a:rPr lang="es-MX" sz="1400" dirty="0" err="1"/>
              <a:t>The</a:t>
            </a:r>
            <a:r>
              <a:rPr lang="es-MX" sz="1400" dirty="0"/>
              <a:t> Triple </a:t>
            </a:r>
            <a:r>
              <a:rPr lang="es-MX" sz="1400" dirty="0" err="1"/>
              <a:t>Helix</a:t>
            </a:r>
            <a:r>
              <a:rPr lang="es-MX" sz="1400" dirty="0"/>
              <a:t> a </a:t>
            </a:r>
            <a:r>
              <a:rPr lang="es-MX" sz="1400" dirty="0" err="1"/>
              <a:t>Model</a:t>
            </a:r>
            <a:r>
              <a:rPr lang="es-MX" sz="1400" dirty="0"/>
              <a:t> </a:t>
            </a:r>
            <a:r>
              <a:rPr lang="es-MX" sz="1400" dirty="0" err="1"/>
              <a:t>for</a:t>
            </a:r>
            <a:r>
              <a:rPr lang="es-MX" sz="1400" dirty="0"/>
              <a:t> </a:t>
            </a:r>
            <a:r>
              <a:rPr lang="es-MX" sz="1400" dirty="0" err="1"/>
              <a:t>Innovation</a:t>
            </a:r>
            <a:r>
              <a:rPr lang="es-MX" sz="1400" dirty="0"/>
              <a:t> </a:t>
            </a:r>
            <a:r>
              <a:rPr lang="es-MX" sz="1400" dirty="0" err="1"/>
              <a:t>Studies</a:t>
            </a:r>
            <a:r>
              <a:rPr lang="es-MX" sz="1400" dirty="0"/>
              <a:t>. </a:t>
            </a:r>
            <a:r>
              <a:rPr lang="es-MX" sz="1400" dirty="0" err="1"/>
              <a:t>Science</a:t>
            </a:r>
            <a:r>
              <a:rPr lang="es-MX" sz="1400" dirty="0"/>
              <a:t> &amp; </a:t>
            </a:r>
            <a:r>
              <a:rPr lang="es-MX" sz="1400" dirty="0" err="1"/>
              <a:t>Public</a:t>
            </a:r>
            <a:r>
              <a:rPr lang="es-MX" sz="1400" dirty="0"/>
              <a:t> </a:t>
            </a:r>
            <a:r>
              <a:rPr lang="es-MX" sz="1400" dirty="0" err="1"/>
              <a:t>Policy</a:t>
            </a:r>
            <a:r>
              <a:rPr lang="es-MX" sz="1400" dirty="0"/>
              <a:t>, 25(3). 195-203.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err="1"/>
              <a:t>Heijs</a:t>
            </a:r>
            <a:r>
              <a:rPr lang="es-MX" sz="1400" dirty="0"/>
              <a:t>, J., y Jiménez, L. (2010). Relaciones Industria-ciencia: importancia, conceptos básicos y factores de éxito. Documentos de trabajo del Instituto de Análisis Industrial y Financiero (IAIF). No, 76.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/>
              <a:t>Morales, M., Amaro, M., y </a:t>
            </a:r>
            <a:r>
              <a:rPr lang="es-MX" sz="1400" dirty="0" err="1"/>
              <a:t>Stezano</a:t>
            </a:r>
            <a:r>
              <a:rPr lang="es-MX" sz="1400" dirty="0"/>
              <a:t>, F. (2019). Tendencias tecnológicas en el sector biotecnológico: análisis de patentes en México y Estados Unidos. Economía Teoría y Práctica, Nueva Época, 27(51). 17-44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/>
              <a:t>OCTS-OEI, RICYT. (2017). Manual Iberoamericano de indicadores de vinculación de la universidad con el entorno socioeconómico. Manual de valencia.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/>
              <a:t>Secretaria de Desarrollo Sustentable (SEDESU) </a:t>
            </a:r>
            <a:r>
              <a:rPr lang="es-MX" sz="1400" dirty="0">
                <a:hlinkClick r:id="rId4"/>
              </a:rPr>
              <a:t>https://www.queretaro.gob.mx/sedesu/</a:t>
            </a:r>
            <a:endParaRPr lang="es-MX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err="1"/>
              <a:t>Stezano</a:t>
            </a:r>
            <a:r>
              <a:rPr lang="es-MX" sz="1400" dirty="0"/>
              <a:t>, F. (2012). Construcción de redes de transferencia ciencia-industria en el sector de biotecnología en México. Estudio de caso sobre las vinculaciones tecnológicas entre investigadores de CINVESTAV Irapuato y LANGEBIO Y  empresas del sector agro-biotecnológico. Estudios Sociales, 20(39). 10-38</a:t>
            </a:r>
          </a:p>
          <a:p>
            <a:endParaRPr lang="es-MX" sz="1400" dirty="0"/>
          </a:p>
          <a:p>
            <a:endParaRPr lang="es-MX" sz="1400" dirty="0"/>
          </a:p>
          <a:p>
            <a:endParaRPr lang="es-MX" sz="1400" dirty="0"/>
          </a:p>
          <a:p>
            <a:endParaRPr lang="es-MX" sz="1400" dirty="0"/>
          </a:p>
          <a:p>
            <a:endParaRPr lang="es-MX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2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Vinculación Científica y Tecnológica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14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Juan Manuel Andrade Alvarez – Maestría en Gestión de la Tecnología – (6°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10129" y="1181282"/>
            <a:ext cx="5556482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Justificación</a:t>
            </a:r>
          </a:p>
          <a:p>
            <a:endParaRPr lang="es-MX" sz="2800" dirty="0"/>
          </a:p>
          <a:p>
            <a:pPr algn="just"/>
            <a:r>
              <a:rPr lang="es-MX" sz="2600" dirty="0"/>
              <a:t>Ciencia, tecnología, I+D+i para desarrollo económico (</a:t>
            </a:r>
            <a:r>
              <a:rPr lang="es-MX" sz="2600" dirty="0" err="1"/>
              <a:t>Heijs</a:t>
            </a:r>
            <a:r>
              <a:rPr lang="es-MX" sz="2600" dirty="0"/>
              <a:t> y Jiménez, 2010; David, 2003)  </a:t>
            </a:r>
          </a:p>
          <a:p>
            <a:pPr algn="just"/>
            <a:endParaRPr lang="es-MX" sz="2600" dirty="0"/>
          </a:p>
          <a:p>
            <a:pPr algn="just"/>
            <a:r>
              <a:rPr lang="es-MX" sz="2600" dirty="0"/>
              <a:t>Retos de la globalización y dinámica de los mercados: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600" dirty="0"/>
              <a:t>Competitividad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600" dirty="0"/>
              <a:t>Economía del conocimiento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600" dirty="0"/>
              <a:t>Resolución de problemas reales nacionales e internacionales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200" dirty="0"/>
          </a:p>
          <a:p>
            <a:endParaRPr lang="es-MX" sz="3200" dirty="0"/>
          </a:p>
          <a:p>
            <a:endParaRPr lang="es-MX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2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Vinculación Científica y Tecnológica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9577C04-58EE-456E-8648-00D71DCA65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3"/>
          <a:stretch>
            <a:fillRect/>
          </a:stretch>
        </p:blipFill>
        <p:spPr bwMode="auto">
          <a:xfrm>
            <a:off x="5825978" y="2436110"/>
            <a:ext cx="6237028" cy="26410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7A03265-9547-4938-BC11-1B22EFE44BBB}"/>
              </a:ext>
            </a:extLst>
          </p:cNvPr>
          <p:cNvSpPr txBox="1"/>
          <p:nvPr/>
        </p:nvSpPr>
        <p:spPr>
          <a:xfrm>
            <a:off x="9625263" y="5197642"/>
            <a:ext cx="2556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CONACYT (2017).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87956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Juan Manuel Andrade Alvarez – Maestría en Gestión de la Tecnología – (6°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2199086" y="1866641"/>
            <a:ext cx="745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Andrade Alvarez Juan Manuel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Vinculación Científica y Tecnológica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876C7D7-40F8-6F42-91E4-FE1988589A0A}"/>
              </a:ext>
            </a:extLst>
          </p:cNvPr>
          <p:cNvSpPr txBox="1"/>
          <p:nvPr/>
        </p:nvSpPr>
        <p:spPr>
          <a:xfrm>
            <a:off x="2199086" y="3531275"/>
            <a:ext cx="7454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Datos de contacto: </a:t>
            </a:r>
            <a:r>
              <a:rPr lang="es-MX" sz="3200" dirty="0">
                <a:hlinkClick r:id="rId6"/>
              </a:rPr>
              <a:t>jandrade509@alumnos.uaq.mx</a:t>
            </a:r>
            <a:endParaRPr lang="es-MX" sz="3200" dirty="0"/>
          </a:p>
          <a:p>
            <a:pPr algn="ctr"/>
            <a:r>
              <a:rPr lang="es-MX" sz="3200" dirty="0"/>
              <a:t>4771751118</a:t>
            </a:r>
          </a:p>
        </p:txBody>
      </p:sp>
    </p:spTree>
    <p:extLst>
      <p:ext uri="{BB962C8B-B14F-4D97-AF65-F5344CB8AC3E}">
        <p14:creationId xmlns:p14="http://schemas.microsoft.com/office/powerpoint/2010/main" val="1217147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Juan Manuel Andrade Alvarez – Maestría en Gestión de la Tecnología – (6°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291618" y="1727200"/>
            <a:ext cx="582675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Justificación </a:t>
            </a:r>
          </a:p>
          <a:p>
            <a:pPr algn="just"/>
            <a:r>
              <a:rPr lang="es-MX" sz="2600" dirty="0"/>
              <a:t>A nivel nacional prevalece la importación de tecnología y poca vinculación entre actores (Campos y Ramos, 2001).</a:t>
            </a:r>
          </a:p>
          <a:p>
            <a:pPr algn="just"/>
            <a:endParaRPr lang="es-MX" sz="2600" dirty="0"/>
          </a:p>
          <a:p>
            <a:pPr algn="just"/>
            <a:r>
              <a:rPr lang="es-MX" sz="2600" dirty="0"/>
              <a:t>Querétaro:</a:t>
            </a:r>
          </a:p>
          <a:p>
            <a:pPr algn="just"/>
            <a:r>
              <a:rPr lang="es-MX" sz="2600" dirty="0"/>
              <a:t>Ubicación geográfica, crecimiento económico y  demográfico (+5.7% PIB, 3° lugar a nivel nacional) (SEDESU).</a:t>
            </a:r>
          </a:p>
          <a:p>
            <a:endParaRPr lang="es-MX" sz="28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Vinculación Científica y Tecnológica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4A51235-E391-4CB9-8E51-A65396D9C97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10"/>
          <a:stretch/>
        </p:blipFill>
        <p:spPr>
          <a:xfrm>
            <a:off x="354841" y="1217825"/>
            <a:ext cx="5332187" cy="2468923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2A008B7-308D-42B9-BED6-F86457D1ED5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255" r="48889" b="3801"/>
          <a:stretch/>
        </p:blipFill>
        <p:spPr>
          <a:xfrm>
            <a:off x="1575008" y="3880647"/>
            <a:ext cx="2536737" cy="235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41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Juan Manuel Andrade Alvarez – Maestría en Gestión de la Tecnología – (6°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108288" y="1827603"/>
            <a:ext cx="495526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Justificación</a:t>
            </a:r>
          </a:p>
          <a:p>
            <a:endParaRPr lang="es-MX" sz="3200" dirty="0"/>
          </a:p>
          <a:p>
            <a:pPr algn="just"/>
            <a:r>
              <a:rPr lang="es-MX" sz="2600" dirty="0"/>
              <a:t>Importancia de los sectores tecnológicos emergentes intensivos en conocimiento, destacando el sector la biotecnológico (Morales, Amaro y </a:t>
            </a:r>
            <a:r>
              <a:rPr lang="es-MX" sz="2600" dirty="0" err="1"/>
              <a:t>Stezano</a:t>
            </a:r>
            <a:r>
              <a:rPr lang="es-MX" sz="2600" dirty="0"/>
              <a:t>, 2019).</a:t>
            </a:r>
          </a:p>
          <a:p>
            <a:endParaRPr lang="es-MX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2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Vinculación Científica y Tecnológica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A52853B-F731-4A24-A514-26DA9C7929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3045" y="3744764"/>
            <a:ext cx="3448394" cy="2626382"/>
          </a:xfrm>
          <a:prstGeom prst="rect">
            <a:avLst/>
          </a:prstGeom>
        </p:spPr>
      </p:pic>
      <p:pic>
        <p:nvPicPr>
          <p:cNvPr id="3074" name="Picture 2" descr="Fotos en Parque Biotecnológico - Santiago de Querétaro, Querétaro de Arteaga">
            <a:extLst>
              <a:ext uri="{FF2B5EF4-FFF2-40B4-BE49-F238E27FC236}">
                <a16:creationId xmlns:a16="http://schemas.microsoft.com/office/drawing/2014/main" id="{218357A1-E8E4-474B-A81E-41CB3CBCED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9" b="14876"/>
          <a:stretch/>
        </p:blipFill>
        <p:spPr bwMode="auto">
          <a:xfrm>
            <a:off x="9275853" y="1137076"/>
            <a:ext cx="2916147" cy="187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3078" name="Picture 6" descr="Noticias archivos - Página 7 de 9 - Sociedad Mexicana de Bioquímica">
            <a:extLst>
              <a:ext uri="{FF2B5EF4-FFF2-40B4-BE49-F238E27FC236}">
                <a16:creationId xmlns:a16="http://schemas.microsoft.com/office/drawing/2014/main" id="{AE66020A-0719-432E-BBE1-1BAF369E4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522" y="1768000"/>
            <a:ext cx="2704827" cy="93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onociendo más del nuevo edificio de Bioingenierías | Tecnológico de  Monterrey">
            <a:extLst>
              <a:ext uri="{FF2B5EF4-FFF2-40B4-BE49-F238E27FC236}">
                <a16:creationId xmlns:a16="http://schemas.microsoft.com/office/drawing/2014/main" id="{DA475702-2686-41CA-8CD9-C926FDB7D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653" y="4395395"/>
            <a:ext cx="2799280" cy="199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JICA VISITA LA UTC – Visión Industrial">
            <a:extLst>
              <a:ext uri="{FF2B5EF4-FFF2-40B4-BE49-F238E27FC236}">
                <a16:creationId xmlns:a16="http://schemas.microsoft.com/office/drawing/2014/main" id="{0E2539F4-373C-49C0-8ED0-E99DACF96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113" y="3016155"/>
            <a:ext cx="2277643" cy="105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965E4A0-F956-4AFE-A427-DBD8B460A4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11630" y="2557515"/>
            <a:ext cx="1800067" cy="58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60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Juan Manuel Andrade Alvarez – Maestría en Gestión de la Tecnología – (6°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5008010" y="1536174"/>
            <a:ext cx="708773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Objetivo General</a:t>
            </a:r>
          </a:p>
          <a:p>
            <a:pPr algn="just"/>
            <a:endParaRPr lang="es-MX" sz="3200" dirty="0"/>
          </a:p>
          <a:p>
            <a:pPr algn="just"/>
            <a:r>
              <a:rPr lang="es-MX" sz="2600" dirty="0"/>
              <a:t>Estructurar la gestión de la vinculación científica y tecnológica de proyectos de investigación del sector biotecnológico queretano, por medio de la propuesta de un modelo, de acuerdo a casos de éxito nacionales e internacionales en base al nivel de vinculación que existe en los sectores productivos más importantes.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32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Vinculación Científica y Tecnológica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4098" name="Picture 2" descr="Estructura organizativa de la vinculación y la transferencia – Página 14 –  Observatorio de Noticias de la Red Universidad-Empresa ALCUE">
            <a:extLst>
              <a:ext uri="{FF2B5EF4-FFF2-40B4-BE49-F238E27FC236}">
                <a16:creationId xmlns:a16="http://schemas.microsoft.com/office/drawing/2014/main" id="{5F4C4611-1F1E-40FE-850A-0A1029A83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" y="1852243"/>
            <a:ext cx="4763068" cy="386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055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Juan Manuel Andrade Alvarez – Maestría en Gestión de la Tecnología – (6° cuatrimestre)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Vinculación Científica y Tecnológica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7089AE51-6C7C-464D-8188-C637EF63D1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9944958"/>
              </p:ext>
            </p:extLst>
          </p:nvPr>
        </p:nvGraphicFramePr>
        <p:xfrm>
          <a:off x="-1" y="1825225"/>
          <a:ext cx="12037325" cy="4610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A2991D78-58EB-427E-AC4C-1AFEFFCFC569}"/>
              </a:ext>
            </a:extLst>
          </p:cNvPr>
          <p:cNvSpPr txBox="1"/>
          <p:nvPr/>
        </p:nvSpPr>
        <p:spPr>
          <a:xfrm>
            <a:off x="3723121" y="1195783"/>
            <a:ext cx="70877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Objetivos específicos</a:t>
            </a:r>
          </a:p>
          <a:p>
            <a:pPr algn="just"/>
            <a:endParaRPr lang="es-MX" sz="2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689164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Juan Manuel Andrade Alvarez – Maestría en Gestión de la Tecnología – (6°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111481" y="1053824"/>
            <a:ext cx="742705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Marco Teórico</a:t>
            </a:r>
          </a:p>
          <a:p>
            <a:pPr algn="just"/>
            <a:endParaRPr lang="es-MX" sz="2800" dirty="0"/>
          </a:p>
          <a:p>
            <a:pPr algn="just"/>
            <a:r>
              <a:rPr lang="es-MX" sz="2600" dirty="0"/>
              <a:t>Modelo</a:t>
            </a:r>
          </a:p>
          <a:p>
            <a:pPr algn="just"/>
            <a:endParaRPr lang="es-MX" sz="2600" dirty="0"/>
          </a:p>
          <a:p>
            <a:pPr algn="just"/>
            <a:r>
              <a:rPr lang="es-MX" sz="2600" dirty="0"/>
              <a:t>Determinación mediante representación, prototipando o ejemplificación relativo a otro objeto/fenómeno, de forma abstracta o concreta. Condiciones relevantes el objeto de estudio, teórico-práctico (Carvajal, 2002).</a:t>
            </a:r>
          </a:p>
          <a:p>
            <a:pPr algn="just"/>
            <a:endParaRPr lang="es-MX" sz="2600" dirty="0"/>
          </a:p>
          <a:p>
            <a:pPr algn="just"/>
            <a:r>
              <a:rPr lang="es-MX" sz="2600" dirty="0"/>
              <a:t>Intento de disminuir la complejidad.</a:t>
            </a:r>
          </a:p>
          <a:p>
            <a:pPr algn="just"/>
            <a:endParaRPr lang="es-MX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3200" dirty="0"/>
          </a:p>
          <a:p>
            <a:pPr algn="just"/>
            <a:endParaRPr lang="es-MX" sz="3200" dirty="0"/>
          </a:p>
          <a:p>
            <a:pPr algn="just"/>
            <a:endParaRPr lang="es-MX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32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Vinculación Científica y Tecnológica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2050" name="Picture 2" descr="El dibujo como representación de lo visible y lo invisible">
            <a:extLst>
              <a:ext uri="{FF2B5EF4-FFF2-40B4-BE49-F238E27FC236}">
                <a16:creationId xmlns:a16="http://schemas.microsoft.com/office/drawing/2014/main" id="{9C94DB78-0404-43C6-A594-6DB6288A1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189" y="2381250"/>
            <a:ext cx="3323663" cy="319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774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A1B5EDF9-458C-4661-AC18-F1308D212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1036" y="3503078"/>
            <a:ext cx="3310996" cy="2965150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Juan Manuel Andrade Alvarez – Maestría en Gestión de la Tecnología – (6°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78322" y="1195783"/>
            <a:ext cx="719527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Marco Teórico</a:t>
            </a:r>
          </a:p>
          <a:p>
            <a:endParaRPr lang="es-MX" sz="2600" dirty="0"/>
          </a:p>
          <a:p>
            <a:pPr algn="just"/>
            <a:r>
              <a:rPr lang="es-MX" sz="2500" dirty="0"/>
              <a:t>Vinculación</a:t>
            </a:r>
          </a:p>
          <a:p>
            <a:pPr algn="just"/>
            <a:r>
              <a:rPr lang="es-MX" sz="2500" dirty="0"/>
              <a:t>Como parte de la tercer función de la universidad y de CI (Campos y Sánchez, 2005; Alcántar, y Arcos 2004).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500" dirty="0"/>
              <a:t>Creación de redes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500" dirty="0"/>
              <a:t>Flujo de contacto en ambos sentidos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500" dirty="0"/>
          </a:p>
          <a:p>
            <a:pPr algn="just"/>
            <a:r>
              <a:rPr lang="es-MX" sz="2500" dirty="0"/>
              <a:t>Relaciones de generación de conocimiento y desarrollo de capacidades en colaboración con agentes no académicos (OCTS-OEI, 2017). La vinculación como las relaciones “funciones y los actores” (Campos y Ramos, 2001).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Vinculación Científica y Tecnológica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6" name="Picture 2" descr="Vinculación – Doctorado en Ciencias Administrativas y Gestión para el  Desarrollo">
            <a:extLst>
              <a:ext uri="{FF2B5EF4-FFF2-40B4-BE49-F238E27FC236}">
                <a16:creationId xmlns:a16="http://schemas.microsoft.com/office/drawing/2014/main" id="{A85A4488-8DEF-4244-AEC9-493336AF5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451" y="1275356"/>
            <a:ext cx="4508634" cy="203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942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Juan Manuel Andrade Alvarez – Maestría en Gestión de la Tecnología – (6°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945141" y="1189649"/>
            <a:ext cx="7230997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Marco Teórico</a:t>
            </a:r>
          </a:p>
          <a:p>
            <a:endParaRPr lang="es-MX" sz="2800" dirty="0"/>
          </a:p>
          <a:p>
            <a:pPr algn="just"/>
            <a:r>
              <a:rPr lang="es-MX" sz="2600" dirty="0"/>
              <a:t>Biotecnología</a:t>
            </a:r>
          </a:p>
          <a:p>
            <a:pPr algn="just"/>
            <a:r>
              <a:rPr lang="es-MX" sz="2600" dirty="0"/>
              <a:t>De acuerdo a la raíz griega </a:t>
            </a:r>
            <a:r>
              <a:rPr lang="es-MX" sz="2600" dirty="0" err="1"/>
              <a:t>Bios</a:t>
            </a:r>
            <a:r>
              <a:rPr lang="es-MX" sz="2600" dirty="0"/>
              <a:t>-vida, </a:t>
            </a:r>
            <a:r>
              <a:rPr lang="es-MX" sz="2600" dirty="0" err="1"/>
              <a:t>tecnia</a:t>
            </a:r>
            <a:r>
              <a:rPr lang="es-MX" sz="2600" dirty="0"/>
              <a:t> (</a:t>
            </a:r>
            <a:r>
              <a:rPr lang="es-MX" sz="2600" dirty="0" err="1"/>
              <a:t>thekne</a:t>
            </a:r>
            <a:r>
              <a:rPr lang="es-MX" sz="2600" dirty="0"/>
              <a:t>)-técnica o cualidad de técnica y </a:t>
            </a:r>
            <a:r>
              <a:rPr lang="es-MX" sz="2600" dirty="0" err="1"/>
              <a:t>logía</a:t>
            </a:r>
            <a:r>
              <a:rPr lang="es-MX" sz="2600" dirty="0"/>
              <a:t> (logos)-tratado o estudio.</a:t>
            </a:r>
          </a:p>
          <a:p>
            <a:pPr algn="just"/>
            <a:endParaRPr lang="es-MX" sz="2600" dirty="0"/>
          </a:p>
          <a:p>
            <a:pPr algn="just"/>
            <a:endParaRPr lang="es-MX" sz="2600" dirty="0"/>
          </a:p>
          <a:p>
            <a:pPr algn="just"/>
            <a:r>
              <a:rPr lang="es-MX" sz="2600" dirty="0"/>
              <a:t>Bioeconomía</a:t>
            </a:r>
          </a:p>
          <a:p>
            <a:endParaRPr lang="es-MX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200" dirty="0"/>
          </a:p>
          <a:p>
            <a:endParaRPr lang="es-MX" sz="3200" dirty="0"/>
          </a:p>
          <a:p>
            <a:endParaRPr lang="es-MX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2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Vinculación Científica y Tecnológica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graphicFrame>
        <p:nvGraphicFramePr>
          <p:cNvPr id="21" name="Diagrama 20">
            <a:extLst>
              <a:ext uri="{FF2B5EF4-FFF2-40B4-BE49-F238E27FC236}">
                <a16:creationId xmlns:a16="http://schemas.microsoft.com/office/drawing/2014/main" id="{81C8FDC1-B734-47B8-A17C-EC60C30371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5266562"/>
              </p:ext>
            </p:extLst>
          </p:nvPr>
        </p:nvGraphicFramePr>
        <p:xfrm>
          <a:off x="15862" y="1163859"/>
          <a:ext cx="4929278" cy="3168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26" name="Picture 2" descr="Biotecnología, área estratégica">
            <a:extLst>
              <a:ext uri="{FF2B5EF4-FFF2-40B4-BE49-F238E27FC236}">
                <a16:creationId xmlns:a16="http://schemas.microsoft.com/office/drawing/2014/main" id="{F98841C9-D03C-46D5-957C-5B0205861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1" y="4099560"/>
            <a:ext cx="4716399" cy="238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327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2602</Words>
  <Application>Microsoft Office PowerPoint</Application>
  <PresentationFormat>Panorámica</PresentationFormat>
  <Paragraphs>763</Paragraphs>
  <Slides>20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Juan Manuel Andrade Alvarez</cp:lastModifiedBy>
  <cp:revision>52</cp:revision>
  <dcterms:created xsi:type="dcterms:W3CDTF">2020-09-22T18:49:23Z</dcterms:created>
  <dcterms:modified xsi:type="dcterms:W3CDTF">2021-11-04T18:12:13Z</dcterms:modified>
</cp:coreProperties>
</file>