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6" r:id="rId5"/>
    <p:sldId id="261" r:id="rId6"/>
    <p:sldId id="263" r:id="rId7"/>
    <p:sldId id="267" r:id="rId8"/>
    <p:sldId id="264" r:id="rId9"/>
    <p:sldId id="265" r:id="rId10"/>
    <p:sldId id="259"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06"/>
    <p:restoredTop sz="94728"/>
  </p:normalViewPr>
  <p:slideViewPr>
    <p:cSldViewPr snapToGrid="0" snapToObjects="1">
      <p:cViewPr varScale="1">
        <p:scale>
          <a:sx n="69" d="100"/>
          <a:sy n="69" d="100"/>
        </p:scale>
        <p:origin x="10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E3F8E-B64D-354F-8760-F963BA0DAF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EBEC0DF-F923-C843-B3C4-2AF922808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F1C0DF7-FC57-914C-8DCC-BB65DEEDC653}"/>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8BED087F-78F3-F344-AA22-5BFFDE2155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27E845-DE3A-5643-BBD5-D781F6974C5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4715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9371C-0A2D-FC41-BC3F-2A9716852FB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E025B02-0CA5-C148-87E2-E960CF95A9CD}"/>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1BFF75C-BB54-2D49-A806-9061C6F91DE9}"/>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BD24F091-74D0-5C40-8D83-97F7EAD791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83D353-7565-444E-ABAC-9E577EBD3D4D}"/>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2883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0522FD-F958-1249-A15F-3D58241F34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3FBA2CE-DF9A-C54D-9701-ADF278AFE32D}"/>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C077ADB-F064-3B48-A37D-C86442E9FBAD}"/>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F3E276E8-4100-A64A-B0C2-058891BC1F0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F28F17-20ED-0646-AEFA-430ED8F21C8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258673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976538-C34E-E34A-BEA6-3C734E3876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FDA24A8-BE88-8949-B33F-C9EC279E9EE5}"/>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20D6BB1-2B99-C94F-BC5E-4C007C860518}"/>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2B18B3B9-CCB7-8641-AD03-CAB9507B71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C62F79-496C-6641-984F-FBEAC0D22E7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729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6065C-2B49-5841-ADC1-7B8ED9D75D8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C41F125-CC6F-EB45-AA8D-781E84D41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DD2602F2-90F7-DA4A-B173-C80208187D6C}"/>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25F659BB-A32A-2044-A224-6BAE96D62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31E6B2-6ADD-5944-B249-9F57498F858E}"/>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08363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B47E5-36CB-0748-A1F3-C33AB323331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3105170-3ABF-0545-9B6D-3A4F836ADC47}"/>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5B3B8B19-D3D7-7748-8E3F-48DD703EA3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9215E4C3-94BB-A74E-B8A2-591023FB3375}"/>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6" name="Marcador de pie de página 5">
            <a:extLst>
              <a:ext uri="{FF2B5EF4-FFF2-40B4-BE49-F238E27FC236}">
                <a16:creationId xmlns:a16="http://schemas.microsoft.com/office/drawing/2014/main" id="{BEB7F58A-D6BF-5945-BCC8-5BCCE26C9AD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F4BD9D9-2642-9649-8D0B-A1D63323DC0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9451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DC8CF-B1E9-994B-9076-B7620E0984C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EB7945F-BBF4-6243-8826-A2EADB1A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6702A1BE-F833-4E46-9668-F158C9FF5EF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7995B65E-8D70-6341-B26D-8C2AE08BF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A0FD4145-D036-0A4B-BF8C-6C8AD0CD76D3}"/>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5968AD44-D7C4-A743-B2D8-05350A1C5915}"/>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8" name="Marcador de pie de página 7">
            <a:extLst>
              <a:ext uri="{FF2B5EF4-FFF2-40B4-BE49-F238E27FC236}">
                <a16:creationId xmlns:a16="http://schemas.microsoft.com/office/drawing/2014/main" id="{919B0355-B6E8-4446-8540-AED3F77072C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ADA5C0A-4623-0943-B6BB-280650ABE189}"/>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76747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76DC1-79B9-9640-8BBA-EFD560D361E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61E8593-9CA9-2B4E-B0AC-031D2F4C2085}"/>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4" name="Marcador de pie de página 3">
            <a:extLst>
              <a:ext uri="{FF2B5EF4-FFF2-40B4-BE49-F238E27FC236}">
                <a16:creationId xmlns:a16="http://schemas.microsoft.com/office/drawing/2014/main" id="{EAD2B79E-3403-9D45-9A15-8ADAE3D86D7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3646AC9-1951-7948-A44F-F799A6B35E2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877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DA5A6A-137F-0B48-8C69-ECE4E2C4EAB9}"/>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3" name="Marcador de pie de página 2">
            <a:extLst>
              <a:ext uri="{FF2B5EF4-FFF2-40B4-BE49-F238E27FC236}">
                <a16:creationId xmlns:a16="http://schemas.microsoft.com/office/drawing/2014/main" id="{4DA162D5-77DC-3B40-8A18-2A1BAD82F25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9DEF420-D368-804E-8CC4-3B0082D98E36}"/>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94707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4E4B2-94E9-6B45-82CB-D187F0124E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05E26CB-E6C6-484D-9632-3E6542973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6565E088-52C4-6F44-9CC8-5828ACF45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F43BB6C0-8EFA-4345-9CE4-739FC282FE8E}"/>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6" name="Marcador de pie de página 5">
            <a:extLst>
              <a:ext uri="{FF2B5EF4-FFF2-40B4-BE49-F238E27FC236}">
                <a16:creationId xmlns:a16="http://schemas.microsoft.com/office/drawing/2014/main" id="{6F930AC1-E5D4-234D-9072-62DA61F2791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D3BA5F-A0F4-864F-BE18-9564FF8D0360}"/>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03666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4FC52-D32C-B44D-BB5D-9D836FFF7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7B426BE-E3EA-304F-A841-9B1734C43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E8E9A57-5918-6046-980E-A0D85C82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5E63B259-7060-3940-9422-D4CE618A1BCE}"/>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6" name="Marcador de pie de página 5">
            <a:extLst>
              <a:ext uri="{FF2B5EF4-FFF2-40B4-BE49-F238E27FC236}">
                <a16:creationId xmlns:a16="http://schemas.microsoft.com/office/drawing/2014/main" id="{751705E8-E4DC-5A46-8CD4-EB8D5B00163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9FBD902-C969-E246-82E6-5A9F269B838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65033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0011B3-7F0E-4243-99A6-06C2425B4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FD8F3BE-C11C-8D47-B84D-A80341867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2235E94-BC77-C74A-A205-D4D5CFCB0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1308FE7F-5DF1-4C4C-9045-5946C08A9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276DA39-72F3-3D45-9B01-68DCA18D1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FA426-29AE-B94E-98D6-D93EE2BA709C}" type="slidenum">
              <a:rPr lang="es-MX" smtClean="0"/>
              <a:t>‹Nº›</a:t>
            </a:fld>
            <a:endParaRPr lang="es-MX"/>
          </a:p>
        </p:txBody>
      </p:sp>
    </p:spTree>
    <p:extLst>
      <p:ext uri="{BB962C8B-B14F-4D97-AF65-F5344CB8AC3E}">
        <p14:creationId xmlns:p14="http://schemas.microsoft.com/office/powerpoint/2010/main" val="128682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facebook.com/andreaangelica.leonoseguera" TargetMode="External"/><Relationship Id="rId5" Type="http://schemas.openxmlformats.org/officeDocument/2006/relationships/hyperlink" Target="mailto:aaleono@Hotmail.com"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inegi.org.mx/programas/enoe/15ymas/" TargetMode="External"/><Relationship Id="rId7" Type="http://schemas.openxmlformats.org/officeDocument/2006/relationships/image" Target="../media/image7.tif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journals.uchicago.edu/doi/abs/10.1086/223965" TargetMode="External"/><Relationship Id="rId5" Type="http://schemas.openxmlformats.org/officeDocument/2006/relationships/hyperlink" Target="http://www.ub.edu/geocrit/sn/sn-190.htm" TargetMode="External"/><Relationship Id="rId4" Type="http://schemas.openxmlformats.org/officeDocument/2006/relationships/hyperlink" Target="https://www.lifeder.com/adulto-jove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612993" y="2449151"/>
            <a:ext cx="10966014" cy="1908215"/>
          </a:xfrm>
          <a:prstGeom prst="rect">
            <a:avLst/>
          </a:prstGeom>
          <a:noFill/>
        </p:spPr>
        <p:txBody>
          <a:bodyPr wrap="square" rtlCol="0">
            <a:spAutoFit/>
          </a:bodyPr>
          <a:lstStyle/>
          <a:p>
            <a:pPr algn="ctr"/>
            <a:r>
              <a:rPr lang="es-MX" sz="3200" b="1" dirty="0" smtClean="0"/>
              <a:t>EVALUACIÓN DE ALTERNATIVAS DE INVERSIÓN PARA ADULTOS JÓVENES</a:t>
            </a:r>
          </a:p>
          <a:p>
            <a:pPr algn="ctr"/>
            <a:endParaRPr lang="es-MX" sz="5400" b="1"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0" y="4902200"/>
            <a:ext cx="12192000" cy="461665"/>
          </a:xfrm>
          <a:prstGeom prst="rect">
            <a:avLst/>
          </a:prstGeom>
          <a:noFill/>
        </p:spPr>
        <p:txBody>
          <a:bodyPr wrap="square" rtlCol="0">
            <a:spAutoFit/>
          </a:bodyPr>
          <a:lstStyle/>
          <a:p>
            <a:pPr algn="ctr"/>
            <a:r>
              <a:rPr lang="es-MX" sz="2400" b="1" i="1" dirty="0" smtClean="0"/>
              <a:t>ANDREA ANGÉLICA LEÓN OSEGUERA</a:t>
            </a:r>
            <a:endParaRPr lang="es-MX" sz="2400" b="1" i="1" dirty="0"/>
          </a:p>
        </p:txBody>
      </p:sp>
      <p:sp>
        <p:nvSpPr>
          <p:cNvPr id="16" name="CuadroTexto 15">
            <a:extLst>
              <a:ext uri="{FF2B5EF4-FFF2-40B4-BE49-F238E27FC236}">
                <a16:creationId xmlns:a16="http://schemas.microsoft.com/office/drawing/2014/main" id="{99E41E08-BEB2-954D-8483-03B9ED33950B}"/>
              </a:ext>
            </a:extLst>
          </p:cNvPr>
          <p:cNvSpPr txBox="1"/>
          <p:nvPr/>
        </p:nvSpPr>
        <p:spPr>
          <a:xfrm>
            <a:off x="0" y="5623068"/>
            <a:ext cx="12192000" cy="707886"/>
          </a:xfrm>
          <a:prstGeom prst="rect">
            <a:avLst/>
          </a:prstGeom>
          <a:noFill/>
        </p:spPr>
        <p:txBody>
          <a:bodyPr wrap="square" rtlCol="0">
            <a:spAutoFit/>
          </a:bodyPr>
          <a:lstStyle/>
          <a:p>
            <a:pPr algn="ctr"/>
            <a:r>
              <a:rPr lang="es-MX" sz="2000" b="1" i="1" dirty="0"/>
              <a:t>DIRECTOR DE </a:t>
            </a:r>
            <a:r>
              <a:rPr lang="es-MX" sz="2000" b="1" i="1" dirty="0" smtClean="0"/>
              <a:t>TESIS</a:t>
            </a:r>
            <a:endParaRPr lang="es-MX" sz="2000" b="1" i="1" dirty="0"/>
          </a:p>
          <a:p>
            <a:pPr algn="ctr"/>
            <a:r>
              <a:rPr lang="es-MX" sz="2000" b="1" i="1" dirty="0" smtClean="0"/>
              <a:t>Dra. Josefina Morgan</a:t>
            </a:r>
            <a:endParaRPr lang="es-MX" sz="2000" b="1" i="1" dirty="0"/>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a:t>
            </a:r>
            <a:r>
              <a:rPr lang="es-MX" sz="1400" b="1" dirty="0" smtClean="0">
                <a:solidFill>
                  <a:schemeClr val="bg1"/>
                </a:solidFill>
              </a:rPr>
              <a:t>10, 11 </a:t>
            </a:r>
            <a:r>
              <a:rPr lang="es-MX" sz="1400" b="1" dirty="0">
                <a:solidFill>
                  <a:schemeClr val="bg1"/>
                </a:solidFill>
              </a:rPr>
              <a:t>y </a:t>
            </a:r>
            <a:r>
              <a:rPr lang="es-MX" sz="1400" b="1" dirty="0" smtClean="0">
                <a:solidFill>
                  <a:schemeClr val="bg1"/>
                </a:solidFill>
              </a:rPr>
              <a:t>12 </a:t>
            </a:r>
            <a:r>
              <a:rPr lang="es-MX" sz="1400" b="1" dirty="0">
                <a:solidFill>
                  <a:schemeClr val="bg1"/>
                </a:solidFill>
              </a:rPr>
              <a:t>de noviembre </a:t>
            </a:r>
            <a:r>
              <a:rPr lang="es-MX" sz="1400" b="1" dirty="0" smtClean="0">
                <a:solidFill>
                  <a:schemeClr val="bg1"/>
                </a:solidFill>
              </a:rPr>
              <a:t>2021</a:t>
            </a:r>
            <a:endParaRPr lang="es-MX" sz="1400" b="1" dirty="0">
              <a:solidFill>
                <a:schemeClr val="bg1"/>
              </a:solidFill>
            </a:endParaRP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103278" y="1629439"/>
            <a:ext cx="12192000" cy="461665"/>
          </a:xfrm>
          <a:prstGeom prst="rect">
            <a:avLst/>
          </a:prstGeom>
          <a:noFill/>
        </p:spPr>
        <p:txBody>
          <a:bodyPr wrap="square" rtlCol="0">
            <a:spAutoFit/>
          </a:bodyPr>
          <a:lstStyle/>
          <a:p>
            <a:pPr algn="ctr"/>
            <a:r>
              <a:rPr lang="es-MX" sz="2400" b="1" i="1" dirty="0"/>
              <a:t>Maestría </a:t>
            </a:r>
            <a:r>
              <a:rPr lang="es-MX" sz="2400" b="1" i="1" dirty="0" smtClean="0"/>
              <a:t>en Administración – Terminal Financiera</a:t>
            </a:r>
            <a:endParaRPr lang="es-MX" sz="2400" b="1" i="1" dirty="0"/>
          </a:p>
        </p:txBody>
      </p:sp>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spTree>
    <p:extLst>
      <p:ext uri="{BB962C8B-B14F-4D97-AF65-F5344CB8AC3E}">
        <p14:creationId xmlns:p14="http://schemas.microsoft.com/office/powerpoint/2010/main" val="59554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Andrea Angélica León Oseguera – Maestría en Administración – (tercer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2199086" y="1866641"/>
            <a:ext cx="7454900" cy="584775"/>
          </a:xfrm>
          <a:prstGeom prst="rect">
            <a:avLst/>
          </a:prstGeom>
          <a:noFill/>
        </p:spPr>
        <p:txBody>
          <a:bodyPr wrap="square" rtlCol="0">
            <a:spAutoFit/>
          </a:bodyPr>
          <a:lstStyle/>
          <a:p>
            <a:pPr algn="ctr"/>
            <a:r>
              <a:rPr lang="es-MX" sz="3200" dirty="0" smtClean="0"/>
              <a:t>Andrea Angélica León Oseguera</a:t>
            </a:r>
            <a:endParaRPr lang="es-MX" sz="3200" dirty="0"/>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268766"/>
            <a:ext cx="7988300" cy="400110"/>
          </a:xfrm>
          <a:prstGeom prst="rect">
            <a:avLst/>
          </a:prstGeom>
          <a:noFill/>
        </p:spPr>
        <p:txBody>
          <a:bodyPr wrap="square" rtlCol="0">
            <a:spAutoFit/>
          </a:bodyPr>
          <a:lstStyle/>
          <a:p>
            <a:pPr algn="ctr"/>
            <a:r>
              <a:rPr lang="es-MX" sz="2000" b="1" dirty="0"/>
              <a:t>EVALUACIÓN DE ALTERNATIVAS DE INVERSIÓN PARA ADULTOS JÓVENES</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a:t>
            </a:r>
            <a:r>
              <a:rPr lang="es-MX" sz="1400" b="1" dirty="0" smtClean="0">
                <a:solidFill>
                  <a:schemeClr val="bg1"/>
                </a:solidFill>
              </a:rPr>
              <a:t>10, 11 </a:t>
            </a:r>
            <a:r>
              <a:rPr lang="es-MX" sz="1400" b="1" dirty="0">
                <a:solidFill>
                  <a:schemeClr val="bg1"/>
                </a:solidFill>
              </a:rPr>
              <a:t>y </a:t>
            </a:r>
            <a:r>
              <a:rPr lang="es-MX" sz="1400" b="1" dirty="0" smtClean="0">
                <a:solidFill>
                  <a:schemeClr val="bg1"/>
                </a:solidFill>
              </a:rPr>
              <a:t>12 </a:t>
            </a:r>
            <a:r>
              <a:rPr lang="es-MX" sz="1400" b="1" dirty="0">
                <a:solidFill>
                  <a:schemeClr val="bg1"/>
                </a:solidFill>
              </a:rPr>
              <a:t>de noviembre </a:t>
            </a:r>
            <a:r>
              <a:rPr lang="es-MX" sz="1400" b="1" dirty="0" smtClean="0">
                <a:solidFill>
                  <a:schemeClr val="bg1"/>
                </a:solidFill>
              </a:rPr>
              <a:t>2021</a:t>
            </a:r>
            <a:endParaRPr lang="es-MX" sz="1400" b="1" dirty="0">
              <a:solidFill>
                <a:schemeClr val="bg1"/>
              </a:solidFill>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19" name="CuadroTexto 18">
            <a:extLst>
              <a:ext uri="{FF2B5EF4-FFF2-40B4-BE49-F238E27FC236}">
                <a16:creationId xmlns:a16="http://schemas.microsoft.com/office/drawing/2014/main" id="{C876C7D7-40F8-6F42-91E4-FE1988589A0A}"/>
              </a:ext>
            </a:extLst>
          </p:cNvPr>
          <p:cNvSpPr txBox="1"/>
          <p:nvPr/>
        </p:nvSpPr>
        <p:spPr>
          <a:xfrm>
            <a:off x="2199086" y="2795637"/>
            <a:ext cx="7454900" cy="3046988"/>
          </a:xfrm>
          <a:prstGeom prst="rect">
            <a:avLst/>
          </a:prstGeom>
          <a:noFill/>
        </p:spPr>
        <p:txBody>
          <a:bodyPr wrap="square" rtlCol="0">
            <a:spAutoFit/>
          </a:bodyPr>
          <a:lstStyle/>
          <a:p>
            <a:pPr algn="ctr"/>
            <a:r>
              <a:rPr lang="es-MX" sz="3200" dirty="0" smtClean="0"/>
              <a:t>Email: </a:t>
            </a:r>
            <a:r>
              <a:rPr lang="es-MX" sz="3200" dirty="0" smtClean="0">
                <a:hlinkClick r:id="rId5"/>
              </a:rPr>
              <a:t>aaleono@Hotmail.com</a:t>
            </a:r>
            <a:endParaRPr lang="es-MX" sz="3200" dirty="0" smtClean="0"/>
          </a:p>
          <a:p>
            <a:pPr algn="ctr"/>
            <a:r>
              <a:rPr lang="es-MX" sz="3200" dirty="0" smtClean="0"/>
              <a:t>Teléfono: 4425926656</a:t>
            </a:r>
          </a:p>
          <a:p>
            <a:pPr algn="ctr"/>
            <a:r>
              <a:rPr lang="es-MX" sz="3200" dirty="0" smtClean="0"/>
              <a:t>Redes sociales:</a:t>
            </a:r>
          </a:p>
          <a:p>
            <a:pPr algn="ctr"/>
            <a:r>
              <a:rPr lang="es-MX" sz="3200" dirty="0">
                <a:hlinkClick r:id="rId6"/>
              </a:rPr>
              <a:t>https://</a:t>
            </a:r>
            <a:r>
              <a:rPr lang="es-MX" sz="3200" dirty="0" smtClean="0">
                <a:hlinkClick r:id="rId6"/>
              </a:rPr>
              <a:t>www.facebook.com/andreaangelica.leonoseguera</a:t>
            </a:r>
            <a:r>
              <a:rPr lang="es-MX" sz="3200" dirty="0" smtClean="0"/>
              <a:t> </a:t>
            </a:r>
          </a:p>
          <a:p>
            <a:pPr algn="ctr"/>
            <a:endParaRPr lang="es-MX" sz="3200" dirty="0"/>
          </a:p>
        </p:txBody>
      </p:sp>
    </p:spTree>
    <p:extLst>
      <p:ext uri="{BB962C8B-B14F-4D97-AF65-F5344CB8AC3E}">
        <p14:creationId xmlns:p14="http://schemas.microsoft.com/office/powerpoint/2010/main" val="121714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Perfil del adulto joven peruano 2018 | Ipsos"/>
          <p:cNvPicPr/>
          <p:nvPr/>
        </p:nvPicPr>
        <p:blipFill>
          <a:blip r:embed="rId2">
            <a:extLst>
              <a:ext uri="{28A0092B-C50C-407E-A947-70E740481C1C}">
                <a14:useLocalDpi xmlns:a14="http://schemas.microsoft.com/office/drawing/2010/main" val="0"/>
              </a:ext>
            </a:extLst>
          </a:blip>
          <a:srcRect/>
          <a:stretch>
            <a:fillRect/>
          </a:stretch>
        </p:blipFill>
        <p:spPr bwMode="auto">
          <a:xfrm>
            <a:off x="6782937" y="1378181"/>
            <a:ext cx="4934885" cy="4941622"/>
          </a:xfrm>
          <a:prstGeom prst="rect">
            <a:avLst/>
          </a:prstGeom>
          <a:noFill/>
          <a:ln>
            <a:noFill/>
          </a:ln>
        </p:spPr>
      </p:pic>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3"/>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Andrea Angélica León Oseguera </a:t>
            </a:r>
            <a:r>
              <a:rPr lang="es-MX" dirty="0"/>
              <a:t>– Maestría </a:t>
            </a:r>
            <a:r>
              <a:rPr lang="es-MX" dirty="0" smtClean="0"/>
              <a:t>en Administración </a:t>
            </a:r>
            <a:r>
              <a:rPr lang="es-MX" dirty="0"/>
              <a:t>– </a:t>
            </a:r>
            <a:r>
              <a:rPr lang="es-MX" dirty="0" smtClean="0"/>
              <a:t>(tercer cuatrimestre)</a:t>
            </a:r>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482600" y="1309581"/>
            <a:ext cx="5194300" cy="4893647"/>
          </a:xfrm>
          <a:prstGeom prst="rect">
            <a:avLst/>
          </a:prstGeom>
          <a:noFill/>
        </p:spPr>
        <p:txBody>
          <a:bodyPr wrap="square" rtlCol="0">
            <a:spAutoFit/>
          </a:bodyPr>
          <a:lstStyle/>
          <a:p>
            <a:r>
              <a:rPr lang="es-MX" sz="3200" dirty="0" smtClean="0"/>
              <a:t>Justificación</a:t>
            </a:r>
          </a:p>
          <a:p>
            <a:endParaRPr lang="es-MX" sz="3200" dirty="0" smtClean="0"/>
          </a:p>
          <a:p>
            <a:pPr algn="just"/>
            <a:r>
              <a:rPr lang="es-MX" dirty="0"/>
              <a:t>L</a:t>
            </a:r>
            <a:r>
              <a:rPr lang="es-MX" dirty="0" smtClean="0"/>
              <a:t>a población de adultos jóvenes es un motor económico importante para la sociedad, al ser el momento en que la persona busca su estabilidad en diversos aspectos de su vida. Sin embargo los esquemas gubernamentales actuales no están garantizando a este sector una buena calidad de vida en su vejez, y existe una preocupación por anticiparnos al futuro. </a:t>
            </a:r>
          </a:p>
          <a:p>
            <a:pPr algn="just"/>
            <a:endParaRPr lang="es-MX" dirty="0" smtClean="0"/>
          </a:p>
          <a:p>
            <a:pPr algn="just"/>
            <a:r>
              <a:rPr lang="es-MX" dirty="0" smtClean="0"/>
              <a:t>Su calidad de vida en la vejez dependerá de la capacidad que haya tenido cada uno para ahorrar e invertir sus ahorros.</a:t>
            </a:r>
          </a:p>
          <a:p>
            <a:endParaRPr lang="es-MX" sz="3200" dirty="0"/>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a:t>
            </a:r>
            <a:r>
              <a:rPr lang="es-MX" sz="1400" b="1" dirty="0" smtClean="0">
                <a:solidFill>
                  <a:schemeClr val="bg1"/>
                </a:solidFill>
              </a:rPr>
              <a:t>10, 11 </a:t>
            </a:r>
            <a:r>
              <a:rPr lang="es-MX" sz="1400" b="1" dirty="0">
                <a:solidFill>
                  <a:schemeClr val="bg1"/>
                </a:solidFill>
              </a:rPr>
              <a:t>y </a:t>
            </a:r>
            <a:r>
              <a:rPr lang="es-MX" sz="1400" b="1" dirty="0" smtClean="0">
                <a:solidFill>
                  <a:schemeClr val="bg1"/>
                </a:solidFill>
              </a:rPr>
              <a:t>12 </a:t>
            </a:r>
            <a:r>
              <a:rPr lang="es-MX" sz="1400" b="1" dirty="0">
                <a:solidFill>
                  <a:schemeClr val="bg1"/>
                </a:solidFill>
              </a:rPr>
              <a:t>de noviembre </a:t>
            </a:r>
            <a:r>
              <a:rPr lang="es-MX" sz="1400" b="1" dirty="0" smtClean="0">
                <a:solidFill>
                  <a:schemeClr val="bg1"/>
                </a:solidFill>
              </a:rPr>
              <a:t>2021</a:t>
            </a:r>
            <a:endParaRPr lang="es-MX" sz="1400" b="1" dirty="0">
              <a:solidFill>
                <a:schemeClr val="bg1"/>
              </a:solidFill>
            </a:endParaRP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sp>
        <p:nvSpPr>
          <p:cNvPr id="14" name="CuadroTexto 13">
            <a:extLst>
              <a:ext uri="{FF2B5EF4-FFF2-40B4-BE49-F238E27FC236}">
                <a16:creationId xmlns:a16="http://schemas.microsoft.com/office/drawing/2014/main" id="{1515444D-F28E-0548-9310-1F4624E414D4}"/>
              </a:ext>
            </a:extLst>
          </p:cNvPr>
          <p:cNvSpPr txBox="1"/>
          <p:nvPr/>
        </p:nvSpPr>
        <p:spPr>
          <a:xfrm>
            <a:off x="4203700" y="268766"/>
            <a:ext cx="7988300" cy="400110"/>
          </a:xfrm>
          <a:prstGeom prst="rect">
            <a:avLst/>
          </a:prstGeom>
          <a:noFill/>
        </p:spPr>
        <p:txBody>
          <a:bodyPr wrap="square" rtlCol="0">
            <a:spAutoFit/>
          </a:bodyPr>
          <a:lstStyle/>
          <a:p>
            <a:pPr algn="ctr"/>
            <a:r>
              <a:rPr lang="es-MX" sz="2000" b="1" dirty="0"/>
              <a:t>EVALUACIÓN DE ALTERNATIVAS DE INVERSIÓN PARA ADULTOS JÓVENES</a:t>
            </a:r>
          </a:p>
        </p:txBody>
      </p:sp>
    </p:spTree>
    <p:extLst>
      <p:ext uri="{BB962C8B-B14F-4D97-AF65-F5344CB8AC3E}">
        <p14:creationId xmlns:p14="http://schemas.microsoft.com/office/powerpoint/2010/main" val="4287956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Andrea Angélica León Oseguera – Maestría en Administración – (tercer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6677122" y="1727200"/>
            <a:ext cx="5194300" cy="4555093"/>
          </a:xfrm>
          <a:prstGeom prst="rect">
            <a:avLst/>
          </a:prstGeom>
          <a:noFill/>
        </p:spPr>
        <p:txBody>
          <a:bodyPr wrap="square" rtlCol="0">
            <a:spAutoFit/>
          </a:bodyPr>
          <a:lstStyle/>
          <a:p>
            <a:r>
              <a:rPr lang="es-MX" sz="3200" dirty="0" smtClean="0"/>
              <a:t>Objetivo</a:t>
            </a:r>
            <a:endParaRPr lang="es-MX" sz="3200" dirty="0" smtClean="0"/>
          </a:p>
          <a:p>
            <a:endParaRPr lang="es-MX" sz="3200" dirty="0"/>
          </a:p>
          <a:p>
            <a:pPr algn="just"/>
            <a:r>
              <a:rPr lang="es-MX" dirty="0" smtClean="0"/>
              <a:t>Proponer un modelo sencillo de evaluación de alternativas de inversión, alcanzables por el sector de adultos jóvenes, el cual permita encontrar la mejor alternativa para invertir sus recursos, logrando que estos reditúen.</a:t>
            </a:r>
          </a:p>
          <a:p>
            <a:pPr algn="just"/>
            <a:endParaRPr lang="es-MX" dirty="0" smtClean="0"/>
          </a:p>
          <a:p>
            <a:pPr algn="just"/>
            <a:r>
              <a:rPr lang="es-MX" dirty="0" smtClean="0"/>
              <a:t>Considerar para las </a:t>
            </a:r>
            <a:r>
              <a:rPr lang="es-MX" dirty="0"/>
              <a:t>decisiones de </a:t>
            </a:r>
            <a:r>
              <a:rPr lang="es-MX" dirty="0" smtClean="0"/>
              <a:t>inversión el aspecto financiero así como otros elementos que puedan ser importantes.</a:t>
            </a:r>
          </a:p>
          <a:p>
            <a:endParaRPr lang="es-MX" sz="3200" dirty="0"/>
          </a:p>
          <a:p>
            <a:endParaRPr lang="es-MX" sz="3200" dirty="0"/>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a:t>
            </a:r>
            <a:r>
              <a:rPr lang="es-MX" sz="1400" b="1" dirty="0" smtClean="0">
                <a:solidFill>
                  <a:schemeClr val="bg1"/>
                </a:solidFill>
              </a:rPr>
              <a:t>10, 11 </a:t>
            </a:r>
            <a:r>
              <a:rPr lang="es-MX" sz="1400" b="1" dirty="0">
                <a:solidFill>
                  <a:schemeClr val="bg1"/>
                </a:solidFill>
              </a:rPr>
              <a:t>y </a:t>
            </a:r>
            <a:r>
              <a:rPr lang="es-MX" sz="1400" b="1" dirty="0" smtClean="0">
                <a:solidFill>
                  <a:schemeClr val="bg1"/>
                </a:solidFill>
              </a:rPr>
              <a:t>12 </a:t>
            </a:r>
            <a:r>
              <a:rPr lang="es-MX" sz="1400" b="1" dirty="0">
                <a:solidFill>
                  <a:schemeClr val="bg1"/>
                </a:solidFill>
              </a:rPr>
              <a:t>de noviembre </a:t>
            </a:r>
            <a:r>
              <a:rPr lang="es-MX" sz="1400" b="1" dirty="0" smtClean="0">
                <a:solidFill>
                  <a:schemeClr val="bg1"/>
                </a:solidFill>
              </a:rPr>
              <a:t>2021</a:t>
            </a:r>
            <a:endParaRPr lang="es-MX" sz="1400" b="1" dirty="0">
              <a:solidFill>
                <a:schemeClr val="bg1"/>
              </a:solidFill>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pic>
        <p:nvPicPr>
          <p:cNvPr id="19" name="Imagen 18" descr="No todos los modelos de Evaluación de Competencias 360º son iguales."/>
          <p:cNvPicPr/>
          <p:nvPr/>
        </p:nvPicPr>
        <p:blipFill>
          <a:blip r:embed="rId5">
            <a:extLst>
              <a:ext uri="{28A0092B-C50C-407E-A947-70E740481C1C}">
                <a14:useLocalDpi xmlns:a14="http://schemas.microsoft.com/office/drawing/2010/main" val="0"/>
              </a:ext>
            </a:extLst>
          </a:blip>
          <a:srcRect/>
          <a:stretch>
            <a:fillRect/>
          </a:stretch>
        </p:blipFill>
        <p:spPr bwMode="auto">
          <a:xfrm>
            <a:off x="554740" y="1727200"/>
            <a:ext cx="5619733" cy="3858201"/>
          </a:xfrm>
          <a:prstGeom prst="rect">
            <a:avLst/>
          </a:prstGeom>
          <a:noFill/>
          <a:ln>
            <a:noFill/>
          </a:ln>
        </p:spPr>
      </p:pic>
      <p:sp>
        <p:nvSpPr>
          <p:cNvPr id="17" name="CuadroTexto 16">
            <a:extLst>
              <a:ext uri="{FF2B5EF4-FFF2-40B4-BE49-F238E27FC236}">
                <a16:creationId xmlns:a16="http://schemas.microsoft.com/office/drawing/2014/main" id="{1515444D-F28E-0548-9310-1F4624E414D4}"/>
              </a:ext>
            </a:extLst>
          </p:cNvPr>
          <p:cNvSpPr txBox="1"/>
          <p:nvPr/>
        </p:nvSpPr>
        <p:spPr>
          <a:xfrm>
            <a:off x="4203700" y="268766"/>
            <a:ext cx="7988300" cy="400110"/>
          </a:xfrm>
          <a:prstGeom prst="rect">
            <a:avLst/>
          </a:prstGeom>
          <a:noFill/>
        </p:spPr>
        <p:txBody>
          <a:bodyPr wrap="square" rtlCol="0">
            <a:spAutoFit/>
          </a:bodyPr>
          <a:lstStyle/>
          <a:p>
            <a:pPr algn="ctr"/>
            <a:r>
              <a:rPr lang="es-MX" sz="2000" b="1" dirty="0"/>
              <a:t>EVALUACIÓN DE ALTERNATIVAS DE INVERSIÓN PARA ADULTOS JÓVENES</a:t>
            </a:r>
          </a:p>
        </p:txBody>
      </p:sp>
    </p:spTree>
    <p:extLst>
      <p:ext uri="{BB962C8B-B14F-4D97-AF65-F5344CB8AC3E}">
        <p14:creationId xmlns:p14="http://schemas.microsoft.com/office/powerpoint/2010/main" val="3664541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Andrea Angélica León Oseguera – Maestría en Administración – (tercer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6677122" y="1477815"/>
            <a:ext cx="5194300" cy="5386090"/>
          </a:xfrm>
          <a:prstGeom prst="rect">
            <a:avLst/>
          </a:prstGeom>
          <a:noFill/>
        </p:spPr>
        <p:txBody>
          <a:bodyPr wrap="square" rtlCol="0">
            <a:spAutoFit/>
          </a:bodyPr>
          <a:lstStyle/>
          <a:p>
            <a:r>
              <a:rPr lang="es-MX" sz="3200" dirty="0" smtClean="0"/>
              <a:t>Objetivos específicos</a:t>
            </a:r>
            <a:endParaRPr lang="es-MX" sz="3200" dirty="0" smtClean="0"/>
          </a:p>
          <a:p>
            <a:endParaRPr lang="es-MX" sz="3200" dirty="0"/>
          </a:p>
          <a:p>
            <a:pPr marL="342900" indent="-342900" algn="just">
              <a:buAutoNum type="arabicParenR"/>
            </a:pPr>
            <a:r>
              <a:rPr lang="es-MX" dirty="0" smtClean="0"/>
              <a:t>Identificar las características del sector de adultos jóvenes con la finalidad de entender los factores que influyen emocionalmente y económicamente en el sector.</a:t>
            </a:r>
          </a:p>
          <a:p>
            <a:pPr marL="342900" indent="-342900" algn="just">
              <a:buAutoNum type="arabicParenR"/>
            </a:pPr>
            <a:endParaRPr lang="es-MX" dirty="0" smtClean="0"/>
          </a:p>
          <a:p>
            <a:pPr marL="342900" indent="-342900" algn="just">
              <a:buAutoNum type="arabicParenR"/>
            </a:pPr>
            <a:r>
              <a:rPr lang="es-MX" dirty="0" smtClean="0"/>
              <a:t>Seleccionar</a:t>
            </a:r>
            <a:r>
              <a:rPr lang="es-MX" dirty="0" smtClean="0"/>
              <a:t> alternativas de inversión viables e interesantes para el sector de adultos jóvenes.</a:t>
            </a:r>
          </a:p>
          <a:p>
            <a:pPr marL="342900" indent="-342900" algn="just">
              <a:buAutoNum type="arabicParenR"/>
            </a:pPr>
            <a:endParaRPr lang="es-MX" dirty="0" smtClean="0"/>
          </a:p>
          <a:p>
            <a:pPr marL="342900" indent="-342900" algn="just">
              <a:buAutoNum type="arabicParenR"/>
            </a:pPr>
            <a:r>
              <a:rPr lang="es-MX" dirty="0" smtClean="0"/>
              <a:t>Proponer con base en los modelos de evaluación financiera existentes, un modelo sencillo de evaluación, enlistando los factores a considerar según cada alternativa de inversión seleccionada. </a:t>
            </a:r>
            <a:endParaRPr lang="es-MX" dirty="0" smtClean="0"/>
          </a:p>
          <a:p>
            <a:endParaRPr lang="es-MX" sz="3200" dirty="0"/>
          </a:p>
          <a:p>
            <a:endParaRPr lang="es-MX" sz="3200" dirty="0"/>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a:t>
            </a:r>
            <a:r>
              <a:rPr lang="es-MX" sz="1400" b="1" dirty="0" smtClean="0">
                <a:solidFill>
                  <a:schemeClr val="bg1"/>
                </a:solidFill>
              </a:rPr>
              <a:t>10, 11 </a:t>
            </a:r>
            <a:r>
              <a:rPr lang="es-MX" sz="1400" b="1" dirty="0">
                <a:solidFill>
                  <a:schemeClr val="bg1"/>
                </a:solidFill>
              </a:rPr>
              <a:t>y </a:t>
            </a:r>
            <a:r>
              <a:rPr lang="es-MX" sz="1400" b="1" dirty="0" smtClean="0">
                <a:solidFill>
                  <a:schemeClr val="bg1"/>
                </a:solidFill>
              </a:rPr>
              <a:t>12 </a:t>
            </a:r>
            <a:r>
              <a:rPr lang="es-MX" sz="1400" b="1" dirty="0">
                <a:solidFill>
                  <a:schemeClr val="bg1"/>
                </a:solidFill>
              </a:rPr>
              <a:t>de noviembre </a:t>
            </a:r>
            <a:r>
              <a:rPr lang="es-MX" sz="1400" b="1" dirty="0" smtClean="0">
                <a:solidFill>
                  <a:schemeClr val="bg1"/>
                </a:solidFill>
              </a:rPr>
              <a:t>2021</a:t>
            </a:r>
            <a:endParaRPr lang="es-MX" sz="1400" b="1" dirty="0">
              <a:solidFill>
                <a:schemeClr val="bg1"/>
              </a:solidFill>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pic>
        <p:nvPicPr>
          <p:cNvPr id="19" name="Imagen 18" descr="No todos los modelos de Evaluación de Competencias 360º son iguales."/>
          <p:cNvPicPr/>
          <p:nvPr/>
        </p:nvPicPr>
        <p:blipFill>
          <a:blip r:embed="rId5">
            <a:extLst>
              <a:ext uri="{28A0092B-C50C-407E-A947-70E740481C1C}">
                <a14:useLocalDpi xmlns:a14="http://schemas.microsoft.com/office/drawing/2010/main" val="0"/>
              </a:ext>
            </a:extLst>
          </a:blip>
          <a:srcRect/>
          <a:stretch>
            <a:fillRect/>
          </a:stretch>
        </p:blipFill>
        <p:spPr bwMode="auto">
          <a:xfrm>
            <a:off x="554740" y="1727200"/>
            <a:ext cx="5619733" cy="3858201"/>
          </a:xfrm>
          <a:prstGeom prst="rect">
            <a:avLst/>
          </a:prstGeom>
          <a:noFill/>
          <a:ln>
            <a:noFill/>
          </a:ln>
        </p:spPr>
      </p:pic>
      <p:sp>
        <p:nvSpPr>
          <p:cNvPr id="17" name="CuadroTexto 16">
            <a:extLst>
              <a:ext uri="{FF2B5EF4-FFF2-40B4-BE49-F238E27FC236}">
                <a16:creationId xmlns:a16="http://schemas.microsoft.com/office/drawing/2014/main" id="{1515444D-F28E-0548-9310-1F4624E414D4}"/>
              </a:ext>
            </a:extLst>
          </p:cNvPr>
          <p:cNvSpPr txBox="1"/>
          <p:nvPr/>
        </p:nvSpPr>
        <p:spPr>
          <a:xfrm>
            <a:off x="4203700" y="268766"/>
            <a:ext cx="7988300" cy="400110"/>
          </a:xfrm>
          <a:prstGeom prst="rect">
            <a:avLst/>
          </a:prstGeom>
          <a:noFill/>
        </p:spPr>
        <p:txBody>
          <a:bodyPr wrap="square" rtlCol="0">
            <a:spAutoFit/>
          </a:bodyPr>
          <a:lstStyle/>
          <a:p>
            <a:pPr algn="ctr"/>
            <a:r>
              <a:rPr lang="es-MX" sz="2000" b="1" dirty="0"/>
              <a:t>EVALUACIÓN DE ALTERNATIVAS DE INVERSIÓN PARA ADULTOS JÓVENES</a:t>
            </a:r>
          </a:p>
        </p:txBody>
      </p:sp>
    </p:spTree>
    <p:extLst>
      <p:ext uri="{BB962C8B-B14F-4D97-AF65-F5344CB8AC3E}">
        <p14:creationId xmlns:p14="http://schemas.microsoft.com/office/powerpoint/2010/main" val="3682678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Andrea Angélica León Oseguera – Maestría en Administración – (tercer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482600" y="1727200"/>
            <a:ext cx="5194300" cy="4339650"/>
          </a:xfrm>
          <a:prstGeom prst="rect">
            <a:avLst/>
          </a:prstGeom>
          <a:noFill/>
        </p:spPr>
        <p:txBody>
          <a:bodyPr wrap="square" rtlCol="0">
            <a:spAutoFit/>
          </a:bodyPr>
          <a:lstStyle/>
          <a:p>
            <a:r>
              <a:rPr lang="es-MX" sz="3200" dirty="0" smtClean="0"/>
              <a:t>Antecedentes Teóricos</a:t>
            </a:r>
          </a:p>
          <a:p>
            <a:endParaRPr lang="es-MX" sz="3200" dirty="0" smtClean="0"/>
          </a:p>
          <a:p>
            <a:r>
              <a:rPr lang="es-MX" dirty="0" smtClean="0"/>
              <a:t>Como introducción al tema de la tesis se desarrollan los siguientes temas:</a:t>
            </a:r>
          </a:p>
          <a:p>
            <a:endParaRPr lang="es-MX" dirty="0" smtClean="0"/>
          </a:p>
          <a:p>
            <a:r>
              <a:rPr lang="es-MX" dirty="0" smtClean="0"/>
              <a:t>1) Adultos </a:t>
            </a:r>
            <a:r>
              <a:rPr lang="es-MX" dirty="0"/>
              <a:t>jóvenes (características generacionales del sector)</a:t>
            </a:r>
          </a:p>
          <a:p>
            <a:endParaRPr lang="es-MX" dirty="0" smtClean="0"/>
          </a:p>
          <a:p>
            <a:r>
              <a:rPr lang="es-MX" dirty="0" smtClean="0"/>
              <a:t>2) Alternativas </a:t>
            </a:r>
            <a:r>
              <a:rPr lang="es-MX" dirty="0"/>
              <a:t>de </a:t>
            </a:r>
            <a:r>
              <a:rPr lang="es-MX" dirty="0" smtClean="0"/>
              <a:t>inversión aptas para el sector de adultos jóvenes</a:t>
            </a:r>
            <a:endParaRPr lang="es-MX" dirty="0"/>
          </a:p>
          <a:p>
            <a:endParaRPr lang="es-MX" dirty="0" smtClean="0"/>
          </a:p>
          <a:p>
            <a:r>
              <a:rPr lang="es-MX" dirty="0" smtClean="0"/>
              <a:t>3) Modelos </a:t>
            </a:r>
            <a:r>
              <a:rPr lang="es-MX" dirty="0"/>
              <a:t>de </a:t>
            </a:r>
            <a:r>
              <a:rPr lang="es-MX" dirty="0" smtClean="0"/>
              <a:t>evaluación financiera existentes</a:t>
            </a:r>
            <a:endParaRPr lang="es-MX" dirty="0"/>
          </a:p>
          <a:p>
            <a:endParaRPr lang="es-MX" sz="3200" dirty="0"/>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a:t>
            </a:r>
            <a:r>
              <a:rPr lang="es-MX" sz="1400" b="1" dirty="0" smtClean="0">
                <a:solidFill>
                  <a:schemeClr val="bg1"/>
                </a:solidFill>
              </a:rPr>
              <a:t>10, 11 </a:t>
            </a:r>
            <a:r>
              <a:rPr lang="es-MX" sz="1400" b="1" dirty="0">
                <a:solidFill>
                  <a:schemeClr val="bg1"/>
                </a:solidFill>
              </a:rPr>
              <a:t>y </a:t>
            </a:r>
            <a:r>
              <a:rPr lang="es-MX" sz="1400" b="1" dirty="0" smtClean="0">
                <a:solidFill>
                  <a:schemeClr val="bg1"/>
                </a:solidFill>
              </a:rPr>
              <a:t>12 </a:t>
            </a:r>
            <a:r>
              <a:rPr lang="es-MX" sz="1400" b="1" dirty="0">
                <a:solidFill>
                  <a:schemeClr val="bg1"/>
                </a:solidFill>
              </a:rPr>
              <a:t>de noviembre </a:t>
            </a:r>
            <a:r>
              <a:rPr lang="es-MX" sz="1400" b="1" dirty="0" smtClean="0">
                <a:solidFill>
                  <a:schemeClr val="bg1"/>
                </a:solidFill>
              </a:rPr>
              <a:t>2021</a:t>
            </a:r>
            <a:endParaRPr lang="es-MX" sz="1400" b="1" dirty="0">
              <a:solidFill>
                <a:schemeClr val="bg1"/>
              </a:solidFill>
            </a:endParaRP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pic>
        <p:nvPicPr>
          <p:cNvPr id="14" name="Imagen 13" descr="Marco teórico de un trabajo perfecto - AYUDA UNIVERSITARIA 🎓 🥇"/>
          <p:cNvPicPr/>
          <p:nvPr/>
        </p:nvPicPr>
        <p:blipFill>
          <a:blip r:embed="rId5">
            <a:extLst>
              <a:ext uri="{28A0092B-C50C-407E-A947-70E740481C1C}">
                <a14:useLocalDpi xmlns:a14="http://schemas.microsoft.com/office/drawing/2010/main" val="0"/>
              </a:ext>
            </a:extLst>
          </a:blip>
          <a:srcRect/>
          <a:stretch>
            <a:fillRect/>
          </a:stretch>
        </p:blipFill>
        <p:spPr bwMode="auto">
          <a:xfrm>
            <a:off x="5705189" y="1555143"/>
            <a:ext cx="6239358" cy="4446418"/>
          </a:xfrm>
          <a:prstGeom prst="rect">
            <a:avLst/>
          </a:prstGeom>
          <a:noFill/>
          <a:ln>
            <a:noFill/>
          </a:ln>
        </p:spPr>
      </p:pic>
      <p:sp>
        <p:nvSpPr>
          <p:cNvPr id="16" name="CuadroTexto 15">
            <a:extLst>
              <a:ext uri="{FF2B5EF4-FFF2-40B4-BE49-F238E27FC236}">
                <a16:creationId xmlns:a16="http://schemas.microsoft.com/office/drawing/2014/main" id="{1515444D-F28E-0548-9310-1F4624E414D4}"/>
              </a:ext>
            </a:extLst>
          </p:cNvPr>
          <p:cNvSpPr txBox="1"/>
          <p:nvPr/>
        </p:nvSpPr>
        <p:spPr>
          <a:xfrm>
            <a:off x="4203700" y="268766"/>
            <a:ext cx="7988300" cy="400110"/>
          </a:xfrm>
          <a:prstGeom prst="rect">
            <a:avLst/>
          </a:prstGeom>
          <a:noFill/>
        </p:spPr>
        <p:txBody>
          <a:bodyPr wrap="square" rtlCol="0">
            <a:spAutoFit/>
          </a:bodyPr>
          <a:lstStyle/>
          <a:p>
            <a:pPr algn="ctr"/>
            <a:r>
              <a:rPr lang="es-MX" sz="2000" b="1" dirty="0"/>
              <a:t>EVALUACIÓN DE ALTERNATIVAS DE INVERSIÓN PARA ADULTOS JÓVENES</a:t>
            </a:r>
          </a:p>
        </p:txBody>
      </p:sp>
    </p:spTree>
    <p:extLst>
      <p:ext uri="{BB962C8B-B14F-4D97-AF65-F5344CB8AC3E}">
        <p14:creationId xmlns:p14="http://schemas.microsoft.com/office/powerpoint/2010/main" val="596198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475428" y="1467574"/>
            <a:ext cx="11155218" cy="8309967"/>
          </a:xfrm>
          <a:prstGeom prst="rect">
            <a:avLst/>
          </a:prstGeom>
          <a:noFill/>
        </p:spPr>
        <p:txBody>
          <a:bodyPr wrap="square" rtlCol="0">
            <a:spAutoFit/>
          </a:bodyPr>
          <a:lstStyle/>
          <a:p>
            <a:pPr algn="just"/>
            <a:r>
              <a:rPr lang="es-MX" b="1" dirty="0" smtClean="0"/>
              <a:t>METODOLOGÍA</a:t>
            </a:r>
          </a:p>
          <a:p>
            <a:pPr algn="just"/>
            <a:endParaRPr lang="es-MX" b="1" dirty="0"/>
          </a:p>
          <a:p>
            <a:pPr algn="just"/>
            <a:r>
              <a:rPr lang="es-MX" dirty="0"/>
              <a:t>Se optará por una tesis cuantitativa, para la cual se enviarán de manera masiva cuestionarios con respuestas </a:t>
            </a:r>
            <a:r>
              <a:rPr lang="es-MX" dirty="0" smtClean="0"/>
              <a:t>cerradas a jóvenes que radiquen en México, en diversas ciudades de la república.</a:t>
            </a:r>
            <a:endParaRPr lang="es-MX" dirty="0"/>
          </a:p>
          <a:p>
            <a:pPr algn="just"/>
            <a:endParaRPr lang="es-MX" b="1" dirty="0" smtClean="0"/>
          </a:p>
          <a:p>
            <a:pPr algn="just"/>
            <a:r>
              <a:rPr lang="es-MX" b="1" dirty="0" smtClean="0"/>
              <a:t>HIPÓTESIS</a:t>
            </a:r>
          </a:p>
          <a:p>
            <a:pPr algn="just"/>
            <a:endParaRPr lang="es-MX" b="1" dirty="0"/>
          </a:p>
          <a:p>
            <a:pPr algn="just"/>
            <a:r>
              <a:rPr lang="es-MX" dirty="0"/>
              <a:t>La población de adultos jóvenes </a:t>
            </a:r>
            <a:r>
              <a:rPr lang="es-MX" dirty="0" smtClean="0"/>
              <a:t>estaría </a:t>
            </a:r>
            <a:r>
              <a:rPr lang="es-MX" dirty="0"/>
              <a:t>dispuesta a utilizar modelos financieros para </a:t>
            </a:r>
            <a:r>
              <a:rPr lang="es-MX" dirty="0" smtClean="0"/>
              <a:t>evaluar previamente sus </a:t>
            </a:r>
            <a:r>
              <a:rPr lang="es-MX" dirty="0"/>
              <a:t>inversiones si estos fueran sencillos de aplicar</a:t>
            </a:r>
            <a:r>
              <a:rPr lang="es-MX" dirty="0" smtClean="0"/>
              <a:t>.</a:t>
            </a:r>
          </a:p>
          <a:p>
            <a:pPr algn="just"/>
            <a:endParaRPr lang="es-MX" dirty="0"/>
          </a:p>
          <a:p>
            <a:pPr algn="just"/>
            <a:r>
              <a:rPr lang="es-MX" b="1" dirty="0" smtClean="0"/>
              <a:t>PREGUNTA DE INVESTIGACIÓN</a:t>
            </a:r>
          </a:p>
          <a:p>
            <a:pPr algn="just"/>
            <a:endParaRPr lang="es-MX" b="1" dirty="0"/>
          </a:p>
          <a:p>
            <a:pPr algn="just"/>
            <a:r>
              <a:rPr lang="es-MX" dirty="0"/>
              <a:t>¿Es posible encontrar un modelo de evaluación de proyectos de  inversión sencillo de usar y que la población de adultos jóvenes en clase media, realmente lo encuentre útil?</a:t>
            </a:r>
          </a:p>
          <a:p>
            <a:pPr algn="just"/>
            <a:endParaRPr lang="es-MX" b="1" dirty="0" smtClean="0"/>
          </a:p>
          <a:p>
            <a:pPr algn="just"/>
            <a:endParaRPr lang="es-MX" dirty="0"/>
          </a:p>
          <a:p>
            <a:pPr algn="ctr"/>
            <a:endParaRPr lang="es-MX" sz="2000" b="1" dirty="0"/>
          </a:p>
          <a:p>
            <a:pPr algn="ctr"/>
            <a:endParaRPr lang="es-MX" sz="2000" b="1" dirty="0"/>
          </a:p>
          <a:p>
            <a:pPr algn="ctr"/>
            <a:endParaRPr lang="es-MX" sz="2000" dirty="0"/>
          </a:p>
          <a:p>
            <a:pPr algn="ctr"/>
            <a:endParaRPr lang="es-MX" sz="2400" b="1" dirty="0"/>
          </a:p>
          <a:p>
            <a:pPr algn="ctr"/>
            <a:endParaRPr lang="es-MX" sz="2400" dirty="0" smtClean="0"/>
          </a:p>
          <a:p>
            <a:pPr algn="ctr"/>
            <a:endParaRPr lang="es-MX" sz="2400" dirty="0"/>
          </a:p>
          <a:p>
            <a:pPr algn="ctr"/>
            <a:endParaRPr lang="es-MX" sz="2400" dirty="0"/>
          </a:p>
          <a:p>
            <a:pPr algn="ctr"/>
            <a:endParaRPr lang="es-MX" sz="2400" b="1" dirty="0" smtClean="0"/>
          </a:p>
          <a:p>
            <a:pPr algn="ctr"/>
            <a:endParaRPr lang="es-MX" sz="6600" b="1" dirty="0"/>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a:t>
            </a:r>
            <a:r>
              <a:rPr lang="es-MX" sz="1400" b="1" dirty="0" smtClean="0">
                <a:solidFill>
                  <a:schemeClr val="bg1"/>
                </a:solidFill>
              </a:rPr>
              <a:t>10, 11 </a:t>
            </a:r>
            <a:r>
              <a:rPr lang="es-MX" sz="1400" b="1" dirty="0">
                <a:solidFill>
                  <a:schemeClr val="bg1"/>
                </a:solidFill>
              </a:rPr>
              <a:t>y </a:t>
            </a:r>
            <a:r>
              <a:rPr lang="es-MX" sz="1400" b="1" dirty="0" smtClean="0">
                <a:solidFill>
                  <a:schemeClr val="bg1"/>
                </a:solidFill>
              </a:rPr>
              <a:t>12 </a:t>
            </a:r>
            <a:r>
              <a:rPr lang="es-MX" sz="1400" b="1" dirty="0">
                <a:solidFill>
                  <a:schemeClr val="bg1"/>
                </a:solidFill>
              </a:rPr>
              <a:t>de noviembre </a:t>
            </a:r>
            <a:r>
              <a:rPr lang="es-MX" sz="1400" b="1" dirty="0" smtClean="0">
                <a:solidFill>
                  <a:schemeClr val="bg1"/>
                </a:solidFill>
              </a:rPr>
              <a:t>2021</a:t>
            </a:r>
            <a:endParaRPr lang="es-MX" sz="1400" b="1" dirty="0">
              <a:solidFill>
                <a:schemeClr val="bg1"/>
              </a:solidFill>
            </a:endParaRP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sp>
        <p:nvSpPr>
          <p:cNvPr id="15" name="CuadroTexto 14">
            <a:extLst>
              <a:ext uri="{FF2B5EF4-FFF2-40B4-BE49-F238E27FC236}">
                <a16:creationId xmlns:a16="http://schemas.microsoft.com/office/drawing/2014/main" id="{1515444D-F28E-0548-9310-1F4624E414D4}"/>
              </a:ext>
            </a:extLst>
          </p:cNvPr>
          <p:cNvSpPr txBox="1"/>
          <p:nvPr/>
        </p:nvSpPr>
        <p:spPr>
          <a:xfrm>
            <a:off x="4203700" y="268766"/>
            <a:ext cx="7988300" cy="400110"/>
          </a:xfrm>
          <a:prstGeom prst="rect">
            <a:avLst/>
          </a:prstGeom>
          <a:noFill/>
        </p:spPr>
        <p:txBody>
          <a:bodyPr wrap="square" rtlCol="0">
            <a:spAutoFit/>
          </a:bodyPr>
          <a:lstStyle/>
          <a:p>
            <a:pPr algn="ctr"/>
            <a:r>
              <a:rPr lang="es-MX" sz="2000" b="1" dirty="0"/>
              <a:t>EVALUACIÓN DE ALTERNATIVAS DE INVERSIÓN PARA ADULTOS JÓVENES</a:t>
            </a:r>
          </a:p>
        </p:txBody>
      </p:sp>
    </p:spTree>
    <p:extLst>
      <p:ext uri="{BB962C8B-B14F-4D97-AF65-F5344CB8AC3E}">
        <p14:creationId xmlns:p14="http://schemas.microsoft.com/office/powerpoint/2010/main" val="2513235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482600" y="1217825"/>
            <a:ext cx="11155218" cy="6524863"/>
          </a:xfrm>
          <a:prstGeom prst="rect">
            <a:avLst/>
          </a:prstGeom>
          <a:noFill/>
        </p:spPr>
        <p:txBody>
          <a:bodyPr wrap="square" rtlCol="0">
            <a:spAutoFit/>
          </a:bodyPr>
          <a:lstStyle/>
          <a:p>
            <a:pPr algn="just"/>
            <a:endParaRPr lang="es-MX" sz="1400" b="1" dirty="0" smtClean="0"/>
          </a:p>
          <a:p>
            <a:pPr algn="just"/>
            <a:r>
              <a:rPr lang="es-MX" b="1" dirty="0" smtClean="0"/>
              <a:t>VARIABLES E INDICADORES</a:t>
            </a:r>
            <a:endParaRPr lang="es-MX" b="1" dirty="0"/>
          </a:p>
          <a:p>
            <a:pPr algn="just"/>
            <a:endParaRPr lang="es-MX" b="1" dirty="0" smtClean="0"/>
          </a:p>
          <a:p>
            <a:pPr marL="285750" indent="-285750" algn="just">
              <a:buFont typeface="Arial" panose="020B0604020202020204" pitchFamily="34" charset="0"/>
              <a:buChar char="•"/>
            </a:pPr>
            <a:r>
              <a:rPr lang="es-MX" dirty="0"/>
              <a:t>Variable independiente: Propuesta de modelo de evaluación de proyectos sencilla.</a:t>
            </a:r>
          </a:p>
          <a:p>
            <a:pPr marL="742950" lvl="1" indent="-285750" algn="just">
              <a:buFont typeface="Wingdings" panose="05000000000000000000" pitchFamily="2" charset="2"/>
              <a:buChar char="ü"/>
            </a:pPr>
            <a:r>
              <a:rPr lang="es-MX" dirty="0"/>
              <a:t>Sector poblacional seleccionado interesado en el </a:t>
            </a:r>
            <a:r>
              <a:rPr lang="es-MX" dirty="0" smtClean="0"/>
              <a:t>tema</a:t>
            </a:r>
          </a:p>
          <a:p>
            <a:pPr marL="742950" lvl="1" indent="-285750" algn="just">
              <a:buFont typeface="Wingdings" panose="05000000000000000000" pitchFamily="2" charset="2"/>
              <a:buChar char="ü"/>
            </a:pPr>
            <a:r>
              <a:rPr lang="es-MX" dirty="0" smtClean="0"/>
              <a:t>Factores </a:t>
            </a:r>
            <a:r>
              <a:rPr lang="es-MX" dirty="0"/>
              <a:t>considerados para el modelo de evaluación </a:t>
            </a:r>
            <a:r>
              <a:rPr lang="es-MX" dirty="0" smtClean="0"/>
              <a:t>claros</a:t>
            </a:r>
          </a:p>
          <a:p>
            <a:pPr marL="742950" lvl="1" indent="-285750" algn="just">
              <a:buFont typeface="Wingdings" panose="05000000000000000000" pitchFamily="2" charset="2"/>
              <a:buChar char="ü"/>
            </a:pPr>
            <a:r>
              <a:rPr lang="es-MX" dirty="0" smtClean="0"/>
              <a:t>Factores factibles </a:t>
            </a:r>
            <a:r>
              <a:rPr lang="es-MX" dirty="0"/>
              <a:t>de </a:t>
            </a:r>
            <a:r>
              <a:rPr lang="es-MX" dirty="0" smtClean="0"/>
              <a:t>conseguir</a:t>
            </a:r>
          </a:p>
          <a:p>
            <a:pPr marL="742950" lvl="1" indent="-285750" algn="just">
              <a:buFont typeface="Wingdings" panose="05000000000000000000" pitchFamily="2" charset="2"/>
              <a:buChar char="ü"/>
            </a:pPr>
            <a:r>
              <a:rPr lang="es-MX" dirty="0"/>
              <a:t>M</a:t>
            </a:r>
            <a:r>
              <a:rPr lang="es-MX" dirty="0" smtClean="0"/>
              <a:t>odelo </a:t>
            </a:r>
            <a:r>
              <a:rPr lang="es-MX" dirty="0"/>
              <a:t>propuesto sencillo de comprender para el </a:t>
            </a:r>
            <a:r>
              <a:rPr lang="es-MX" dirty="0" smtClean="0"/>
              <a:t>sector</a:t>
            </a:r>
          </a:p>
          <a:p>
            <a:pPr lvl="1" algn="just"/>
            <a:endParaRPr lang="es-MX" dirty="0"/>
          </a:p>
          <a:p>
            <a:pPr marL="285750" indent="-285750" algn="just">
              <a:buFont typeface="Arial" panose="020B0604020202020204" pitchFamily="34" charset="0"/>
              <a:buChar char="•"/>
            </a:pPr>
            <a:r>
              <a:rPr lang="es-MX" dirty="0"/>
              <a:t>Variable dependiente: toma de decisiones de inversión de la población de adultos jóvenes en clase media basada en el modelo. </a:t>
            </a:r>
            <a:endParaRPr lang="es-MX" dirty="0" smtClean="0"/>
          </a:p>
          <a:p>
            <a:pPr marL="742950" lvl="1" indent="-285750" algn="just">
              <a:buFont typeface="Wingdings" panose="05000000000000000000" pitchFamily="2" charset="2"/>
              <a:buChar char="ü"/>
            </a:pPr>
            <a:r>
              <a:rPr lang="es-MX" dirty="0" err="1" smtClean="0"/>
              <a:t>Indice</a:t>
            </a:r>
            <a:r>
              <a:rPr lang="es-MX" dirty="0" smtClean="0"/>
              <a:t> </a:t>
            </a:r>
            <a:r>
              <a:rPr lang="es-MX" dirty="0"/>
              <a:t>de disposición a utilizar el modelo</a:t>
            </a:r>
          </a:p>
          <a:p>
            <a:pPr algn="just"/>
            <a:endParaRPr lang="es-MX" sz="1400" dirty="0"/>
          </a:p>
          <a:p>
            <a:pPr algn="ctr"/>
            <a:endParaRPr lang="es-MX" sz="1600" b="1" dirty="0"/>
          </a:p>
          <a:p>
            <a:pPr algn="ctr"/>
            <a:endParaRPr lang="es-MX" sz="1600" b="1" dirty="0"/>
          </a:p>
          <a:p>
            <a:pPr algn="ctr"/>
            <a:endParaRPr lang="es-MX" sz="1600" dirty="0"/>
          </a:p>
          <a:p>
            <a:pPr algn="ctr"/>
            <a:endParaRPr lang="es-MX" b="1" dirty="0"/>
          </a:p>
          <a:p>
            <a:pPr algn="ctr"/>
            <a:endParaRPr lang="es-MX" dirty="0" smtClean="0"/>
          </a:p>
          <a:p>
            <a:pPr algn="ctr"/>
            <a:endParaRPr lang="es-MX" dirty="0"/>
          </a:p>
          <a:p>
            <a:pPr algn="ctr"/>
            <a:endParaRPr lang="es-MX" dirty="0"/>
          </a:p>
          <a:p>
            <a:pPr algn="ctr"/>
            <a:endParaRPr lang="es-MX" b="1" dirty="0" smtClean="0"/>
          </a:p>
          <a:p>
            <a:pPr algn="ctr"/>
            <a:endParaRPr lang="es-MX" sz="5400" b="1" dirty="0"/>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a:t>
            </a:r>
            <a:r>
              <a:rPr lang="es-MX" sz="1400" b="1" dirty="0" smtClean="0">
                <a:solidFill>
                  <a:schemeClr val="bg1"/>
                </a:solidFill>
              </a:rPr>
              <a:t>10, 11 </a:t>
            </a:r>
            <a:r>
              <a:rPr lang="es-MX" sz="1400" b="1" dirty="0">
                <a:solidFill>
                  <a:schemeClr val="bg1"/>
                </a:solidFill>
              </a:rPr>
              <a:t>y </a:t>
            </a:r>
            <a:r>
              <a:rPr lang="es-MX" sz="1400" b="1" dirty="0" smtClean="0">
                <a:solidFill>
                  <a:schemeClr val="bg1"/>
                </a:solidFill>
              </a:rPr>
              <a:t>12 </a:t>
            </a:r>
            <a:r>
              <a:rPr lang="es-MX" sz="1400" b="1" dirty="0">
                <a:solidFill>
                  <a:schemeClr val="bg1"/>
                </a:solidFill>
              </a:rPr>
              <a:t>de noviembre </a:t>
            </a:r>
            <a:r>
              <a:rPr lang="es-MX" sz="1400" b="1" dirty="0" smtClean="0">
                <a:solidFill>
                  <a:schemeClr val="bg1"/>
                </a:solidFill>
              </a:rPr>
              <a:t>2021</a:t>
            </a:r>
            <a:endParaRPr lang="es-MX" sz="1400" b="1" dirty="0">
              <a:solidFill>
                <a:schemeClr val="bg1"/>
              </a:solidFill>
            </a:endParaRP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sp>
        <p:nvSpPr>
          <p:cNvPr id="15" name="CuadroTexto 14">
            <a:extLst>
              <a:ext uri="{FF2B5EF4-FFF2-40B4-BE49-F238E27FC236}">
                <a16:creationId xmlns:a16="http://schemas.microsoft.com/office/drawing/2014/main" id="{1515444D-F28E-0548-9310-1F4624E414D4}"/>
              </a:ext>
            </a:extLst>
          </p:cNvPr>
          <p:cNvSpPr txBox="1"/>
          <p:nvPr/>
        </p:nvSpPr>
        <p:spPr>
          <a:xfrm>
            <a:off x="4203700" y="268766"/>
            <a:ext cx="7988300" cy="400110"/>
          </a:xfrm>
          <a:prstGeom prst="rect">
            <a:avLst/>
          </a:prstGeom>
          <a:noFill/>
        </p:spPr>
        <p:txBody>
          <a:bodyPr wrap="square" rtlCol="0">
            <a:spAutoFit/>
          </a:bodyPr>
          <a:lstStyle/>
          <a:p>
            <a:pPr algn="ctr"/>
            <a:r>
              <a:rPr lang="es-MX" sz="2000" b="1" dirty="0"/>
              <a:t>EVALUACIÓN DE ALTERNATIVAS DE INVERSIÓN PARA ADULTOS JÓVENES</a:t>
            </a:r>
          </a:p>
        </p:txBody>
      </p:sp>
    </p:spTree>
    <p:extLst>
      <p:ext uri="{BB962C8B-B14F-4D97-AF65-F5344CB8AC3E}">
        <p14:creationId xmlns:p14="http://schemas.microsoft.com/office/powerpoint/2010/main" val="4075837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482600" y="1361133"/>
            <a:ext cx="11307618" cy="4770537"/>
          </a:xfrm>
          <a:prstGeom prst="rect">
            <a:avLst/>
          </a:prstGeom>
          <a:noFill/>
        </p:spPr>
        <p:txBody>
          <a:bodyPr wrap="square" rtlCol="0">
            <a:spAutoFit/>
          </a:bodyPr>
          <a:lstStyle/>
          <a:p>
            <a:pPr algn="just"/>
            <a:r>
              <a:rPr lang="es-MX" b="1" dirty="0" smtClean="0"/>
              <a:t>RESULTADOS ESPERADOS</a:t>
            </a:r>
            <a:endParaRPr lang="es-MX" dirty="0"/>
          </a:p>
          <a:p>
            <a:pPr algn="just"/>
            <a:endParaRPr lang="es-MX" b="1" dirty="0"/>
          </a:p>
          <a:p>
            <a:pPr algn="just"/>
            <a:endParaRPr lang="es-MX" dirty="0" smtClean="0"/>
          </a:p>
          <a:p>
            <a:pPr algn="just"/>
            <a:r>
              <a:rPr lang="es-MX" dirty="0" smtClean="0"/>
              <a:t>Posterior a tener la propuesta de modelo de evaluación se realizará un cuestionario de preguntas cerradas, el cual </a:t>
            </a:r>
            <a:r>
              <a:rPr lang="es-MX" dirty="0"/>
              <a:t>buscará conocer:</a:t>
            </a:r>
          </a:p>
          <a:p>
            <a:pPr lvl="1" algn="just"/>
            <a:r>
              <a:rPr lang="es-MX" dirty="0" smtClean="0"/>
              <a:t>1) Si </a:t>
            </a:r>
            <a:r>
              <a:rPr lang="es-MX" dirty="0"/>
              <a:t>el tema es en realidad de interés para el sector poblacional seleccionado</a:t>
            </a:r>
          </a:p>
          <a:p>
            <a:pPr lvl="1" algn="just"/>
            <a:r>
              <a:rPr lang="es-MX" dirty="0" smtClean="0"/>
              <a:t>2) Si </a:t>
            </a:r>
            <a:r>
              <a:rPr lang="es-MX" dirty="0"/>
              <a:t>los factores considerados para el modelo de evaluación son claros</a:t>
            </a:r>
          </a:p>
          <a:p>
            <a:pPr lvl="1" algn="just"/>
            <a:r>
              <a:rPr lang="es-MX" dirty="0" smtClean="0"/>
              <a:t>3) Si </a:t>
            </a:r>
            <a:r>
              <a:rPr lang="es-MX" dirty="0"/>
              <a:t>los factores considerados para el modelo de evaluación son factibles de conseguir</a:t>
            </a:r>
          </a:p>
          <a:p>
            <a:pPr lvl="1" algn="just"/>
            <a:r>
              <a:rPr lang="es-MX" dirty="0" smtClean="0"/>
              <a:t>4) Si </a:t>
            </a:r>
            <a:r>
              <a:rPr lang="es-MX" dirty="0"/>
              <a:t>el modelo propuesto resulta sencillo de comprender para el sector</a:t>
            </a:r>
          </a:p>
          <a:p>
            <a:pPr lvl="1" algn="just"/>
            <a:r>
              <a:rPr lang="es-MX" dirty="0" smtClean="0"/>
              <a:t>5) Si </a:t>
            </a:r>
            <a:r>
              <a:rPr lang="es-MX" dirty="0"/>
              <a:t>el sector con el modelo propuesto estaría dispuesto o interesado en utilizarlo para tomar sus decisiones de inversión</a:t>
            </a:r>
          </a:p>
          <a:p>
            <a:pPr algn="just"/>
            <a:endParaRPr lang="es-MX" dirty="0"/>
          </a:p>
          <a:p>
            <a:pPr algn="just"/>
            <a:endParaRPr lang="es-MX" dirty="0"/>
          </a:p>
          <a:p>
            <a:pPr algn="just"/>
            <a:endParaRPr lang="es-MX" b="1" dirty="0" smtClean="0"/>
          </a:p>
          <a:p>
            <a:pPr algn="just"/>
            <a:endParaRPr lang="es-MX" sz="5400" b="1" dirty="0"/>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a:t>
            </a:r>
            <a:r>
              <a:rPr lang="es-MX" sz="1400" b="1" dirty="0" smtClean="0">
                <a:solidFill>
                  <a:schemeClr val="bg1"/>
                </a:solidFill>
              </a:rPr>
              <a:t>10, 11 </a:t>
            </a:r>
            <a:r>
              <a:rPr lang="es-MX" sz="1400" b="1" dirty="0">
                <a:solidFill>
                  <a:schemeClr val="bg1"/>
                </a:solidFill>
              </a:rPr>
              <a:t>y </a:t>
            </a:r>
            <a:r>
              <a:rPr lang="es-MX" sz="1400" b="1" dirty="0" smtClean="0">
                <a:solidFill>
                  <a:schemeClr val="bg1"/>
                </a:solidFill>
              </a:rPr>
              <a:t>12 </a:t>
            </a:r>
            <a:r>
              <a:rPr lang="es-MX" sz="1400" b="1" dirty="0">
                <a:solidFill>
                  <a:schemeClr val="bg1"/>
                </a:solidFill>
              </a:rPr>
              <a:t>de noviembre </a:t>
            </a:r>
            <a:r>
              <a:rPr lang="es-MX" sz="1400" b="1" dirty="0" smtClean="0">
                <a:solidFill>
                  <a:schemeClr val="bg1"/>
                </a:solidFill>
              </a:rPr>
              <a:t>2021</a:t>
            </a:r>
            <a:endParaRPr lang="es-MX" sz="1400" b="1" dirty="0">
              <a:solidFill>
                <a:schemeClr val="bg1"/>
              </a:solidFill>
            </a:endParaRP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sp>
        <p:nvSpPr>
          <p:cNvPr id="15" name="CuadroTexto 14">
            <a:extLst>
              <a:ext uri="{FF2B5EF4-FFF2-40B4-BE49-F238E27FC236}">
                <a16:creationId xmlns:a16="http://schemas.microsoft.com/office/drawing/2014/main" id="{1515444D-F28E-0548-9310-1F4624E414D4}"/>
              </a:ext>
            </a:extLst>
          </p:cNvPr>
          <p:cNvSpPr txBox="1"/>
          <p:nvPr/>
        </p:nvSpPr>
        <p:spPr>
          <a:xfrm>
            <a:off x="4203700" y="268766"/>
            <a:ext cx="7988300" cy="400110"/>
          </a:xfrm>
          <a:prstGeom prst="rect">
            <a:avLst/>
          </a:prstGeom>
          <a:noFill/>
        </p:spPr>
        <p:txBody>
          <a:bodyPr wrap="square" rtlCol="0">
            <a:spAutoFit/>
          </a:bodyPr>
          <a:lstStyle/>
          <a:p>
            <a:pPr algn="ctr"/>
            <a:r>
              <a:rPr lang="es-MX" sz="2000" b="1" dirty="0"/>
              <a:t>EVALUACIÓN DE ALTERNATIVAS DE INVERSIÓN PARA ADULTOS JÓVENES</a:t>
            </a:r>
          </a:p>
        </p:txBody>
      </p:sp>
    </p:spTree>
    <p:extLst>
      <p:ext uri="{BB962C8B-B14F-4D97-AF65-F5344CB8AC3E}">
        <p14:creationId xmlns:p14="http://schemas.microsoft.com/office/powerpoint/2010/main" val="269994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Andrea Angélica León Oseguera – Maestría en Administración – (tercer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482599" y="1281152"/>
            <a:ext cx="6820999" cy="5293757"/>
          </a:xfrm>
          <a:prstGeom prst="rect">
            <a:avLst/>
          </a:prstGeom>
          <a:noFill/>
        </p:spPr>
        <p:txBody>
          <a:bodyPr wrap="square" rtlCol="0">
            <a:spAutoFit/>
          </a:bodyPr>
          <a:lstStyle/>
          <a:p>
            <a:r>
              <a:rPr lang="es-MX" sz="2400" dirty="0" smtClean="0"/>
              <a:t>Referencias</a:t>
            </a:r>
          </a:p>
          <a:p>
            <a:endParaRPr lang="es-MX" sz="2400" dirty="0" smtClean="0"/>
          </a:p>
          <a:p>
            <a:r>
              <a:rPr lang="es-MX" sz="1400" dirty="0" smtClean="0"/>
              <a:t>1) </a:t>
            </a:r>
            <a:r>
              <a:rPr lang="es-MX" sz="1400" dirty="0" smtClean="0"/>
              <a:t>Instituto Nacional de Estadística y Geografía. </a:t>
            </a:r>
            <a:r>
              <a:rPr lang="es-MX" sz="1400" i="1" dirty="0" smtClean="0"/>
              <a:t>Encuesta </a:t>
            </a:r>
            <a:r>
              <a:rPr lang="es-MX" sz="1400" i="1" dirty="0"/>
              <a:t>Nacional de Ocupación y Empleo (ENOE), población de 15 años y más de edad. </a:t>
            </a:r>
            <a:r>
              <a:rPr lang="es-MX" sz="1400" i="1" dirty="0" smtClean="0"/>
              <a:t>(2021). Obtenido el 4 de noviembre de 2021 desde </a:t>
            </a:r>
            <a:r>
              <a:rPr lang="es-MX" sz="1400" u="sng" dirty="0" smtClean="0">
                <a:hlinkClick r:id="rId3"/>
              </a:rPr>
              <a:t>https</a:t>
            </a:r>
            <a:r>
              <a:rPr lang="es-MX" sz="1400" u="sng" dirty="0">
                <a:hlinkClick r:id="rId3"/>
              </a:rPr>
              <a:t>://www.inegi.org.mx/programas/enoe/15ymas/</a:t>
            </a:r>
            <a:endParaRPr lang="es-MX" sz="1400" dirty="0"/>
          </a:p>
          <a:p>
            <a:r>
              <a:rPr lang="es-MX" sz="1400" dirty="0"/>
              <a:t> </a:t>
            </a:r>
            <a:endParaRPr lang="es-MX" sz="1400" dirty="0" smtClean="0"/>
          </a:p>
          <a:p>
            <a:r>
              <a:rPr lang="es-MX" sz="1400" dirty="0"/>
              <a:t> </a:t>
            </a:r>
          </a:p>
          <a:p>
            <a:r>
              <a:rPr lang="es-MX" sz="1400" dirty="0" smtClean="0"/>
              <a:t>2) </a:t>
            </a:r>
            <a:r>
              <a:rPr lang="es-MX" sz="1400" dirty="0" err="1" smtClean="0"/>
              <a:t>Life</a:t>
            </a:r>
            <a:r>
              <a:rPr lang="es-MX" sz="1400" dirty="0" smtClean="0"/>
              <a:t> </a:t>
            </a:r>
            <a:r>
              <a:rPr lang="es-MX" sz="1400" dirty="0" err="1"/>
              <a:t>daily</a:t>
            </a:r>
            <a:r>
              <a:rPr lang="es-MX" sz="1400" dirty="0"/>
              <a:t> </a:t>
            </a:r>
            <a:r>
              <a:rPr lang="es-MX" sz="1400" dirty="0" err="1"/>
              <a:t>education</a:t>
            </a:r>
            <a:r>
              <a:rPr lang="es-MX" sz="1400" dirty="0"/>
              <a:t> &amp; </a:t>
            </a:r>
            <a:r>
              <a:rPr lang="es-MX" sz="1400" dirty="0" err="1" smtClean="0"/>
              <a:t>research</a:t>
            </a:r>
            <a:r>
              <a:rPr lang="es-MX" sz="1400" u="sng" dirty="0" smtClean="0"/>
              <a:t>. </a:t>
            </a:r>
            <a:r>
              <a:rPr lang="es-MX" sz="1400" i="1" dirty="0"/>
              <a:t>Adulto </a:t>
            </a:r>
            <a:r>
              <a:rPr lang="es-MX" sz="1400" i="1" dirty="0" smtClean="0"/>
              <a:t>Joven. (2021). Obtenido el 1 de noviembre de 2021 desde</a:t>
            </a:r>
            <a:r>
              <a:rPr lang="es-MX" sz="1400" u="sng" dirty="0" smtClean="0"/>
              <a:t> </a:t>
            </a:r>
            <a:r>
              <a:rPr lang="es-MX" sz="1400" u="sng" dirty="0" smtClean="0">
                <a:hlinkClick r:id="rId4"/>
              </a:rPr>
              <a:t>https</a:t>
            </a:r>
            <a:r>
              <a:rPr lang="es-MX" sz="1400" u="sng" dirty="0">
                <a:hlinkClick r:id="rId4"/>
              </a:rPr>
              <a:t>://www.lifeder.com/adulto-joven/</a:t>
            </a:r>
            <a:endParaRPr lang="es-MX" sz="1400" dirty="0"/>
          </a:p>
          <a:p>
            <a:r>
              <a:rPr lang="es-MX" sz="1400" dirty="0"/>
              <a:t> </a:t>
            </a:r>
          </a:p>
          <a:p>
            <a:r>
              <a:rPr lang="es-MX" sz="1400" dirty="0" smtClean="0"/>
              <a:t>3) </a:t>
            </a:r>
            <a:r>
              <a:rPr lang="es-MX" sz="1400" dirty="0"/>
              <a:t>R</a:t>
            </a:r>
            <a:r>
              <a:rPr lang="es-MX" sz="1400" dirty="0" smtClean="0"/>
              <a:t>evista </a:t>
            </a:r>
            <a:r>
              <a:rPr lang="es-MX" sz="1400" dirty="0"/>
              <a:t>E</a:t>
            </a:r>
            <a:r>
              <a:rPr lang="es-MX" sz="1400" dirty="0" smtClean="0"/>
              <a:t>lectrónica de Geografía y Ciencias </a:t>
            </a:r>
            <a:r>
              <a:rPr lang="es-MX" sz="1400" dirty="0"/>
              <a:t>S</a:t>
            </a:r>
            <a:r>
              <a:rPr lang="es-MX" sz="1400" dirty="0" smtClean="0"/>
              <a:t>ociales Universidad de </a:t>
            </a:r>
            <a:r>
              <a:rPr lang="es-MX" sz="1400" dirty="0"/>
              <a:t>B</a:t>
            </a:r>
            <a:r>
              <a:rPr lang="es-MX" sz="1400" dirty="0" smtClean="0"/>
              <a:t>arcelona. </a:t>
            </a:r>
            <a:r>
              <a:rPr lang="es-MX" sz="1400" i="1" dirty="0" smtClean="0"/>
              <a:t>Los </a:t>
            </a:r>
            <a:r>
              <a:rPr lang="es-MX" sz="1400" i="1" dirty="0"/>
              <a:t>factores definitorios de los grandes grupos de edad de la población: tipos, subgrupos y </a:t>
            </a:r>
            <a:r>
              <a:rPr lang="es-MX" sz="1400" i="1" dirty="0" smtClean="0"/>
              <a:t>umbrales. (2005). Obtenido el 23 de octubre de 2021 desde </a:t>
            </a:r>
            <a:r>
              <a:rPr lang="es-MX" sz="1400" u="sng" dirty="0" smtClean="0">
                <a:hlinkClick r:id="rId5"/>
              </a:rPr>
              <a:t>http</a:t>
            </a:r>
            <a:r>
              <a:rPr lang="es-MX" sz="1400" u="sng" dirty="0">
                <a:hlinkClick r:id="rId5"/>
              </a:rPr>
              <a:t>://</a:t>
            </a:r>
            <a:r>
              <a:rPr lang="es-MX" sz="1400" u="sng" dirty="0" smtClean="0">
                <a:hlinkClick r:id="rId5"/>
              </a:rPr>
              <a:t>www.ub.edu/geocrit/sn/sn-190.htm</a:t>
            </a:r>
            <a:endParaRPr lang="es-MX" sz="1400" u="sng" dirty="0" smtClean="0"/>
          </a:p>
          <a:p>
            <a:endParaRPr lang="es-MX" sz="1400" u="sng" dirty="0"/>
          </a:p>
          <a:p>
            <a:r>
              <a:rPr lang="es-MX" sz="1400" dirty="0"/>
              <a:t>4) </a:t>
            </a:r>
            <a:r>
              <a:rPr lang="en-US" sz="1400" dirty="0"/>
              <a:t>Berger, K.S. y Thompson, R.A. (</a:t>
            </a:r>
            <a:r>
              <a:rPr lang="en-US" sz="1400" dirty="0"/>
              <a:t>2009). </a:t>
            </a:r>
            <a:r>
              <a:rPr lang="es-MX" sz="1400" dirty="0"/>
              <a:t>Psicología del desarrollo: adultez y vejez</a:t>
            </a:r>
          </a:p>
          <a:p>
            <a:r>
              <a:rPr lang="es-MX" sz="1400" dirty="0"/>
              <a:t>Bolivia: Ed</a:t>
            </a:r>
            <a:r>
              <a:rPr lang="es-MX" sz="1400" dirty="0"/>
              <a:t>. Médica Panamericana </a:t>
            </a:r>
          </a:p>
          <a:p>
            <a:endParaRPr lang="es-MX" sz="1400" dirty="0"/>
          </a:p>
          <a:p>
            <a:r>
              <a:rPr lang="es-MX" sz="1400" dirty="0"/>
              <a:t>5</a:t>
            </a:r>
            <a:r>
              <a:rPr lang="es-MX" sz="1400" dirty="0"/>
              <a:t>) </a:t>
            </a:r>
            <a:r>
              <a:rPr lang="en-US" sz="1400" dirty="0"/>
              <a:t>The University of Chicago Press Journals- American Journal of </a:t>
            </a:r>
            <a:r>
              <a:rPr lang="en-US" sz="1400" dirty="0"/>
              <a:t>Sociology. </a:t>
            </a:r>
            <a:r>
              <a:rPr lang="es-MX" sz="1400" dirty="0"/>
              <a:t> </a:t>
            </a:r>
            <a:r>
              <a:rPr lang="es-MX" sz="1400" i="1" dirty="0" err="1"/>
              <a:t>Age</a:t>
            </a:r>
            <a:r>
              <a:rPr lang="es-MX" sz="1400" i="1" dirty="0"/>
              <a:t> </a:t>
            </a:r>
            <a:r>
              <a:rPr lang="es-MX" sz="1400" i="1" dirty="0" err="1"/>
              <a:t>Norms</a:t>
            </a:r>
            <a:r>
              <a:rPr lang="es-MX" sz="1400" i="1" dirty="0"/>
              <a:t>, </a:t>
            </a:r>
            <a:r>
              <a:rPr lang="es-MX" sz="1400" i="1" dirty="0" err="1"/>
              <a:t>Age</a:t>
            </a:r>
            <a:r>
              <a:rPr lang="es-MX" sz="1400" i="1" dirty="0"/>
              <a:t> </a:t>
            </a:r>
            <a:r>
              <a:rPr lang="es-MX" sz="1400" i="1" dirty="0" err="1"/>
              <a:t>Constraints</a:t>
            </a:r>
            <a:r>
              <a:rPr lang="es-MX" sz="1400" i="1" dirty="0"/>
              <a:t>, and </a:t>
            </a:r>
            <a:r>
              <a:rPr lang="es-MX" sz="1400" i="1" dirty="0" err="1"/>
              <a:t>Adult</a:t>
            </a:r>
            <a:r>
              <a:rPr lang="es-MX" sz="1400" i="1" dirty="0"/>
              <a:t> </a:t>
            </a:r>
            <a:r>
              <a:rPr lang="es-MX" sz="1400" i="1" dirty="0" err="1"/>
              <a:t>Socialization</a:t>
            </a:r>
            <a:r>
              <a:rPr lang="es-MX" sz="1400" i="1" dirty="0"/>
              <a:t>, </a:t>
            </a:r>
            <a:r>
              <a:rPr lang="es-MX" sz="1400" i="1" dirty="0" smtClean="0"/>
              <a:t>(1965). Obtenido el 2 de noviembre de 2021 desde </a:t>
            </a:r>
            <a:r>
              <a:rPr lang="es-MX" sz="1400" dirty="0" smtClean="0">
                <a:hlinkClick r:id="rId6"/>
              </a:rPr>
              <a:t>https</a:t>
            </a:r>
            <a:r>
              <a:rPr lang="es-MX" sz="1400" dirty="0">
                <a:hlinkClick r:id="rId6"/>
              </a:rPr>
              <a:t>://www.journals.uchicago.edu/doi/abs/10.1086/223965</a:t>
            </a:r>
            <a:r>
              <a:rPr lang="es-MX" sz="1400" dirty="0"/>
              <a:t> </a:t>
            </a:r>
          </a:p>
          <a:p>
            <a:endParaRPr lang="es-MX" sz="2400" dirty="0"/>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7"/>
          <a:srcRect l="19840" r="20693"/>
          <a:stretch/>
        </p:blipFill>
        <p:spPr>
          <a:xfrm>
            <a:off x="7406877" y="1803399"/>
            <a:ext cx="4728331" cy="3992500"/>
          </a:xfrm>
          <a:prstGeom prst="rect">
            <a:avLst/>
          </a:prstGeom>
        </p:spPr>
      </p:pic>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a:t>
            </a:r>
            <a:r>
              <a:rPr lang="es-MX" sz="1400" b="1" dirty="0" smtClean="0">
                <a:solidFill>
                  <a:schemeClr val="bg1"/>
                </a:solidFill>
              </a:rPr>
              <a:t>10, 11 </a:t>
            </a:r>
            <a:r>
              <a:rPr lang="es-MX" sz="1400" b="1" dirty="0">
                <a:solidFill>
                  <a:schemeClr val="bg1"/>
                </a:solidFill>
              </a:rPr>
              <a:t>y </a:t>
            </a:r>
            <a:r>
              <a:rPr lang="es-MX" sz="1400" b="1" dirty="0" smtClean="0">
                <a:solidFill>
                  <a:schemeClr val="bg1"/>
                </a:solidFill>
              </a:rPr>
              <a:t>12 </a:t>
            </a:r>
            <a:r>
              <a:rPr lang="es-MX" sz="1400" b="1" dirty="0">
                <a:solidFill>
                  <a:schemeClr val="bg1"/>
                </a:solidFill>
              </a:rPr>
              <a:t>de noviembre </a:t>
            </a:r>
            <a:r>
              <a:rPr lang="es-MX" sz="1400" b="1" dirty="0" smtClean="0">
                <a:solidFill>
                  <a:schemeClr val="bg1"/>
                </a:solidFill>
              </a:rPr>
              <a:t>2021</a:t>
            </a:r>
            <a:endParaRPr lang="es-MX" sz="1400" b="1" dirty="0">
              <a:solidFill>
                <a:schemeClr val="bg1"/>
              </a:solidFill>
            </a:endParaRP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8"/>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9"/>
          <a:stretch>
            <a:fillRect/>
          </a:stretch>
        </p:blipFill>
        <p:spPr>
          <a:xfrm>
            <a:off x="1575008" y="101238"/>
            <a:ext cx="624078" cy="824051"/>
          </a:xfrm>
          <a:prstGeom prst="rect">
            <a:avLst/>
          </a:prstGeom>
        </p:spPr>
      </p:pic>
      <p:sp>
        <p:nvSpPr>
          <p:cNvPr id="14" name="CuadroTexto 13">
            <a:extLst>
              <a:ext uri="{FF2B5EF4-FFF2-40B4-BE49-F238E27FC236}">
                <a16:creationId xmlns:a16="http://schemas.microsoft.com/office/drawing/2014/main" id="{1515444D-F28E-0548-9310-1F4624E414D4}"/>
              </a:ext>
            </a:extLst>
          </p:cNvPr>
          <p:cNvSpPr txBox="1"/>
          <p:nvPr/>
        </p:nvSpPr>
        <p:spPr>
          <a:xfrm>
            <a:off x="4203700" y="268766"/>
            <a:ext cx="7988300" cy="400110"/>
          </a:xfrm>
          <a:prstGeom prst="rect">
            <a:avLst/>
          </a:prstGeom>
          <a:noFill/>
        </p:spPr>
        <p:txBody>
          <a:bodyPr wrap="square" rtlCol="0">
            <a:spAutoFit/>
          </a:bodyPr>
          <a:lstStyle/>
          <a:p>
            <a:pPr algn="ctr"/>
            <a:r>
              <a:rPr lang="es-MX" sz="2000" b="1" dirty="0"/>
              <a:t>EVALUACIÓN DE ALTERNATIVAS DE INVERSIÓN PARA ADULTOS JÓVENES</a:t>
            </a:r>
          </a:p>
        </p:txBody>
      </p:sp>
    </p:spTree>
    <p:extLst>
      <p:ext uri="{BB962C8B-B14F-4D97-AF65-F5344CB8AC3E}">
        <p14:creationId xmlns:p14="http://schemas.microsoft.com/office/powerpoint/2010/main" val="24438165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922</Words>
  <Application>Microsoft Office PowerPoint</Application>
  <PresentationFormat>Panorámica</PresentationFormat>
  <Paragraphs>134</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Andrea Angélica León Oseguera</cp:lastModifiedBy>
  <cp:revision>35</cp:revision>
  <dcterms:created xsi:type="dcterms:W3CDTF">2020-09-22T18:49:23Z</dcterms:created>
  <dcterms:modified xsi:type="dcterms:W3CDTF">2021-11-05T02:06:42Z</dcterms:modified>
</cp:coreProperties>
</file>