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6"/>
    <p:restoredTop sz="94728"/>
  </p:normalViewPr>
  <p:slideViewPr>
    <p:cSldViewPr snapToGrid="0" snapToObjects="1">
      <p:cViewPr varScale="1">
        <p:scale>
          <a:sx n="70" d="100"/>
          <a:sy n="70" d="100"/>
        </p:scale>
        <p:origin x="9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D4DC33A-47BD-0948-B93B-EB53944B523D}"/>
              </a:ext>
            </a:extLst>
          </p:cNvPr>
          <p:cNvSpPr txBox="1"/>
          <p:nvPr/>
        </p:nvSpPr>
        <p:spPr>
          <a:xfrm>
            <a:off x="0" y="228832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La repercusión de la inflación y la pérdida del poder adquisitivo en las decisiones de inversión en bienes </a:t>
            </a:r>
            <a:r>
              <a:rPr lang="es-MX" sz="3600" dirty="0" smtClean="0"/>
              <a:t>inmuebles</a:t>
            </a:r>
            <a:endParaRPr lang="es-MX" sz="36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/>
              <a:t>JUAN PABLO PIÑA CARBAJAL</a:t>
            </a:r>
            <a:endParaRPr lang="es-MX" sz="2400" b="1" i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</a:t>
            </a:r>
            <a:r>
              <a:rPr lang="es-MX" sz="2000" b="1" i="1" dirty="0" smtClean="0"/>
              <a:t>TESIS</a:t>
            </a:r>
          </a:p>
          <a:p>
            <a:pPr algn="ctr"/>
            <a:r>
              <a:rPr lang="es-MX" sz="2000" b="1" i="1" dirty="0" smtClean="0"/>
              <a:t>Josefina Morgan Beltrán</a:t>
            </a:r>
            <a:endParaRPr lang="es-MX" sz="2000" b="1" i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B86D2CE-FE7E-6A44-8110-9E706E4854E4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05BD777-C596-0D4B-96C4-B5997BF8ED4F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/>
              <a:t>Maestría</a:t>
            </a:r>
            <a:endParaRPr lang="es-MX" sz="2400" b="1" i="1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5694218" y="1727200"/>
            <a:ext cx="61772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Inflación </a:t>
            </a:r>
            <a:endParaRPr lang="es-MX" sz="3200" dirty="0"/>
          </a:p>
          <a:p>
            <a:r>
              <a:rPr lang="es-MX" sz="3200" dirty="0"/>
              <a:t>E</a:t>
            </a:r>
            <a:r>
              <a:rPr lang="es-MX" sz="3200" dirty="0" smtClean="0"/>
              <a:t>s </a:t>
            </a:r>
            <a:r>
              <a:rPr lang="es-MX" sz="3200" dirty="0"/>
              <a:t>un incremento general de los precios que persiste en el tiempo, en esencia es una baja del valor del dinero debido al incremento de los </a:t>
            </a:r>
            <a:r>
              <a:rPr lang="es-MX" sz="3200" dirty="0" smtClean="0"/>
              <a:t>precios </a:t>
            </a:r>
            <a:r>
              <a:rPr lang="es-MX" sz="3200" dirty="0"/>
              <a:t>(Astudillo, 2012)</a:t>
            </a:r>
            <a:r>
              <a:rPr lang="es-MX" sz="3200" dirty="0" smtClean="0"/>
              <a:t>.</a:t>
            </a:r>
            <a:endParaRPr lang="es-MX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5514109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29100" y="67262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rgbClr val="FF0000"/>
                </a:solidFill>
              </a:rPr>
              <a:t>La repercusión de la inflación y la pérdida del poder adquisitivo en las decisiones de inversión en bienes inmuebles</a:t>
            </a:r>
          </a:p>
        </p:txBody>
      </p:sp>
    </p:spTree>
    <p:extLst>
      <p:ext uri="{BB962C8B-B14F-4D97-AF65-F5344CB8AC3E}">
        <p14:creationId xmlns:p14="http://schemas.microsoft.com/office/powerpoint/2010/main" val="804418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252155" y="1471835"/>
            <a:ext cx="64826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Mercado </a:t>
            </a:r>
            <a:r>
              <a:rPr lang="es-MX" sz="3200" b="1" dirty="0"/>
              <a:t>inmobiliario</a:t>
            </a:r>
            <a:endParaRPr lang="es-MX" sz="3200" b="1" dirty="0" smtClean="0"/>
          </a:p>
          <a:p>
            <a:r>
              <a:rPr lang="es-MX" sz="3200" dirty="0" smtClean="0"/>
              <a:t>Es </a:t>
            </a:r>
            <a:r>
              <a:rPr lang="es-MX" sz="3200" dirty="0" smtClean="0"/>
              <a:t>un proceso </a:t>
            </a:r>
            <a:r>
              <a:rPr lang="es-MX" sz="3200" dirty="0"/>
              <a:t>entre personas que actúan como compradores y otras como vendedores de bienes inmuebles. </a:t>
            </a:r>
            <a:endParaRPr lang="es-MX" sz="3200" dirty="0" smtClean="0"/>
          </a:p>
          <a:p>
            <a:r>
              <a:rPr lang="es-MX" sz="3200" dirty="0" smtClean="0"/>
              <a:t>Los </a:t>
            </a:r>
            <a:r>
              <a:rPr lang="es-MX" sz="3200" dirty="0"/>
              <a:t>bienes con los que comercializa pueden ser residenciales, comerciales, industrial, urbano, </a:t>
            </a:r>
            <a:r>
              <a:rPr lang="es-MX" sz="3200" dirty="0" err="1"/>
              <a:t>etc</a:t>
            </a:r>
            <a:r>
              <a:rPr lang="es-MX" sz="3200" dirty="0"/>
              <a:t> (https://www.realia.es/).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6757638" y="1179914"/>
            <a:ext cx="5411533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29100" y="67262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rgbClr val="FF0000"/>
                </a:solidFill>
              </a:rPr>
              <a:t>La repercusión de la inflación y la pérdida del poder adquisitivo en las decisiones de inversión en bienes inmuebles</a:t>
            </a:r>
          </a:p>
        </p:txBody>
      </p:sp>
    </p:spTree>
    <p:extLst>
      <p:ext uri="{BB962C8B-B14F-4D97-AF65-F5344CB8AC3E}">
        <p14:creationId xmlns:p14="http://schemas.microsoft.com/office/powerpoint/2010/main" val="283133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Juan Pablo Piña Carbajal </a:t>
            </a:r>
            <a:endParaRPr lang="es-MX" sz="3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Correo electrónico: jpjpcarba_Hotmail.com</a:t>
            </a:r>
            <a:endParaRPr lang="es-MX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29100" y="67262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rgbClr val="FF0000"/>
                </a:solidFill>
              </a:rPr>
              <a:t>La repercusión de la inflación y la pérdida del poder adquisitivo en las decisiones de inversión en bienes inmuebles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342900" y="1620709"/>
            <a:ext cx="73740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Problema de investigación</a:t>
            </a:r>
          </a:p>
          <a:p>
            <a:endParaRPr lang="es-MX" sz="3200" dirty="0" smtClean="0"/>
          </a:p>
          <a:p>
            <a:r>
              <a:rPr lang="es-MX" sz="3200" dirty="0" smtClean="0"/>
              <a:t>En </a:t>
            </a:r>
            <a:r>
              <a:rPr lang="es-MX" sz="3200" dirty="0"/>
              <a:t>el ultimo año se ha incrementado a los precios de acero en México, esto es consecuencia de las distorsión que ocasión el confinamiento en la producción en todo el mundo (Oxford </a:t>
            </a:r>
            <a:r>
              <a:rPr lang="es-MX" sz="3200" dirty="0" err="1"/>
              <a:t>economics</a:t>
            </a:r>
            <a:r>
              <a:rPr lang="es-MX" sz="3200" dirty="0" smtClean="0"/>
              <a:t>)</a:t>
            </a:r>
            <a:endParaRPr lang="es-MX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8285017" y="1207713"/>
            <a:ext cx="3652939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rgbClr val="FF0000"/>
                </a:solidFill>
              </a:rPr>
              <a:t>La repercusión de la inflación y la pérdida del poder adquisitivo en las decisiones de inversión en bienes inmuebles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5389418" y="1727200"/>
            <a:ext cx="64820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Pertinencia</a:t>
            </a:r>
          </a:p>
          <a:p>
            <a:endParaRPr lang="es-MX" sz="3200" dirty="0" smtClean="0"/>
          </a:p>
          <a:p>
            <a:r>
              <a:rPr lang="es-MX" sz="3200" dirty="0" smtClean="0"/>
              <a:t>La </a:t>
            </a:r>
            <a:r>
              <a:rPr lang="es-MX" sz="3200" dirty="0"/>
              <a:t>consideración de la inflación y la perdida de poder adquisitivo es importante para la toma de daciones a lo hora de realizar una inversión en un bien inmueble.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4724400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116218" y="11332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rgbClr val="FF0000"/>
                </a:solidFill>
              </a:rPr>
              <a:t>La repercusión de la inflación y la pérdida del poder adquisitivo en las decisiones de inversión en bienes inmuebles</a:t>
            </a:r>
          </a:p>
        </p:txBody>
      </p:sp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2600" y="1493818"/>
            <a:ext cx="75793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Justificación</a:t>
            </a:r>
          </a:p>
          <a:p>
            <a:endParaRPr lang="es-MX" sz="3200" dirty="0" smtClean="0"/>
          </a:p>
          <a:p>
            <a:r>
              <a:rPr lang="es-MX" sz="3200" dirty="0" smtClean="0"/>
              <a:t>El </a:t>
            </a:r>
            <a:r>
              <a:rPr lang="es-MX" sz="3200" dirty="0" smtClean="0"/>
              <a:t>incrementos en los precios </a:t>
            </a:r>
            <a:r>
              <a:rPr lang="es-MX" sz="3200" dirty="0" smtClean="0"/>
              <a:t>de </a:t>
            </a:r>
            <a:r>
              <a:rPr lang="es-MX" sz="3200" dirty="0"/>
              <a:t>las </a:t>
            </a:r>
            <a:r>
              <a:rPr lang="es-MX" sz="3200" dirty="0" smtClean="0"/>
              <a:t>materias de la industria construcción provoca que los bienes inmuebles aumenten su valor. Además el aumento de la inflación provoca una disminución en el poder adquisitivo de las personas. </a:t>
            </a:r>
            <a:endParaRPr lang="es-MX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8188036" y="1179914"/>
            <a:ext cx="3981136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29100" y="67262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rgbClr val="FF0000"/>
                </a:solidFill>
              </a:rPr>
              <a:t>La repercusión de la inflación y la pérdida del poder adquisitivo en las decisiones de inversión en bienes inmuebles</a:t>
            </a:r>
          </a:p>
        </p:txBody>
      </p:sp>
    </p:spTree>
    <p:extLst>
      <p:ext uri="{BB962C8B-B14F-4D97-AF65-F5344CB8AC3E}">
        <p14:creationId xmlns:p14="http://schemas.microsoft.com/office/powerpoint/2010/main" val="149939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5264727" y="1727200"/>
            <a:ext cx="66066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Lugar </a:t>
            </a:r>
            <a:r>
              <a:rPr lang="es-MX" sz="3200" b="1" dirty="0"/>
              <a:t>de </a:t>
            </a:r>
            <a:r>
              <a:rPr lang="es-MX" sz="3200" b="1" dirty="0" smtClean="0"/>
              <a:t>desarrollo</a:t>
            </a:r>
            <a:endParaRPr lang="es-MX" sz="3200" dirty="0"/>
          </a:p>
          <a:p>
            <a:endParaRPr lang="es-MX" sz="3200" dirty="0" smtClean="0"/>
          </a:p>
          <a:p>
            <a:r>
              <a:rPr lang="es-MX" sz="3200" dirty="0" smtClean="0"/>
              <a:t>El </a:t>
            </a:r>
            <a:r>
              <a:rPr lang="es-MX" sz="3200" dirty="0"/>
              <a:t>lugar de desarrollo de la tesis será </a:t>
            </a:r>
            <a:r>
              <a:rPr lang="es-MX" sz="3200" dirty="0" smtClean="0"/>
              <a:t>México, </a:t>
            </a:r>
            <a:r>
              <a:rPr lang="es-MX" sz="3200" dirty="0"/>
              <a:t>se </a:t>
            </a:r>
            <a:r>
              <a:rPr lang="es-MX" sz="3200" dirty="0" smtClean="0"/>
              <a:t>analizará las </a:t>
            </a:r>
            <a:r>
              <a:rPr lang="es-MX" sz="3200" dirty="0"/>
              <a:t>adquisiciones de bienes inmuebles en el país así como el comportamiento de la inflación y el poder adquisitivo.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4890655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29100" y="67262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rgbClr val="FF0000"/>
                </a:solidFill>
              </a:rPr>
              <a:t>La repercusión de la inflación y la pérdida del poder adquisitivo en las decisiones de inversión en bienes inmuebles</a:t>
            </a:r>
          </a:p>
        </p:txBody>
      </p:sp>
    </p:spTree>
    <p:extLst>
      <p:ext uri="{BB962C8B-B14F-4D97-AF65-F5344CB8AC3E}">
        <p14:creationId xmlns:p14="http://schemas.microsoft.com/office/powerpoint/2010/main" val="281312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2599" y="1727200"/>
            <a:ext cx="7289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Método</a:t>
            </a:r>
          </a:p>
          <a:p>
            <a:endParaRPr lang="es-MX" sz="3200" dirty="0" smtClean="0"/>
          </a:p>
          <a:p>
            <a:r>
              <a:rPr lang="es-MX" sz="3200" dirty="0" smtClean="0"/>
              <a:t>Se </a:t>
            </a:r>
            <a:r>
              <a:rPr lang="es-MX" sz="3200" dirty="0"/>
              <a:t>utilizaran métodos cuantitativos</a:t>
            </a:r>
            <a:r>
              <a:rPr lang="es-MX" sz="3200" dirty="0" smtClean="0"/>
              <a:t>, </a:t>
            </a:r>
            <a:r>
              <a:rPr lang="es-MX" sz="3200" dirty="0"/>
              <a:t>se </a:t>
            </a:r>
            <a:r>
              <a:rPr lang="es-MX" sz="3200" dirty="0" smtClean="0"/>
              <a:t>correlacionara la </a:t>
            </a:r>
            <a:r>
              <a:rPr lang="es-MX" sz="3200" dirty="0"/>
              <a:t>inflación en el sector </a:t>
            </a:r>
            <a:r>
              <a:rPr lang="es-MX" sz="3200" dirty="0" smtClean="0"/>
              <a:t>de la construcción con </a:t>
            </a:r>
            <a:r>
              <a:rPr lang="es-MX" sz="3200" dirty="0"/>
              <a:t>la adquisición de bienes inmuebles en el mismo periodo</a:t>
            </a:r>
            <a:r>
              <a:rPr lang="es-MX" sz="3200" dirty="0" smtClean="0"/>
              <a:t>. </a:t>
            </a:r>
            <a:endParaRPr lang="es-MX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8326582" y="1179914"/>
            <a:ext cx="3842590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29100" y="67262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rgbClr val="FF0000"/>
                </a:solidFill>
              </a:rPr>
              <a:t>La repercusión de la inflación y la pérdida del poder adquisitivo en las decisiones de inversión en bienes inmuebles</a:t>
            </a:r>
          </a:p>
        </p:txBody>
      </p:sp>
    </p:spTree>
    <p:extLst>
      <p:ext uri="{BB962C8B-B14F-4D97-AF65-F5344CB8AC3E}">
        <p14:creationId xmlns:p14="http://schemas.microsoft.com/office/powerpoint/2010/main" val="310667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62945" y="1727200"/>
            <a:ext cx="70084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Objetivo</a:t>
            </a:r>
            <a:endParaRPr lang="es-MX" sz="3200" dirty="0"/>
          </a:p>
          <a:p>
            <a:endParaRPr lang="es-MX" sz="3200" dirty="0" smtClean="0"/>
          </a:p>
          <a:p>
            <a:r>
              <a:rPr lang="es-MX" sz="3200" dirty="0" smtClean="0"/>
              <a:t>Determinar </a:t>
            </a:r>
            <a:r>
              <a:rPr lang="es-MX" sz="3200" dirty="0"/>
              <a:t>si la inflación y la perdida del poder adquisitivo afecta la capacidad de inversión en un bien inmueble para las personas.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30073"/>
            <a:ext cx="4229100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29100" y="67262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rgbClr val="FF0000"/>
                </a:solidFill>
              </a:rPr>
              <a:t>La repercusión de la inflación y la pérdida del poder adquisitivo en las decisiones de inversión en bienes inmuebles</a:t>
            </a:r>
          </a:p>
        </p:txBody>
      </p:sp>
    </p:spTree>
    <p:extLst>
      <p:ext uri="{BB962C8B-B14F-4D97-AF65-F5344CB8AC3E}">
        <p14:creationId xmlns:p14="http://schemas.microsoft.com/office/powerpoint/2010/main" val="230111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2599" y="1727200"/>
            <a:ext cx="109585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Preguntas</a:t>
            </a:r>
          </a:p>
          <a:p>
            <a:r>
              <a:rPr lang="es-MX" sz="3200" dirty="0"/>
              <a:t>¿Los incrementos en los costos de las materias primas de la industria de construcción, han afectado su </a:t>
            </a:r>
            <a:r>
              <a:rPr lang="es-MX" sz="3200" dirty="0" smtClean="0"/>
              <a:t>actividad en el sector inmobiliario? </a:t>
            </a:r>
          </a:p>
          <a:p>
            <a:endParaRPr lang="es-MX" sz="3200" dirty="0" smtClean="0"/>
          </a:p>
          <a:p>
            <a:r>
              <a:rPr lang="es-MX" sz="3200" dirty="0" smtClean="0"/>
              <a:t>¿</a:t>
            </a:r>
            <a:r>
              <a:rPr lang="es-MX" sz="3200" dirty="0"/>
              <a:t>Cómo el incremento de los precios de las materias primas en la industria de la construcción han afectado la inversión de las personas en un bien inmueble?</a:t>
            </a:r>
          </a:p>
          <a:p>
            <a:endParaRPr lang="es-MX" sz="3200" dirty="0" smtClean="0"/>
          </a:p>
          <a:p>
            <a:endParaRPr lang="es-MX" sz="3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29100" y="67262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rgbClr val="FF0000"/>
                </a:solidFill>
              </a:rPr>
              <a:t>La repercusión de la inflación y la pérdida del poder adquisitivo en las decisiones de inversión en bienes inmuebles</a:t>
            </a:r>
          </a:p>
        </p:txBody>
      </p:sp>
    </p:spTree>
    <p:extLst>
      <p:ext uri="{BB962C8B-B14F-4D97-AF65-F5344CB8AC3E}">
        <p14:creationId xmlns:p14="http://schemas.microsoft.com/office/powerpoint/2010/main" val="192523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6264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Hipótesis</a:t>
            </a:r>
          </a:p>
          <a:p>
            <a:r>
              <a:rPr lang="es-MX" sz="3200" dirty="0"/>
              <a:t>La inflación y la perdida del poder adquisitivo en México reducen la inversión de las personas en un bien inmueble.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8035636" y="1195783"/>
            <a:ext cx="3993836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29100" y="67262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rgbClr val="FF0000"/>
                </a:solidFill>
              </a:rPr>
              <a:t>La repercusión de la inflación y la pérdida del poder adquisitivo en las decisiones de inversión en bienes inmuebles</a:t>
            </a:r>
          </a:p>
        </p:txBody>
      </p:sp>
    </p:spTree>
    <p:extLst>
      <p:ext uri="{BB962C8B-B14F-4D97-AF65-F5344CB8AC3E}">
        <p14:creationId xmlns:p14="http://schemas.microsoft.com/office/powerpoint/2010/main" val="1255393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1064</Words>
  <Application>Microsoft Office PowerPoint</Application>
  <PresentationFormat>Panorámica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juan pablo piña carbajal</cp:lastModifiedBy>
  <cp:revision>40</cp:revision>
  <dcterms:created xsi:type="dcterms:W3CDTF">2020-09-22T18:49:23Z</dcterms:created>
  <dcterms:modified xsi:type="dcterms:W3CDTF">2021-11-04T00:32:20Z</dcterms:modified>
</cp:coreProperties>
</file>