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2" r:id="rId5"/>
    <p:sldId id="265" r:id="rId6"/>
    <p:sldId id="267" r:id="rId7"/>
    <p:sldId id="263" r:id="rId8"/>
    <p:sldId id="264" r:id="rId9"/>
    <p:sldId id="268" r:id="rId10"/>
    <p:sldId id="258"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83" d="100"/>
          <a:sy n="83" d="100"/>
        </p:scale>
        <p:origin x="9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31/10/2021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31/10/2021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517868"/>
            <a:ext cx="12192000" cy="2585323"/>
          </a:xfrm>
          <a:prstGeom prst="rect">
            <a:avLst/>
          </a:prstGeom>
          <a:noFill/>
        </p:spPr>
        <p:txBody>
          <a:bodyPr wrap="square" rtlCol="0">
            <a:spAutoFit/>
          </a:bodyPr>
          <a:lstStyle/>
          <a:p>
            <a:pPr algn="ctr"/>
            <a:r>
              <a:rPr lang="es-ES" sz="5400" b="1" dirty="0"/>
              <a:t>Las Fintech como </a:t>
            </a:r>
            <a:r>
              <a:rPr lang="es-ES" sz="5400" b="1" dirty="0" smtClean="0"/>
              <a:t>instrumento para promover la inclusión </a:t>
            </a:r>
            <a:r>
              <a:rPr lang="es-ES" sz="5400" b="1" dirty="0"/>
              <a:t>financiera en México</a:t>
            </a:r>
            <a:endParaRPr lang="es-MX" sz="5400" b="1"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5061516"/>
            <a:ext cx="12192000" cy="461665"/>
          </a:xfrm>
          <a:prstGeom prst="rect">
            <a:avLst/>
          </a:prstGeom>
          <a:noFill/>
        </p:spPr>
        <p:txBody>
          <a:bodyPr wrap="square" rtlCol="0">
            <a:spAutoFit/>
          </a:bodyPr>
          <a:lstStyle/>
          <a:p>
            <a:pPr algn="ctr"/>
            <a:r>
              <a:rPr lang="es-MX" sz="2400" b="1" i="1" dirty="0" smtClean="0"/>
              <a:t>SILVESTRE PANCHI TÉLLEZ</a:t>
            </a:r>
            <a:endParaRPr lang="es-MX" sz="2400" b="1" i="1" dirty="0"/>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369332"/>
          </a:xfrm>
          <a:prstGeom prst="rect">
            <a:avLst/>
          </a:prstGeom>
          <a:noFill/>
        </p:spPr>
        <p:txBody>
          <a:bodyPr wrap="square" rtlCol="0">
            <a:spAutoFit/>
          </a:bodyPr>
          <a:lstStyle/>
          <a:p>
            <a:pPr algn="ctr"/>
            <a:r>
              <a:rPr lang="en-US" i="1" dirty="0" smtClean="0"/>
              <a:t>Director de Tesis : Dra</a:t>
            </a:r>
            <a:r>
              <a:rPr lang="en-US" i="1" dirty="0"/>
              <a:t>. Josefina Morgan </a:t>
            </a:r>
            <a:r>
              <a:rPr lang="en-US" i="1" dirty="0" smtClean="0"/>
              <a:t>Beltrán</a:t>
            </a: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o Doctorado</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Nombre alumno – Maestría o Doctorado –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REFERENCIAS</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5" name="TextBox 4"/>
          <p:cNvSpPr txBox="1"/>
          <p:nvPr/>
        </p:nvSpPr>
        <p:spPr>
          <a:xfrm>
            <a:off x="6422796" y="1748077"/>
            <a:ext cx="5769204" cy="4247317"/>
          </a:xfrm>
          <a:prstGeom prst="rect">
            <a:avLst/>
          </a:prstGeom>
          <a:noFill/>
        </p:spPr>
        <p:txBody>
          <a:bodyPr wrap="square" rtlCol="0">
            <a:spAutoFit/>
          </a:bodyPr>
          <a:lstStyle/>
          <a:p>
            <a:r>
              <a:rPr lang="es-MX" dirty="0" smtClean="0"/>
              <a:t>*</a:t>
            </a:r>
            <a:r>
              <a:rPr lang="es-ES" dirty="0" smtClean="0"/>
              <a:t>BANCO MUNDIAL(2018</a:t>
            </a:r>
            <a:r>
              <a:rPr lang="es-ES" dirty="0"/>
              <a:t>). </a:t>
            </a:r>
            <a:r>
              <a:rPr lang="es-ES" i="1" dirty="0"/>
              <a:t>La inclusión financiera es un factor clave para reducir la pobreza e impulsar la prosperidad. </a:t>
            </a:r>
            <a:r>
              <a:rPr lang="es-ES" dirty="0" smtClean="0"/>
              <a:t>http</a:t>
            </a:r>
            <a:r>
              <a:rPr lang="es-ES" dirty="0"/>
              <a:t>://www.bancomundial.org/es/topic/ financialinclusion/</a:t>
            </a:r>
            <a:r>
              <a:rPr lang="es-ES" dirty="0" err="1"/>
              <a:t>overview</a:t>
            </a:r>
            <a:r>
              <a:rPr lang="es-ES" dirty="0"/>
              <a:t> </a:t>
            </a:r>
            <a:endParaRPr lang="es-ES" dirty="0" smtClean="0"/>
          </a:p>
          <a:p>
            <a:r>
              <a:rPr lang="es-ES" dirty="0" smtClean="0"/>
              <a:t>*BANCO </a:t>
            </a:r>
            <a:r>
              <a:rPr lang="es-ES" dirty="0"/>
              <a:t>INTERAMERICANO DE DESARROLLO Y </a:t>
            </a:r>
            <a:r>
              <a:rPr lang="es-ES" dirty="0" err="1"/>
              <a:t>FINNOVISTA</a:t>
            </a:r>
            <a:r>
              <a:rPr lang="es-ES" dirty="0"/>
              <a:t>, “Informe Fintech en América Latina 2018: crecimiento y consolidación”, </a:t>
            </a:r>
            <a:r>
              <a:rPr lang="es-ES" i="1" dirty="0" err="1"/>
              <a:t>Finnovista</a:t>
            </a:r>
            <a:r>
              <a:rPr lang="es-ES" dirty="0"/>
              <a:t>, </a:t>
            </a:r>
            <a:r>
              <a:rPr lang="es-ES" dirty="0" smtClean="0"/>
              <a:t>2018.</a:t>
            </a:r>
          </a:p>
          <a:p>
            <a:r>
              <a:rPr lang="es-ES" dirty="0" smtClean="0"/>
              <a:t>*COMISIÓN </a:t>
            </a:r>
            <a:r>
              <a:rPr lang="es-ES" dirty="0"/>
              <a:t>NACIONAL BANCARIA Y DE VALORES E INSTITUTO NACIONAL DE ESTADÍSTICA Y GEOGRAFÍA, </a:t>
            </a:r>
            <a:r>
              <a:rPr lang="es-ES" i="1" dirty="0"/>
              <a:t>Encuesta Nacional de Inclusión Financiera 2018, Presentación de resultado</a:t>
            </a:r>
            <a:r>
              <a:rPr lang="es-ES" dirty="0"/>
              <a:t>, Tenencia de productos financieros, México, 2018. </a:t>
            </a:r>
            <a:endParaRPr lang="es-ES" dirty="0" smtClean="0"/>
          </a:p>
          <a:p>
            <a:r>
              <a:rPr lang="es-ES" dirty="0" smtClean="0"/>
              <a:t>*N</a:t>
            </a:r>
            <a:r>
              <a:rPr lang="es-ES" dirty="0"/>
              <a:t>. GONZÁLEZ DÍAZ, Francisco, </a:t>
            </a:r>
            <a:r>
              <a:rPr lang="es-ES" i="1" dirty="0"/>
              <a:t>Fintech en el mundo la revolución digital de las finanzas ha llegado a México</a:t>
            </a:r>
            <a:r>
              <a:rPr lang="es-ES" dirty="0"/>
              <a:t>, </a:t>
            </a:r>
            <a:r>
              <a:rPr lang="es-ES" i="1" dirty="0"/>
              <a:t>Banco Nacional De Comercio Exterior</a:t>
            </a:r>
            <a:r>
              <a:rPr lang="es-ES" dirty="0"/>
              <a:t>, México, 2018. </a:t>
            </a:r>
            <a:endParaRPr lang="es-MX" dirty="0"/>
          </a:p>
        </p:txBody>
      </p:sp>
    </p:spTree>
    <p:extLst>
      <p:ext uri="{BB962C8B-B14F-4D97-AF65-F5344CB8AC3E}">
        <p14:creationId xmlns:p14="http://schemas.microsoft.com/office/powerpoint/2010/main" val="366454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Nombre alumno – Maestría o Doctorado – (cuatrimestre)</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CONTACTO</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3" name="TextBox 2"/>
          <p:cNvSpPr txBox="1"/>
          <p:nvPr/>
        </p:nvSpPr>
        <p:spPr>
          <a:xfrm>
            <a:off x="6061435" y="1875934"/>
            <a:ext cx="6400800" cy="3108543"/>
          </a:xfrm>
          <a:prstGeom prst="rect">
            <a:avLst/>
          </a:prstGeom>
          <a:noFill/>
        </p:spPr>
        <p:txBody>
          <a:bodyPr wrap="square" rtlCol="0">
            <a:spAutoFit/>
          </a:bodyPr>
          <a:lstStyle/>
          <a:p>
            <a:pPr algn="ctr"/>
            <a:r>
              <a:rPr lang="es-MX" sz="2800" dirty="0" smtClean="0"/>
              <a:t>SILVESTRE PANCHI TÉLLEZ</a:t>
            </a:r>
          </a:p>
          <a:p>
            <a:pPr algn="ctr"/>
            <a:endParaRPr lang="es-MX" sz="2800" dirty="0"/>
          </a:p>
          <a:p>
            <a:pPr algn="ctr"/>
            <a:r>
              <a:rPr lang="es-MX" sz="2800" dirty="0" smtClean="0"/>
              <a:t>CEL: 5545055881</a:t>
            </a:r>
          </a:p>
          <a:p>
            <a:pPr algn="ctr"/>
            <a:endParaRPr lang="es-MX" sz="2800" dirty="0"/>
          </a:p>
          <a:p>
            <a:pPr algn="ctr"/>
            <a:endParaRPr lang="es-MX" sz="2800" dirty="0" smtClean="0"/>
          </a:p>
          <a:p>
            <a:pPr algn="ctr"/>
            <a:r>
              <a:rPr lang="es-MX" sz="2800" dirty="0" smtClean="0"/>
              <a:t>CORREO: SILVESTREPANCHI46@GMAIL.COM</a:t>
            </a:r>
            <a:endParaRPr lang="es-MX" sz="2800" dirty="0"/>
          </a:p>
        </p:txBody>
      </p:sp>
    </p:spTree>
    <p:extLst>
      <p:ext uri="{BB962C8B-B14F-4D97-AF65-F5344CB8AC3E}">
        <p14:creationId xmlns:p14="http://schemas.microsoft.com/office/powerpoint/2010/main" val="34822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Silvestre Panchi– Maestría– (6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139321"/>
          </a:xfrm>
          <a:prstGeom prst="rect">
            <a:avLst/>
          </a:prstGeom>
          <a:noFill/>
        </p:spPr>
        <p:txBody>
          <a:bodyPr wrap="square" rtlCol="0">
            <a:spAutoFit/>
          </a:bodyPr>
          <a:lstStyle/>
          <a:p>
            <a:pPr algn="just"/>
            <a:r>
              <a:rPr lang="es-ES" dirty="0"/>
              <a:t>En los últimos años, la inclusión financiera se ha convertido en una de las prioridades en las agendas de los gobiernos y los intermediarios financieros, quienes han dedicado sus esfuerzos a diseñar políticas y estrategias que fomenten la inclusión de los sectores no bancarizados. </a:t>
            </a:r>
            <a:endParaRPr lang="es-ES" dirty="0" smtClean="0"/>
          </a:p>
          <a:p>
            <a:pPr algn="just"/>
            <a:endParaRPr lang="es-ES" dirty="0" smtClean="0"/>
          </a:p>
          <a:p>
            <a:pPr algn="just"/>
            <a:r>
              <a:rPr lang="es-ES" dirty="0"/>
              <a:t>E</a:t>
            </a:r>
            <a:r>
              <a:rPr lang="es-ES" dirty="0" smtClean="0"/>
              <a:t>l </a:t>
            </a:r>
            <a:r>
              <a:rPr lang="es-ES" dirty="0"/>
              <a:t>propósito del presente trabajo de investigación es analizar y determinar si en el contexto </a:t>
            </a:r>
            <a:r>
              <a:rPr lang="es-ES" dirty="0" smtClean="0"/>
              <a:t>mexicano, </a:t>
            </a:r>
            <a:r>
              <a:rPr lang="es-ES" dirty="0"/>
              <a:t>las fintech podrían ser una herramienta que permita impulsar la inclusión financiera. </a:t>
            </a:r>
            <a:endParaRPr lang="es-MX" sz="32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JUSTIFICACIÓN</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sp>
        <p:nvSpPr>
          <p:cNvPr id="2" name="Rectangle 1"/>
          <p:cNvSpPr/>
          <p:nvPr/>
        </p:nvSpPr>
        <p:spPr>
          <a:xfrm>
            <a:off x="5772347" y="4004449"/>
            <a:ext cx="6096000" cy="1477328"/>
          </a:xfrm>
          <a:prstGeom prst="rect">
            <a:avLst/>
          </a:prstGeom>
        </p:spPr>
        <p:txBody>
          <a:bodyPr>
            <a:spAutoFit/>
          </a:bodyPr>
          <a:lstStyle/>
          <a:p>
            <a:pPr algn="just"/>
            <a:r>
              <a:rPr lang="es-ES" dirty="0"/>
              <a:t>Por tanto, la contribución del presente trabajo de investigación radica en examinar si el número de personas incluidas financieramente en nuestro país podría incrementarse producto de los beneficios introducidos por la denominada “revolución fintech”. </a:t>
            </a:r>
            <a:endParaRPr lang="es-MX" dirty="0"/>
          </a:p>
        </p:txBody>
      </p:sp>
      <p:pic>
        <p:nvPicPr>
          <p:cNvPr id="3" name="Picture 2"/>
          <p:cNvPicPr>
            <a:picLocks noChangeAspect="1"/>
          </p:cNvPicPr>
          <p:nvPr/>
        </p:nvPicPr>
        <p:blipFill>
          <a:blip r:embed="rId5"/>
          <a:stretch>
            <a:fillRect/>
          </a:stretch>
        </p:blipFill>
        <p:spPr>
          <a:xfrm>
            <a:off x="6628893" y="1217826"/>
            <a:ext cx="3899407" cy="2590604"/>
          </a:xfrm>
          <a:prstGeom prst="rect">
            <a:avLst/>
          </a:prstGeom>
        </p:spPr>
      </p:pic>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Silvestre Panchi– Maestría– (6 cuatrimestre</a:t>
            </a:r>
            <a:r>
              <a:rPr lang="es-MX" dirty="0"/>
              <a:t>)</a:t>
            </a: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977620" y="2951014"/>
            <a:ext cx="4191552" cy="35392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OBJETIVOS</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3" name="Rectangle 2"/>
          <p:cNvSpPr/>
          <p:nvPr/>
        </p:nvSpPr>
        <p:spPr>
          <a:xfrm>
            <a:off x="0" y="1481510"/>
            <a:ext cx="6096000" cy="1261884"/>
          </a:xfrm>
          <a:prstGeom prst="rect">
            <a:avLst/>
          </a:prstGeom>
        </p:spPr>
        <p:txBody>
          <a:bodyPr>
            <a:spAutoFit/>
          </a:bodyPr>
          <a:lstStyle/>
          <a:p>
            <a:r>
              <a:rPr lang="es-MX" sz="2000" dirty="0">
                <a:solidFill>
                  <a:srgbClr val="000000"/>
                </a:solidFill>
              </a:rPr>
              <a:t>Objetivo general </a:t>
            </a:r>
            <a:endParaRPr lang="es-MX" sz="2000" dirty="0" smtClean="0">
              <a:solidFill>
                <a:srgbClr val="000000"/>
              </a:solidFill>
            </a:endParaRPr>
          </a:p>
          <a:p>
            <a:endParaRPr lang="es-MX" sz="2000" dirty="0">
              <a:solidFill>
                <a:srgbClr val="000000"/>
              </a:solidFill>
            </a:endParaRPr>
          </a:p>
          <a:p>
            <a:r>
              <a:rPr lang="es-ES" dirty="0">
                <a:solidFill>
                  <a:srgbClr val="000000"/>
                </a:solidFill>
              </a:rPr>
              <a:t>D</a:t>
            </a:r>
            <a:r>
              <a:rPr lang="es-ES" dirty="0" smtClean="0">
                <a:solidFill>
                  <a:srgbClr val="000000"/>
                </a:solidFill>
              </a:rPr>
              <a:t>eterminar </a:t>
            </a:r>
            <a:r>
              <a:rPr lang="es-ES" dirty="0">
                <a:solidFill>
                  <a:srgbClr val="000000"/>
                </a:solidFill>
              </a:rPr>
              <a:t>si las fintech pueden constituir una herramienta para promover la inclusión financiera en </a:t>
            </a:r>
            <a:r>
              <a:rPr lang="es-ES" dirty="0" smtClean="0">
                <a:solidFill>
                  <a:srgbClr val="000000"/>
                </a:solidFill>
              </a:rPr>
              <a:t>Mexico . </a:t>
            </a:r>
            <a:endParaRPr lang="es-MX" dirty="0"/>
          </a:p>
        </p:txBody>
      </p:sp>
      <p:sp>
        <p:nvSpPr>
          <p:cNvPr id="5" name="Rectangle 4"/>
          <p:cNvSpPr/>
          <p:nvPr/>
        </p:nvSpPr>
        <p:spPr>
          <a:xfrm>
            <a:off x="0" y="3140992"/>
            <a:ext cx="6096000" cy="2616101"/>
          </a:xfrm>
          <a:prstGeom prst="rect">
            <a:avLst/>
          </a:prstGeom>
        </p:spPr>
        <p:txBody>
          <a:bodyPr>
            <a:spAutoFit/>
          </a:bodyPr>
          <a:lstStyle/>
          <a:p>
            <a:r>
              <a:rPr lang="es-MX" sz="2000" dirty="0">
                <a:solidFill>
                  <a:srgbClr val="000000"/>
                </a:solidFill>
              </a:rPr>
              <a:t>Objetivos específicos </a:t>
            </a:r>
          </a:p>
          <a:p>
            <a:r>
              <a:rPr lang="es-ES" dirty="0" smtClean="0">
                <a:solidFill>
                  <a:srgbClr val="000000"/>
                </a:solidFill>
              </a:rPr>
              <a:t>Describir </a:t>
            </a:r>
            <a:r>
              <a:rPr lang="es-ES" dirty="0">
                <a:solidFill>
                  <a:srgbClr val="000000"/>
                </a:solidFill>
              </a:rPr>
              <a:t>el avance de la inclusión financiera en </a:t>
            </a:r>
            <a:r>
              <a:rPr lang="es-ES" dirty="0" smtClean="0">
                <a:solidFill>
                  <a:srgbClr val="000000"/>
                </a:solidFill>
              </a:rPr>
              <a:t>Mexico en </a:t>
            </a:r>
            <a:r>
              <a:rPr lang="es-ES" dirty="0">
                <a:solidFill>
                  <a:srgbClr val="000000"/>
                </a:solidFill>
              </a:rPr>
              <a:t>los últimos años. </a:t>
            </a:r>
            <a:endParaRPr lang="es-ES" dirty="0" smtClean="0">
              <a:solidFill>
                <a:srgbClr val="000000"/>
              </a:solidFill>
            </a:endParaRPr>
          </a:p>
          <a:p>
            <a:endParaRPr lang="es-ES" dirty="0">
              <a:solidFill>
                <a:srgbClr val="000000"/>
              </a:solidFill>
            </a:endParaRPr>
          </a:p>
          <a:p>
            <a:r>
              <a:rPr lang="es-ES" dirty="0" smtClean="0">
                <a:solidFill>
                  <a:srgbClr val="000000"/>
                </a:solidFill>
              </a:rPr>
              <a:t>Describir </a:t>
            </a:r>
            <a:r>
              <a:rPr lang="es-ES" dirty="0">
                <a:solidFill>
                  <a:srgbClr val="000000"/>
                </a:solidFill>
              </a:rPr>
              <a:t>el panorama de la industria fintech a nivel internacional y detallar la situación actual en </a:t>
            </a:r>
            <a:r>
              <a:rPr lang="es-ES" dirty="0" smtClean="0">
                <a:solidFill>
                  <a:srgbClr val="000000"/>
                </a:solidFill>
              </a:rPr>
              <a:t>Mexico. </a:t>
            </a:r>
          </a:p>
          <a:p>
            <a:endParaRPr lang="es-ES" dirty="0">
              <a:solidFill>
                <a:srgbClr val="000000"/>
              </a:solidFill>
            </a:endParaRPr>
          </a:p>
          <a:p>
            <a:r>
              <a:rPr lang="es-ES" dirty="0" smtClean="0">
                <a:solidFill>
                  <a:srgbClr val="000000"/>
                </a:solidFill>
              </a:rPr>
              <a:t>Identificar </a:t>
            </a:r>
            <a:r>
              <a:rPr lang="es-ES" dirty="0">
                <a:solidFill>
                  <a:srgbClr val="000000"/>
                </a:solidFill>
              </a:rPr>
              <a:t>las limitaciones y oportunidades para que las fintech puedan apoyar la inclusión financiera en </a:t>
            </a:r>
            <a:r>
              <a:rPr lang="es-ES" dirty="0" smtClean="0">
                <a:solidFill>
                  <a:srgbClr val="000000"/>
                </a:solidFill>
              </a:rPr>
              <a:t>Mexico. </a:t>
            </a:r>
            <a:endParaRPr lang="es-ES" dirty="0">
              <a:solidFill>
                <a:srgbClr val="000000"/>
              </a:solidFill>
            </a:endParaRPr>
          </a:p>
        </p:txBody>
      </p:sp>
    </p:spTree>
    <p:extLst>
      <p:ext uri="{BB962C8B-B14F-4D97-AF65-F5344CB8AC3E}">
        <p14:creationId xmlns:p14="http://schemas.microsoft.com/office/powerpoint/2010/main" val="28179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Silvestre Panchi– Maestría– (6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50174" y="1723987"/>
            <a:ext cx="5194300" cy="3354765"/>
          </a:xfrm>
          <a:prstGeom prst="rect">
            <a:avLst/>
          </a:prstGeom>
          <a:noFill/>
        </p:spPr>
        <p:txBody>
          <a:bodyPr wrap="square" rtlCol="0">
            <a:spAutoFit/>
          </a:bodyPr>
          <a:lstStyle/>
          <a:p>
            <a:r>
              <a:rPr lang="es-MX" b="1" dirty="0"/>
              <a:t>Fintech</a:t>
            </a:r>
            <a:endParaRPr lang="en-US" dirty="0"/>
          </a:p>
          <a:p>
            <a:pPr lvl="0"/>
            <a:r>
              <a:rPr lang="es-MX" dirty="0"/>
              <a:t>Clasificacion de las Fintech</a:t>
            </a:r>
            <a:endParaRPr lang="en-US" dirty="0"/>
          </a:p>
          <a:p>
            <a:pPr lvl="0"/>
            <a:r>
              <a:rPr lang="es-MX" dirty="0"/>
              <a:t>Clasificacion de las Fintech</a:t>
            </a:r>
            <a:endParaRPr lang="en-US" dirty="0"/>
          </a:p>
          <a:p>
            <a:pPr lvl="0"/>
            <a:r>
              <a:rPr lang="es-MX" dirty="0"/>
              <a:t>Beneficios y riesgos de las Fintech</a:t>
            </a:r>
            <a:endParaRPr lang="en-US" dirty="0"/>
          </a:p>
          <a:p>
            <a:endParaRPr lang="es-MX" dirty="0" smtClean="0"/>
          </a:p>
          <a:p>
            <a:endParaRPr lang="es-MX" dirty="0"/>
          </a:p>
          <a:p>
            <a:r>
              <a:rPr lang="es-MX" b="1" dirty="0" smtClean="0"/>
              <a:t>Inclusión </a:t>
            </a:r>
            <a:r>
              <a:rPr lang="es-MX" b="1" dirty="0"/>
              <a:t>Financiera</a:t>
            </a:r>
            <a:endParaRPr lang="en-US" b="1" dirty="0"/>
          </a:p>
          <a:p>
            <a:r>
              <a:rPr lang="es-MX" dirty="0" smtClean="0"/>
              <a:t>Antecedentes</a:t>
            </a:r>
            <a:endParaRPr lang="en-US" dirty="0"/>
          </a:p>
          <a:p>
            <a:r>
              <a:rPr lang="es-MX" dirty="0" smtClean="0"/>
              <a:t>Definiciones </a:t>
            </a:r>
            <a:r>
              <a:rPr lang="es-MX" dirty="0"/>
              <a:t>de la Inclusión Financiera</a:t>
            </a:r>
            <a:endParaRPr lang="en-US" dirty="0"/>
          </a:p>
          <a:p>
            <a:r>
              <a:rPr lang="es-MX" dirty="0" smtClean="0"/>
              <a:t>Dimensiones </a:t>
            </a:r>
            <a:r>
              <a:rPr lang="es-MX" dirty="0"/>
              <a:t>de la Inclusión Financiera</a:t>
            </a:r>
            <a:endParaRPr lang="en-US" dirty="0"/>
          </a:p>
          <a:p>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ANTECEDENTES</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Tree>
    <p:extLst>
      <p:ext uri="{BB962C8B-B14F-4D97-AF65-F5344CB8AC3E}">
        <p14:creationId xmlns:p14="http://schemas.microsoft.com/office/powerpoint/2010/main" val="232573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Silvestre Panchi– Maestría– (6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50174" y="1723987"/>
            <a:ext cx="5194300" cy="369332"/>
          </a:xfrm>
          <a:prstGeom prst="rect">
            <a:avLst/>
          </a:prstGeom>
          <a:noFill/>
        </p:spPr>
        <p:txBody>
          <a:bodyPr wrap="square" rtlCol="0">
            <a:spAutoFit/>
          </a:bodyPr>
          <a:lstStyle/>
          <a:p>
            <a:pPr algn="ctr"/>
            <a:r>
              <a:rPr lang="es-ES" b="1" dirty="0" smtClean="0"/>
              <a:t> INCLUSIÓN FINANCIERA</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ANTECEDENTES</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3" name="Rectangle 2"/>
          <p:cNvSpPr/>
          <p:nvPr/>
        </p:nvSpPr>
        <p:spPr>
          <a:xfrm>
            <a:off x="0" y="2637392"/>
            <a:ext cx="5556491" cy="1754326"/>
          </a:xfrm>
          <a:prstGeom prst="rect">
            <a:avLst/>
          </a:prstGeom>
        </p:spPr>
        <p:txBody>
          <a:bodyPr wrap="square">
            <a:spAutoFit/>
          </a:bodyPr>
          <a:lstStyle/>
          <a:p>
            <a:pPr algn="just"/>
            <a:r>
              <a:rPr lang="es-ES" dirty="0">
                <a:latin typeface="Calibri" panose="020F0502020204030204" pitchFamily="34" charset="0"/>
                <a:cs typeface="Calibri" panose="020F0502020204030204" pitchFamily="34" charset="0"/>
              </a:rPr>
              <a:t>La inclusión financiera significa, para personas físicas y empresas, tener acceso a productos financieros útiles y asequibles que satisfagan sus necesidades —transacciones, pagos, ahorros, crédito y seguro— prestados de manera responsable y </a:t>
            </a:r>
            <a:r>
              <a:rPr lang="es-ES" dirty="0" smtClean="0">
                <a:latin typeface="Calibri" panose="020F0502020204030204" pitchFamily="34" charset="0"/>
                <a:cs typeface="Calibri" panose="020F0502020204030204" pitchFamily="34" charset="0"/>
              </a:rPr>
              <a:t>sostenible. (Banco Mundial,2018)</a:t>
            </a:r>
            <a:endParaRPr lang="es-MX"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115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Silvestre Panchi– Maestría– (6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523996" y="1723987"/>
            <a:ext cx="5194300" cy="369332"/>
          </a:xfrm>
          <a:prstGeom prst="rect">
            <a:avLst/>
          </a:prstGeom>
          <a:noFill/>
        </p:spPr>
        <p:txBody>
          <a:bodyPr wrap="square" rtlCol="0">
            <a:spAutoFit/>
          </a:bodyPr>
          <a:lstStyle/>
          <a:p>
            <a:pPr algn="ctr"/>
            <a:r>
              <a:rPr lang="es-ES" b="1" dirty="0" smtClean="0"/>
              <a:t> FINTECH</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ANTECEDENTES</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3" name="Rectangle 2"/>
          <p:cNvSpPr/>
          <p:nvPr/>
        </p:nvSpPr>
        <p:spPr>
          <a:xfrm>
            <a:off x="0" y="2637392"/>
            <a:ext cx="5556491" cy="2308324"/>
          </a:xfrm>
          <a:prstGeom prst="rect">
            <a:avLst/>
          </a:prstGeom>
        </p:spPr>
        <p:txBody>
          <a:bodyPr wrap="square">
            <a:spAutoFit/>
          </a:bodyPr>
          <a:lstStyle/>
          <a:p>
            <a:pPr algn="just"/>
            <a:r>
              <a:rPr lang="es-MX" dirty="0" smtClean="0"/>
              <a:t>Termino que procede de la unión de los termino ingleses finance y technology. Las fintechs pretenden competir con el sector financiero tradicional mediante el uso de la tecnología y nuevos modelos de negocio; las cuales deben de desarrollar un modelo de negocio rompedor e innovador dentro de los servicios financieros. (Eloi Noya)</a:t>
            </a:r>
          </a:p>
          <a:p>
            <a:pPr algn="just"/>
            <a:endParaRPr lang="es-MX" dirty="0"/>
          </a:p>
          <a:p>
            <a:pPr algn="just"/>
            <a:endParaRPr lang="es-MX" dirty="0"/>
          </a:p>
        </p:txBody>
      </p:sp>
    </p:spTree>
    <p:extLst>
      <p:ext uri="{BB962C8B-B14F-4D97-AF65-F5344CB8AC3E}">
        <p14:creationId xmlns:p14="http://schemas.microsoft.com/office/powerpoint/2010/main" val="169519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Silvestre Panchi– Maestría– (6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208639" y="2303556"/>
            <a:ext cx="5194300" cy="1754326"/>
          </a:xfrm>
          <a:prstGeom prst="rect">
            <a:avLst/>
          </a:prstGeom>
          <a:noFill/>
        </p:spPr>
        <p:txBody>
          <a:bodyPr wrap="square" rtlCol="0">
            <a:spAutoFit/>
          </a:bodyPr>
          <a:lstStyle/>
          <a:p>
            <a:pPr algn="just"/>
            <a:r>
              <a:rPr lang="es-ES" dirty="0"/>
              <a:t>L</a:t>
            </a:r>
            <a:r>
              <a:rPr lang="es-ES" dirty="0" smtClean="0"/>
              <a:t>as </a:t>
            </a:r>
            <a:r>
              <a:rPr lang="es-ES" dirty="0"/>
              <a:t>fintech </a:t>
            </a:r>
            <a:r>
              <a:rPr lang="es-ES" dirty="0" smtClean="0"/>
              <a:t>pueden constituir </a:t>
            </a:r>
            <a:r>
              <a:rPr lang="es-ES" dirty="0"/>
              <a:t>un mecanismo importante para la promoción de la inclusión financiera y el progreso económico de un país ya que varias compañías del </a:t>
            </a:r>
            <a:r>
              <a:rPr lang="es-ES" dirty="0" smtClean="0"/>
              <a:t>sector, </a:t>
            </a:r>
            <a:r>
              <a:rPr lang="es-ES" dirty="0"/>
              <a:t>según su modelo de negocio, tienen como público objetivo a personas que se encuentran excluidas o sub </a:t>
            </a:r>
            <a:r>
              <a:rPr lang="es-ES" dirty="0" smtClean="0"/>
              <a:t>bancarizadas.</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Hipótesis</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Tree>
    <p:extLst>
      <p:ext uri="{BB962C8B-B14F-4D97-AF65-F5344CB8AC3E}">
        <p14:creationId xmlns:p14="http://schemas.microsoft.com/office/powerpoint/2010/main" val="141334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Silvestre Panchi– Maestría– (6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97803" y="1675492"/>
            <a:ext cx="5194300" cy="4247317"/>
          </a:xfrm>
          <a:prstGeom prst="rect">
            <a:avLst/>
          </a:prstGeom>
          <a:noFill/>
        </p:spPr>
        <p:txBody>
          <a:bodyPr wrap="square" rtlCol="0">
            <a:spAutoFit/>
          </a:bodyPr>
          <a:lstStyle/>
          <a:p>
            <a:pPr algn="just"/>
            <a:r>
              <a:rPr lang="es-ES" dirty="0" smtClean="0"/>
              <a:t>¿</a:t>
            </a:r>
            <a:r>
              <a:rPr lang="es-ES" dirty="0"/>
              <a:t>Cómo las Fintech promueven el acceso de la población a los servicios financieros? </a:t>
            </a:r>
            <a:endParaRPr lang="es-ES" dirty="0" smtClean="0"/>
          </a:p>
          <a:p>
            <a:pPr algn="just"/>
            <a:endParaRPr lang="es-ES" dirty="0"/>
          </a:p>
          <a:p>
            <a:pPr algn="just"/>
            <a:r>
              <a:rPr lang="es-ES" dirty="0" smtClean="0"/>
              <a:t> </a:t>
            </a:r>
            <a:r>
              <a:rPr lang="es-ES" dirty="0"/>
              <a:t>Preguntas secundarias </a:t>
            </a:r>
            <a:endParaRPr lang="es-ES" dirty="0" smtClean="0"/>
          </a:p>
          <a:p>
            <a:pPr algn="just"/>
            <a:r>
              <a:rPr lang="es-ES" dirty="0" smtClean="0"/>
              <a:t> </a:t>
            </a:r>
            <a:r>
              <a:rPr lang="es-ES" dirty="0"/>
              <a:t>¿Cuáles son las estrategias de negocio que utilizan las Fintech en </a:t>
            </a:r>
            <a:r>
              <a:rPr lang="es-ES" dirty="0" smtClean="0"/>
              <a:t>Mexico Y </a:t>
            </a:r>
            <a:r>
              <a:rPr lang="es-ES" dirty="0"/>
              <a:t>¿cómo promueven la inclusión financiera? </a:t>
            </a:r>
            <a:endParaRPr lang="es-ES" dirty="0" smtClean="0"/>
          </a:p>
          <a:p>
            <a:pPr algn="just"/>
            <a:endParaRPr lang="es-ES" dirty="0" smtClean="0"/>
          </a:p>
          <a:p>
            <a:pPr algn="just"/>
            <a:r>
              <a:rPr lang="es-ES" dirty="0" smtClean="0"/>
              <a:t>¿</a:t>
            </a:r>
            <a:r>
              <a:rPr lang="es-ES" dirty="0"/>
              <a:t>Cuáles son las redes de negocios y socios estratégicos que tienen las Fintech en </a:t>
            </a:r>
            <a:r>
              <a:rPr lang="es-ES" dirty="0" smtClean="0"/>
              <a:t>Mexico? </a:t>
            </a:r>
            <a:r>
              <a:rPr lang="es-ES" dirty="0"/>
              <a:t>Y ¿cómo promueven la inclusión financiera? </a:t>
            </a:r>
            <a:r>
              <a:rPr lang="es-ES" dirty="0" smtClean="0"/>
              <a:t> </a:t>
            </a:r>
          </a:p>
          <a:p>
            <a:pPr algn="just"/>
            <a:endParaRPr lang="es-ES" dirty="0"/>
          </a:p>
          <a:p>
            <a:pPr algn="just"/>
            <a:r>
              <a:rPr lang="es-ES" dirty="0" smtClean="0"/>
              <a:t>¿</a:t>
            </a:r>
            <a:r>
              <a:rPr lang="es-ES" dirty="0"/>
              <a:t>Cuáles son los recursos y capacidades con que cuentan las Fintech en </a:t>
            </a:r>
            <a:r>
              <a:rPr lang="es-ES" dirty="0" smtClean="0"/>
              <a:t>Mexico? </a:t>
            </a:r>
            <a:r>
              <a:rPr lang="es-ES" dirty="0"/>
              <a:t>Y ¿cómo promueven la inclusión financiera?</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smtClean="0">
                <a:solidFill>
                  <a:srgbClr val="C00000"/>
                </a:solidFill>
              </a:rPr>
              <a:t>Preguntas </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Tree>
    <p:extLst>
      <p:ext uri="{BB962C8B-B14F-4D97-AF65-F5344CB8AC3E}">
        <p14:creationId xmlns:p14="http://schemas.microsoft.com/office/powerpoint/2010/main" val="306351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Silvestre Panchi– Maestría– (6 cuatrimestre)</a:t>
            </a:r>
            <a:endParaRPr lang="es-MX"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5653809" y="125527"/>
            <a:ext cx="6324600" cy="523220"/>
          </a:xfrm>
          <a:prstGeom prst="rect">
            <a:avLst/>
          </a:prstGeom>
          <a:noFill/>
        </p:spPr>
        <p:txBody>
          <a:bodyPr wrap="square" rtlCol="0">
            <a:spAutoFit/>
          </a:bodyPr>
          <a:lstStyle/>
          <a:p>
            <a:pPr algn="r"/>
            <a:r>
              <a:rPr lang="es-MX" sz="2800" b="1" i="1" dirty="0" smtClean="0">
                <a:solidFill>
                  <a:srgbClr val="C00000"/>
                </a:solidFill>
              </a:rPr>
              <a:t>Variables</a:t>
            </a: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a:t>
            </a:r>
            <a:r>
              <a:rPr lang="es-MX" sz="1400" b="1" dirty="0" smtClean="0">
                <a:solidFill>
                  <a:schemeClr val="bg1"/>
                </a:solidFill>
              </a:rPr>
              <a:t>10, 11 </a:t>
            </a:r>
            <a:r>
              <a:rPr lang="es-MX" sz="1400" b="1" dirty="0">
                <a:solidFill>
                  <a:schemeClr val="bg1"/>
                </a:solidFill>
              </a:rPr>
              <a:t>y </a:t>
            </a:r>
            <a:r>
              <a:rPr lang="es-MX" sz="1400" b="1" dirty="0" smtClean="0">
                <a:solidFill>
                  <a:schemeClr val="bg1"/>
                </a:solidFill>
              </a:rPr>
              <a:t>12 </a:t>
            </a:r>
            <a:r>
              <a:rPr lang="es-MX" sz="1400" b="1" dirty="0">
                <a:solidFill>
                  <a:schemeClr val="bg1"/>
                </a:solidFill>
              </a:rPr>
              <a:t>de noviembre </a:t>
            </a:r>
            <a:r>
              <a:rPr lang="es-MX" sz="1400" b="1" dirty="0" smtClean="0">
                <a:solidFill>
                  <a:schemeClr val="bg1"/>
                </a:solidFill>
              </a:rPr>
              <a:t>2021</a:t>
            </a:r>
            <a:endParaRPr lang="es-MX" sz="1400" b="1" dirty="0">
              <a:solidFill>
                <a:schemeClr val="bg1"/>
              </a:solidFill>
            </a:endParaRP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3" name="TextBox 2"/>
          <p:cNvSpPr txBox="1"/>
          <p:nvPr/>
        </p:nvSpPr>
        <p:spPr>
          <a:xfrm>
            <a:off x="738910" y="1559035"/>
            <a:ext cx="3306618" cy="3970318"/>
          </a:xfrm>
          <a:prstGeom prst="rect">
            <a:avLst/>
          </a:prstGeom>
          <a:noFill/>
        </p:spPr>
        <p:txBody>
          <a:bodyPr wrap="square" rtlCol="0">
            <a:spAutoFit/>
          </a:bodyPr>
          <a:lstStyle/>
          <a:p>
            <a:r>
              <a:rPr lang="es-MX" dirty="0" smtClean="0"/>
              <a:t>Variable Independiente:</a:t>
            </a:r>
          </a:p>
          <a:p>
            <a:endParaRPr lang="es-MX" dirty="0" smtClean="0"/>
          </a:p>
          <a:p>
            <a:r>
              <a:rPr lang="es-MX" dirty="0" smtClean="0"/>
              <a:t>Inclusión Financiera</a:t>
            </a:r>
          </a:p>
          <a:p>
            <a:endParaRPr lang="es-MX" dirty="0" smtClean="0"/>
          </a:p>
          <a:p>
            <a:r>
              <a:rPr lang="es-MX" dirty="0" smtClean="0"/>
              <a:t>Indicadores:</a:t>
            </a:r>
          </a:p>
          <a:p>
            <a:r>
              <a:rPr lang="es-MX" dirty="0"/>
              <a:t>P</a:t>
            </a:r>
            <a:r>
              <a:rPr lang="es-MX" dirty="0" smtClean="0"/>
              <a:t>roductos financieros</a:t>
            </a:r>
          </a:p>
          <a:p>
            <a:endParaRPr lang="es-MX" dirty="0"/>
          </a:p>
          <a:p>
            <a:endParaRPr lang="es-MX" dirty="0"/>
          </a:p>
          <a:p>
            <a:r>
              <a:rPr lang="es-MX" dirty="0" smtClean="0"/>
              <a:t>Variable Dependiente:</a:t>
            </a:r>
          </a:p>
          <a:p>
            <a:endParaRPr lang="es-MX" dirty="0"/>
          </a:p>
          <a:p>
            <a:r>
              <a:rPr lang="es-MX" dirty="0" smtClean="0"/>
              <a:t>Fintech</a:t>
            </a:r>
          </a:p>
          <a:p>
            <a:endParaRPr lang="es-MX" dirty="0" smtClean="0"/>
          </a:p>
          <a:p>
            <a:r>
              <a:rPr lang="es-MX" dirty="0" smtClean="0"/>
              <a:t>Indicadores</a:t>
            </a:r>
          </a:p>
          <a:p>
            <a:r>
              <a:rPr lang="es-MX" dirty="0" smtClean="0"/>
              <a:t>Numero de fintechs en Mexico</a:t>
            </a:r>
          </a:p>
        </p:txBody>
      </p:sp>
    </p:spTree>
    <p:extLst>
      <p:ext uri="{BB962C8B-B14F-4D97-AF65-F5344CB8AC3E}">
        <p14:creationId xmlns:p14="http://schemas.microsoft.com/office/powerpoint/2010/main" val="33488991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914</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Panchi, Silvestre</cp:lastModifiedBy>
  <cp:revision>38</cp:revision>
  <dcterms:created xsi:type="dcterms:W3CDTF">2020-09-22T18:49:23Z</dcterms:created>
  <dcterms:modified xsi:type="dcterms:W3CDTF">2021-11-01T02:55:47Z</dcterms:modified>
</cp:coreProperties>
</file>