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68" r:id="rId8"/>
    <p:sldId id="259"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69" d="100"/>
          <a:sy n="69" d="100"/>
        </p:scale>
        <p:origin x="10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05/11/2021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05/11/2021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jpeg"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4.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8.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jpeg" /><Relationship Id="rId5" Type="http://schemas.openxmlformats.org/officeDocument/2006/relationships/image" Target="../media/image4.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22042"/>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529090" y="2441104"/>
            <a:ext cx="8936182" cy="1815882"/>
          </a:xfrm>
          <a:prstGeom prst="rect">
            <a:avLst/>
          </a:prstGeom>
          <a:noFill/>
        </p:spPr>
        <p:txBody>
          <a:bodyPr wrap="square" rtlCol="0">
            <a:spAutoFit/>
          </a:bodyPr>
          <a:lstStyle/>
          <a:p>
            <a:pPr algn="ctr"/>
            <a:r>
              <a:rPr lang="es-ES" sz="2800" dirty="0">
                <a:effectLst/>
                <a:latin typeface="Calibri" panose="020F0502020204030204" pitchFamily="34" charset="0"/>
                <a:ea typeface="Calibri" panose="020F0502020204030204" pitchFamily="34" charset="0"/>
                <a:cs typeface="Times New Roman" panose="02020603050405020304" pitchFamily="18" charset="0"/>
              </a:rPr>
              <a:t>EFECTOS DE LA COMPRA Y VENTA DE ARMAMENTO MILITAR EN LA ECONOMIA MUNDIAL </a:t>
            </a:r>
          </a:p>
          <a:p>
            <a:pPr algn="ct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ctr"/>
            <a:r>
              <a:rPr lang="es-ES" sz="2800" dirty="0">
                <a:effectLst/>
                <a:latin typeface="Calibri" panose="020F0502020204030204" pitchFamily="34" charset="0"/>
                <a:ea typeface="Calibri" panose="020F0502020204030204" pitchFamily="34" charset="0"/>
                <a:cs typeface="Times New Roman" panose="02020603050405020304" pitchFamily="18" charset="0"/>
              </a:rPr>
              <a:t>Maestría en Negocios y Comercio Internacional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ES" sz="2400" b="1" i="1" dirty="0"/>
              <a:t>JOSÉ RICARDO GARCÍA LUNA IBARRA. </a:t>
            </a:r>
            <a:endParaRPr lang="es-MX" sz="2400" b="1" i="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8856"/>
            <a:ext cx="624078" cy="824051"/>
          </a:xfrm>
          <a:prstGeom prst="rect">
            <a:avLst/>
          </a:prstGeom>
        </p:spPr>
      </p:pic>
      <p:pic>
        <p:nvPicPr>
          <p:cNvPr id="20" name="Imagen 19">
            <a:extLst>
              <a:ext uri="{FF2B5EF4-FFF2-40B4-BE49-F238E27FC236}">
                <a16:creationId xmlns:a16="http://schemas.microsoft.com/office/drawing/2014/main" id="{D487ABDD-92BA-4190-94C6-F064E50B94F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55831" y="306604"/>
            <a:ext cx="1432560" cy="384175"/>
          </a:xfrm>
          <a:prstGeom prst="rect">
            <a:avLst/>
          </a:prstGeom>
          <a:noFill/>
        </p:spPr>
      </p:pic>
      <p:pic>
        <p:nvPicPr>
          <p:cNvPr id="23" name="Imagen 22">
            <a:extLst>
              <a:ext uri="{FF2B5EF4-FFF2-40B4-BE49-F238E27FC236}">
                <a16:creationId xmlns:a16="http://schemas.microsoft.com/office/drawing/2014/main" id="{72869462-B186-4944-AD60-F40699B3100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0173" y="278925"/>
            <a:ext cx="1666875" cy="505460"/>
          </a:xfrm>
          <a:prstGeom prst="rect">
            <a:avLst/>
          </a:prstGeom>
          <a:noFill/>
          <a:ln>
            <a:noFill/>
          </a:ln>
        </p:spPr>
      </p:pic>
      <p:pic>
        <p:nvPicPr>
          <p:cNvPr id="25" name="Imagen 24">
            <a:extLst>
              <a:ext uri="{FF2B5EF4-FFF2-40B4-BE49-F238E27FC236}">
                <a16:creationId xmlns:a16="http://schemas.microsoft.com/office/drawing/2014/main" id="{DECF54C3-0913-449D-BACE-6DF0CB44EEB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597380" y="103608"/>
            <a:ext cx="829310" cy="639445"/>
          </a:xfrm>
          <a:prstGeom prst="rect">
            <a:avLst/>
          </a:prstGeom>
          <a:noFill/>
        </p:spPr>
      </p:pic>
      <p:pic>
        <p:nvPicPr>
          <p:cNvPr id="2" name="Imagen 1">
            <a:extLst>
              <a:ext uri="{FF2B5EF4-FFF2-40B4-BE49-F238E27FC236}">
                <a16:creationId xmlns:a16="http://schemas.microsoft.com/office/drawing/2014/main" id="{D6C94046-6A93-42E0-AD8E-BCECA3C1D769}"/>
              </a:ext>
            </a:extLst>
          </p:cNvPr>
          <p:cNvPicPr>
            <a:picLocks noChangeAspect="1"/>
          </p:cNvPicPr>
          <p:nvPr/>
        </p:nvPicPr>
        <p:blipFill>
          <a:blip r:embed="rId8"/>
          <a:stretch>
            <a:fillRect/>
          </a:stretch>
        </p:blipFill>
        <p:spPr>
          <a:xfrm>
            <a:off x="2273950" y="126472"/>
            <a:ext cx="1834490" cy="61993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22828" y="14033"/>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125413" y="1830201"/>
            <a:ext cx="6649460" cy="3970318"/>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GENERAL:</a:t>
            </a:r>
          </a:p>
          <a:p>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Realizar un reporte histórico y económico que nos permita entender la razón o necesidad del ser humano por crear, desarrollar e invertir en armamento y si esta inversión es necesaria para el desarrollo económico mundial, y, a su vez, concluir los beneficios económicos que puede traer consigo, pero también, las desventajas sociales que puede generar este </a:t>
            </a:r>
            <a:r>
              <a:rPr lang="es-ES" sz="1800">
                <a:effectLst/>
                <a:latin typeface="Calibri" panose="020F0502020204030204" pitchFamily="34" charset="0"/>
                <a:ea typeface="Calibri" panose="020F0502020204030204" pitchFamily="34" charset="0"/>
                <a:cs typeface="Times New Roman" panose="02020603050405020304" pitchFamily="18" charset="0"/>
              </a:rPr>
              <a:t>mercado.</a:t>
            </a:r>
          </a:p>
          <a:p>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r>
              <a:rPr lang="es-ES" sz="1800" b="1">
                <a:effectLst/>
                <a:latin typeface="Calibri" panose="020F0502020204030204" pitchFamily="34" charset="0"/>
                <a:ea typeface="Calibri" panose="020F0502020204030204" pitchFamily="34" charset="0"/>
                <a:cs typeface="Times New Roman" panose="02020603050405020304" pitchFamily="18" charset="0"/>
              </a:rPr>
              <a:t>JUSTIFICACION: </a:t>
            </a:r>
            <a:r>
              <a:rPr lang="es-ES" sz="1800">
                <a:effectLst/>
                <a:latin typeface="Calibri" panose="020F0502020204030204" pitchFamily="34" charset="0"/>
                <a:ea typeface="Calibri" panose="020F0502020204030204" pitchFamily="34" charset="0"/>
                <a:cs typeface="Times New Roman" panose="02020603050405020304" pitchFamily="18" charset="0"/>
              </a:rPr>
              <a:t>Establecer un reporte analítico con base histórica para conocer el funcionamiento del mercado armamentista a nivel internacional, su alcance y, concluir si es posible reenfocar este comercio hacia tecnologías más benéficas para la sociedad. </a:t>
            </a:r>
            <a:endParaRPr lang="es-ES" b="1">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685888" y="1217825"/>
            <a:ext cx="4461865"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4" name="Imagen 13">
            <a:extLst>
              <a:ext uri="{FF2B5EF4-FFF2-40B4-BE49-F238E27FC236}">
                <a16:creationId xmlns:a16="http://schemas.microsoft.com/office/drawing/2014/main" id="{C0B2CECA-D980-4A53-B3B0-E61569B76B8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16" name="Imagen 15">
            <a:extLst>
              <a:ext uri="{FF2B5EF4-FFF2-40B4-BE49-F238E27FC236}">
                <a16:creationId xmlns:a16="http://schemas.microsoft.com/office/drawing/2014/main" id="{5BB45DAF-2E47-46B6-A20E-1E8E268AE6F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13B15DC3-BEE1-4F95-A524-9CFF61EA3E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D59BBE5B-6B7E-4B9E-91D9-33A2B384E95E}"/>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0D29AC20-CAFC-4CAC-8FAA-1B5C6F7960B8}"/>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987636" y="1618535"/>
            <a:ext cx="6643010" cy="3416320"/>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OBJETIVOS PARTICULARES:</a:t>
            </a:r>
          </a:p>
          <a:p>
            <a:pPr marL="285750" indent="-285750">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Recabar información histórica que nos permita resolver la incógnita acerca de los beneficios y las desventajas que genera el comercio armamentístico a nivel mundial.</a:t>
            </a:r>
          </a:p>
          <a:p>
            <a:pPr marL="285750" indent="-285750">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Estudiar el comercio global de armas a través de la historia de algunos países.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Generar un reporte económico que nos permita concluir si tiene algún objetivo específico (benéfico o no benéfico) el comercio armamentista global.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439817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932218" y="1324930"/>
            <a:ext cx="6698428" cy="5355312"/>
          </a:xfrm>
          <a:prstGeom prst="rect">
            <a:avLst/>
          </a:prstGeom>
          <a:noFill/>
        </p:spPr>
        <p:txBody>
          <a:bodyPr wrap="square" rtlCol="0">
            <a:spAutoFit/>
          </a:bodyPr>
          <a:lstStyle/>
          <a:p>
            <a:pPr marL="0" indent="0">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PREGUNTA GENERAL:</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¿Es posible redestinar el conocimiento, el comercio y la inversión de la tecnología armamentista hacia tecnologías más benéficas para la sociedad en general?</a:t>
            </a:r>
          </a:p>
          <a:p>
            <a:endParaRPr lang="es-E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b="1" dirty="0">
                <a:latin typeface="Calibri" panose="020F0502020204030204" pitchFamily="34" charset="0"/>
                <a:ea typeface="Calibri" panose="020F0502020204030204" pitchFamily="34" charset="0"/>
                <a:cs typeface="Times New Roman" panose="02020603050405020304" pitchFamily="18" charset="0"/>
              </a:rPr>
              <a:t>PREGUNTAS SECUNDARIAS:</a:t>
            </a:r>
            <a:endParaRPr lang="es-MX" sz="1800" b="1"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¿El ser humano está listo para enfocar sus conocimientos en metodologías y tecnologías que no generen un mal para la humanidad y la naturaleza en general como lo hace el comercio armamentista? </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¿Hacia qué tipo de tecnologías se podría enfocar esta reinversión que sea beneficia para la sociedad en general?</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¿Qué beneficios y desventajas podría traer consigo esta reinversión?</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¿Cuál es la postura de las naciones tanto desarrolladas y no desarrolladas ante esta hipótesis?</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4196949"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219214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639250" y="1157872"/>
            <a:ext cx="7673372" cy="4801314"/>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HIPOTESIS:</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Con base en el contexto histórico, la postura del ser humano siempre ha sido querer destacar sobre los demás, sin importar si esto conlleva el tener que generar conflictos entre sí mismos, sin embargo,:</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“Con el desarrollo de las tecnologías didácticas, políticas gubernamentales, políticas de innovación, políticas económicas y de convivencia e igualdad, puede ser posible enfocar los esfuerzos y conocimientos humanos hacia competencias más sanas o menos violentas a través de la competencia científica y tecnológica”.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Esta hipótesis plantea también la idea de que la competencia global por sobresalir los está llevando a guerras más acopladas al siglo XXI como la digital.</a:t>
            </a: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rtl="0" eaLnBrk="1" latinLnBrk="0" hangingPunct="1"/>
            <a:r>
              <a:rPr lang="es-ES" sz="1800" dirty="0">
                <a:effectLst/>
                <a:latin typeface="Calibri" panose="020F0502020204030204" pitchFamily="34" charset="0"/>
                <a:ea typeface="Calibri" panose="020F0502020204030204" pitchFamily="34" charset="0"/>
                <a:cs typeface="Times New Roman" panose="02020603050405020304" pitchFamily="18" charset="0"/>
              </a:rPr>
              <a:t>Además, la pandemia del COVID 19, demostró que el ser humano tiene la capacidad de preocuparse por </a:t>
            </a:r>
            <a:r>
              <a:rPr lang="es-ES" sz="1800">
                <a:effectLst/>
                <a:latin typeface="Calibri" panose="020F0502020204030204" pitchFamily="34" charset="0"/>
                <a:ea typeface="Calibri" panose="020F0502020204030204" pitchFamily="34" charset="0"/>
                <a:cs typeface="Times New Roman" panose="02020603050405020304" pitchFamily="18" charset="0"/>
              </a:rPr>
              <a:t>el bienestar de otras personas. </a:t>
            </a:r>
            <a:endParaRPr lang="es-MX">
              <a:effectLst/>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107950" y="1179914"/>
            <a:ext cx="334183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81939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398172" y="1299959"/>
            <a:ext cx="7232474" cy="4247317"/>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VARIABLES: </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Independiente:</a:t>
            </a:r>
          </a:p>
          <a:p>
            <a:r>
              <a:rPr lang="es-ES" dirty="0">
                <a:latin typeface="Calibri" panose="020F0502020204030204" pitchFamily="34" charset="0"/>
                <a:ea typeface="Calibri" panose="020F0502020204030204" pitchFamily="34" charset="0"/>
                <a:cs typeface="Times New Roman" panose="02020603050405020304" pitchFamily="18" charset="0"/>
              </a:rPr>
              <a:t>Desarrollo de las tecnologías didácticas, políticas gubernamentales, políticas de innovación, políticas económicas y de convivencia </a:t>
            </a:r>
            <a:r>
              <a:rPr lang="es-ES">
                <a:latin typeface="Calibri" panose="020F0502020204030204" pitchFamily="34" charset="0"/>
                <a:ea typeface="Calibri" panose="020F0502020204030204" pitchFamily="34" charset="0"/>
                <a:cs typeface="Times New Roman" panose="02020603050405020304" pitchFamily="18" charset="0"/>
              </a:rPr>
              <a:t>e igualdad. </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Dependiente:</a:t>
            </a:r>
          </a:p>
          <a:p>
            <a:r>
              <a:rPr lang="es-ES" dirty="0">
                <a:latin typeface="Calibri" panose="020F0502020204030204" pitchFamily="34" charset="0"/>
                <a:ea typeface="Calibri" panose="020F0502020204030204" pitchFamily="34" charset="0"/>
                <a:cs typeface="Times New Roman" panose="02020603050405020304" pitchFamily="18" charset="0"/>
              </a:rPr>
              <a:t>Enfocar los esfuerzos y conocimientos humanos hacia competencias más sanas o menos violentas a través de la competencia científica </a:t>
            </a:r>
            <a:r>
              <a:rPr lang="es-ES">
                <a:latin typeface="Calibri" panose="020F0502020204030204" pitchFamily="34" charset="0"/>
                <a:ea typeface="Calibri" panose="020F0502020204030204" pitchFamily="34" charset="0"/>
                <a:cs typeface="Times New Roman" panose="02020603050405020304" pitchFamily="18" charset="0"/>
              </a:rPr>
              <a:t>y tecnológica. </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METODO: MIXTO</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Información documental y estadística, además de la aplicación de entrevistas a expertos que brinde su opinión acerca de la hipótesis planteada.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57872"/>
            <a:ext cx="405938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61152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436346" y="1217825"/>
            <a:ext cx="5194300" cy="5355312"/>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MARCO TEORICO:</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mundial.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armamentista.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-Historia armamentista.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-Sociedad.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post COVID 19.</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INDICADORES:</a:t>
            </a:r>
            <a:endParaRPr lang="es-MX" sz="18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Indicadores de compra y venta internacional de armamento, indicadores de gasto militar acorde al PIB de algunos países desarrollados y otros no desarrollados. </a:t>
            </a:r>
            <a:endParaRPr lang="es-MX"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Beneficios y desventajas que han traído consigo el desarrollo de armas a través de la historia.</a:t>
            </a:r>
            <a:endParaRPr lang="es-MX"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Tecnologías innovadoras, guerras digitales y posibles consecuencias de la adaptación de conocimientos militares hacia otras áreas que ofrezcan beneficios a la sociedad.</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83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1895348"/>
            <a:ext cx="7454900" cy="2554545"/>
          </a:xfrm>
          <a:prstGeom prst="rect">
            <a:avLst/>
          </a:prstGeom>
          <a:noFill/>
        </p:spPr>
        <p:txBody>
          <a:bodyPr wrap="square" rtlCol="0">
            <a:spAutoFit/>
          </a:bodyPr>
          <a:lstStyle/>
          <a:p>
            <a:pPr algn="ctr"/>
            <a:r>
              <a:rPr lang="es-MX" sz="3200" dirty="0"/>
              <a:t>Jose Ricardo Garcia Luna Ibarra.</a:t>
            </a:r>
          </a:p>
          <a:p>
            <a:pPr algn="ctr"/>
            <a:r>
              <a:rPr lang="es-MX" sz="3200" dirty="0"/>
              <a:t>Cel: 4422729630</a:t>
            </a:r>
          </a:p>
          <a:p>
            <a:pPr algn="ctr"/>
            <a:r>
              <a:rPr lang="es-MX" sz="3200" dirty="0"/>
              <a:t>Correo: alemaniagers@outlook.com</a:t>
            </a:r>
          </a:p>
          <a:p>
            <a:pPr algn="ctr"/>
            <a:r>
              <a:rPr lang="es-MX" sz="3200" dirty="0"/>
              <a:t>Facebook: Ricardo Garcia </a:t>
            </a:r>
            <a:r>
              <a:rPr lang="es-MX" sz="3200"/>
              <a:t>Luna Ibarra</a:t>
            </a:r>
            <a:endParaRPr lang="es-MX" sz="3200" dirty="0"/>
          </a:p>
          <a:p>
            <a:pPr algn="ctr"/>
            <a:r>
              <a:rPr lang="es-MX" sz="3200" dirty="0"/>
              <a:t>Instagram: </a:t>
            </a:r>
            <a:r>
              <a:rPr lang="es-MX" sz="3200" dirty="0" err="1"/>
              <a:t>ricardo_garcialuna</a:t>
            </a:r>
            <a:endParaRPr lang="es-MX" sz="3200" dirty="0"/>
          </a:p>
        </p:txBody>
      </p:sp>
      <p:pic>
        <p:nvPicPr>
          <p:cNvPr id="20" name="Imagen 19">
            <a:extLst>
              <a:ext uri="{FF2B5EF4-FFF2-40B4-BE49-F238E27FC236}">
                <a16:creationId xmlns:a16="http://schemas.microsoft.com/office/drawing/2014/main" id="{ABBE9C78-C6DB-4E7A-9F19-248EF8C38F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1" name="Imagen 20">
            <a:extLst>
              <a:ext uri="{FF2B5EF4-FFF2-40B4-BE49-F238E27FC236}">
                <a16:creationId xmlns:a16="http://schemas.microsoft.com/office/drawing/2014/main" id="{233E5508-A117-4709-B5B1-470827F3527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2" name="Imagen 21">
            <a:extLst>
              <a:ext uri="{FF2B5EF4-FFF2-40B4-BE49-F238E27FC236}">
                <a16:creationId xmlns:a16="http://schemas.microsoft.com/office/drawing/2014/main" id="{04D97F2F-E3B3-4771-8DD6-4550C14EA89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3" name="Imagen 22">
            <a:extLst>
              <a:ext uri="{FF2B5EF4-FFF2-40B4-BE49-F238E27FC236}">
                <a16:creationId xmlns:a16="http://schemas.microsoft.com/office/drawing/2014/main" id="{ECC3FCD4-8198-41E0-B5A3-BA5EE875B79B}"/>
              </a:ext>
            </a:extLst>
          </p:cNvPr>
          <p:cNvPicPr>
            <a:picLocks noChangeAspect="1"/>
          </p:cNvPicPr>
          <p:nvPr/>
        </p:nvPicPr>
        <p:blipFill>
          <a:blip r:embed="rId8"/>
          <a:stretch>
            <a:fillRect/>
          </a:stretch>
        </p:blipFill>
        <p:spPr>
          <a:xfrm>
            <a:off x="2362459" y="166799"/>
            <a:ext cx="1834490" cy="619931"/>
          </a:xfrm>
          <a:prstGeom prst="rect">
            <a:avLst/>
          </a:prstGeom>
        </p:spPr>
      </p:pic>
      <p:sp>
        <p:nvSpPr>
          <p:cNvPr id="26" name="CuadroTexto 25">
            <a:extLst>
              <a:ext uri="{FF2B5EF4-FFF2-40B4-BE49-F238E27FC236}">
                <a16:creationId xmlns:a16="http://schemas.microsoft.com/office/drawing/2014/main" id="{3D662C23-8B53-46B0-89E0-F8BBA050887B}"/>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1217147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879</Words>
  <Application>Microsoft Office PowerPoint</Application>
  <PresentationFormat>Panorámica</PresentationFormat>
  <Paragraphs>110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Jose Ricardo Garcialuna Ibarra</cp:lastModifiedBy>
  <cp:revision>38</cp:revision>
  <dcterms:created xsi:type="dcterms:W3CDTF">2020-09-22T18:49:23Z</dcterms:created>
  <dcterms:modified xsi:type="dcterms:W3CDTF">2021-11-06T02:21:56Z</dcterms:modified>
</cp:coreProperties>
</file>