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3" autoAdjust="0"/>
    <p:restoredTop sz="94660"/>
  </p:normalViewPr>
  <p:slideViewPr>
    <p:cSldViewPr snapToGrid="0">
      <p:cViewPr>
        <p:scale>
          <a:sx n="30" d="100"/>
          <a:sy n="30" d="100"/>
        </p:scale>
        <p:origin x="318" y="-576"/>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11/10/2021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11/10/2021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11/10/2021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11/10/2021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11/10/2021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11/10/2021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11/10/2021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mailto:congreso@gestioncompetitiva.org" TargetMode="External"/><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e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34551" y="6038909"/>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95410" y="14656824"/>
            <a:ext cx="32394144" cy="29557637"/>
          </a:xfrm>
          <a:prstGeom prst="rect">
            <a:avLst/>
          </a:prstGeom>
        </p:spPr>
      </p:pic>
      <p:sp>
        <p:nvSpPr>
          <p:cNvPr id="11" name="Rectángulo 10"/>
          <p:cNvSpPr/>
          <p:nvPr/>
        </p:nvSpPr>
        <p:spPr>
          <a:xfrm>
            <a:off x="544333" y="9760321"/>
            <a:ext cx="30754941" cy="5351890"/>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798315" y="9798439"/>
            <a:ext cx="30392051" cy="5324535"/>
          </a:xfrm>
          <a:prstGeom prst="rect">
            <a:avLst/>
          </a:prstGeom>
          <a:noFill/>
        </p:spPr>
        <p:txBody>
          <a:bodyPr wrap="square" rtlCol="0">
            <a:spAutoFit/>
          </a:bodyPr>
          <a:lstStyle/>
          <a:p>
            <a:pPr>
              <a:lnSpc>
                <a:spcPct val="150000"/>
              </a:lnSpc>
            </a:pPr>
            <a:r>
              <a:rPr lang="es-MX" sz="4000" b="1" dirty="0">
                <a:latin typeface="Helvetica" panose="020B0604020202020204" pitchFamily="34" charset="0"/>
                <a:cs typeface="Helvetica" panose="020B0604020202020204" pitchFamily="34" charset="0"/>
              </a:rPr>
              <a:t>Resumen: </a:t>
            </a:r>
            <a:r>
              <a:rPr lang="es-ES" sz="4000" b="1" dirty="0">
                <a:latin typeface="Helvetica" panose="020B0604020202020204" pitchFamily="34" charset="0"/>
                <a:cs typeface="Helvetica" panose="020B0604020202020204" pitchFamily="34" charset="0"/>
              </a:rPr>
              <a:t>En el  estudio  se analizan los resultados obtenidos de dos instrumentos aplicados para la   evaluación del impacto  social y ambiental de 5 fábricas del clúster del mueble del Atlántico, con el propósito de identificar una serie de variables relacionadas con los niveles de responsabilidad social-ambiental, gestión de la producción y organización administrativa, tomando como base la información suministrada por los gerentes y empleados.</a:t>
            </a:r>
            <a:endParaRPr lang="es-MX" sz="4000" dirty="0">
              <a:latin typeface="Myriad Pro" panose="020B0503030403020204" pitchFamily="34" charset="0"/>
              <a:cs typeface="Arial" panose="020B0604020202020204" pitchFamily="34" charset="0"/>
            </a:endParaRPr>
          </a:p>
          <a:p>
            <a:pPr>
              <a:lnSpc>
                <a:spcPct val="150000"/>
              </a:lnSpc>
            </a:pPr>
            <a:r>
              <a:rPr lang="es-MX" sz="4000" dirty="0">
                <a:latin typeface="Myriad Pro" panose="020B0503030403020204" pitchFamily="34" charset="0"/>
                <a:cs typeface="Arial" panose="020B0604020202020204" pitchFamily="34" charset="0"/>
              </a:rPr>
              <a:t> </a:t>
            </a:r>
            <a:endParaRPr lang="es-MX" sz="4000" b="1" dirty="0">
              <a:latin typeface="Helvetica" panose="020B0604020202020204" pitchFamily="34" charset="0"/>
              <a:cs typeface="Helvetica" panose="020B0604020202020204" pitchFamily="34" charset="0"/>
            </a:endParaRPr>
          </a:p>
          <a:p>
            <a:r>
              <a:rPr lang="es-MX" sz="4000" b="1" dirty="0">
                <a:latin typeface="Helvetica" panose="020B0604020202020204" pitchFamily="34" charset="0"/>
                <a:cs typeface="Helvetica" panose="020B0604020202020204" pitchFamily="34" charset="0"/>
              </a:rPr>
              <a:t>Palabras clave: Gestión ambiental, evaluación de impacto,  </a:t>
            </a:r>
            <a:endParaRPr lang="es-MX" sz="4000" dirty="0">
              <a:latin typeface="Myriad Pro" panose="020B0503030403020204" pitchFamily="34" charset="0"/>
              <a:cs typeface="Arial" panose="020B0604020202020204" pitchFamily="34" charset="0"/>
            </a:endParaRPr>
          </a:p>
        </p:txBody>
      </p:sp>
      <p:sp>
        <p:nvSpPr>
          <p:cNvPr id="13" name="Rectángulo 12"/>
          <p:cNvSpPr/>
          <p:nvPr/>
        </p:nvSpPr>
        <p:spPr>
          <a:xfrm>
            <a:off x="556128" y="16577959"/>
            <a:ext cx="15422832" cy="13000156"/>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16522841" y="16570910"/>
            <a:ext cx="15422832" cy="1399836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A20CF7E8-C044-4BC5-9C6B-CEFB6DC6D2BD}"/>
              </a:ext>
            </a:extLst>
          </p:cNvPr>
          <p:cNvSpPr txBox="1"/>
          <p:nvPr/>
        </p:nvSpPr>
        <p:spPr>
          <a:xfrm>
            <a:off x="699663" y="16765902"/>
            <a:ext cx="14616537" cy="11890435"/>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lnSpc>
                <a:spcPts val="5000"/>
              </a:lnSpc>
            </a:pPr>
            <a:endParaRPr lang="es-MX" sz="4000" dirty="0">
              <a:latin typeface="Myriad Pro" panose="020B0503030403020204" pitchFamily="34" charset="0"/>
            </a:endParaRPr>
          </a:p>
          <a:p>
            <a:pPr algn="just">
              <a:lnSpc>
                <a:spcPts val="5000"/>
              </a:lnSpc>
            </a:pPr>
            <a:r>
              <a:rPr lang="es-ES" sz="4000" dirty="0">
                <a:latin typeface="Myriad Pro" panose="020B0503030403020204" pitchFamily="34" charset="0"/>
              </a:rPr>
              <a:t>En el marco del proyecto “Aprovechamiento de residuos sólidos y reducción de material particulado en fábricas de muebles de madera mediante el desarrollo de soluciones tecnológicas enfocadas a la optimización en el consumo de materia prima y reducción de su impacto ambiental en los entornos laborales”,  se realizó  la aplicación de dos instrumentos con el propósito de  analizar los factores económicos, social y ambientales, a través  de  encuestas  dirigidas  a los gerentes  y empleados, con el propósito de hacer un diagnóstico de las condiciones actuales del Clúster en los ámbitos evaluados, de tal forma, que se genere la mayor cantidad de insumo para la toma de decisiones estratégicas.</a:t>
            </a:r>
          </a:p>
          <a:p>
            <a:pPr algn="just">
              <a:lnSpc>
                <a:spcPts val="5000"/>
              </a:lnSpc>
            </a:pPr>
            <a:r>
              <a:rPr lang="es-ES" sz="4000" dirty="0">
                <a:latin typeface="Myriad Pro" panose="020B0503030403020204" pitchFamily="34" charset="0"/>
              </a:rPr>
              <a:t> Las cinco  unidades productivas  que integran el estudio, se encuentran vinculadas al  clúster de Muebles del Atlántico, </a:t>
            </a:r>
          </a:p>
          <a:p>
            <a:pPr algn="just">
              <a:lnSpc>
                <a:spcPts val="5000"/>
              </a:lnSpc>
            </a:pPr>
            <a:r>
              <a:rPr lang="es-ES" sz="4000" dirty="0">
                <a:latin typeface="Myriad Pro" panose="020B0503030403020204" pitchFamily="34" charset="0"/>
              </a:rPr>
              <a:t> con domicilio en el Área Metropolitana de  Barranquilla.</a:t>
            </a:r>
            <a:endParaRPr lang="es-MX" sz="4000" dirty="0">
              <a:latin typeface="Myriad Pro" panose="020B0503030403020204" pitchFamily="34" charset="0"/>
            </a:endParaRPr>
          </a:p>
          <a:p>
            <a:endParaRPr lang="es-MX" sz="4000" dirty="0">
              <a:latin typeface="Helvetica" panose="020B0604020202020204" pitchFamily="34" charset="0"/>
              <a:cs typeface="Helvetica" panose="020B0604020202020204" pitchFamily="34" charset="0"/>
            </a:endParaRPr>
          </a:p>
        </p:txBody>
      </p:sp>
      <p:sp>
        <p:nvSpPr>
          <p:cNvPr id="17" name="Rectángulo 16"/>
          <p:cNvSpPr/>
          <p:nvPr/>
        </p:nvSpPr>
        <p:spPr>
          <a:xfrm>
            <a:off x="606010" y="29825060"/>
            <a:ext cx="15422832" cy="878838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p:nvSpPr>
        <p:spPr>
          <a:xfrm>
            <a:off x="16434021" y="31387884"/>
            <a:ext cx="15422832" cy="774302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s-ES" sz="3600" dirty="0">
                <a:solidFill>
                  <a:schemeClr val="tx1"/>
                </a:solidFill>
                <a:latin typeface="Myriad Pro" panose="020B0503030403020204" pitchFamily="34" charset="0"/>
                <a:cs typeface="Arial" panose="020B0604020202020204" pitchFamily="34" charset="0"/>
              </a:rPr>
              <a:t>En términos generales se observa disparidades en el capital humano en las fábricas de mueble analizadas, entendiéndose este como la relación de mayor nivel educativo, experiencia laboral  y  condición de salud, en especial por la variables experiencia, debido al ingreso de personal sin experticia en el desarrollo de ebanistería. </a:t>
            </a:r>
          </a:p>
        </p:txBody>
      </p:sp>
      <p:sp>
        <p:nvSpPr>
          <p:cNvPr id="19" name="CuadroTexto 18">
            <a:extLst>
              <a:ext uri="{FF2B5EF4-FFF2-40B4-BE49-F238E27FC236}">
                <a16:creationId xmlns:a16="http://schemas.microsoft.com/office/drawing/2014/main" id="{62BEC5EA-8352-44C6-BB4B-6FA614DB4BDC}"/>
              </a:ext>
            </a:extLst>
          </p:cNvPr>
          <p:cNvSpPr txBox="1"/>
          <p:nvPr/>
        </p:nvSpPr>
        <p:spPr>
          <a:xfrm>
            <a:off x="542435" y="29825060"/>
            <a:ext cx="15593634" cy="11860298"/>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endParaRPr lang="es-MX" sz="4000" dirty="0">
              <a:latin typeface="Helvetica" panose="020B0604020202020204" pitchFamily="34" charset="0"/>
              <a:cs typeface="Helvetica" panose="020B0604020202020204" pitchFamily="34" charset="0"/>
            </a:endParaRPr>
          </a:p>
          <a:p>
            <a:pPr algn="just">
              <a:lnSpc>
                <a:spcPts val="5000"/>
              </a:lnSpc>
            </a:pPr>
            <a:r>
              <a:rPr lang="es-ES" sz="3600" dirty="0">
                <a:latin typeface="Myriad Pro" panose="020B0503030403020204" pitchFamily="34" charset="0"/>
                <a:cs typeface="Arial" panose="020B0604020202020204" pitchFamily="34" charset="0"/>
              </a:rPr>
              <a:t>El análisis  de los  factores económicos, sociales y ambientales  se realizó a través de un  proceso  descriptivo, por medio del cual,  se  exploró la información de corte  cualitativo y  cuantitativo de fuentes primarias, a partir de la información  obtenida de los instrumentos a través de informante directo, en la que se consultó información relacionada  con  responsabilidad social y ambiental, gestión de la  producción y organización administrativa, en el  caso del instrumento dirigido a los gerentes, y  aspectos socioeconómico,  condición de salud y estilo de vida, a los empleados. </a:t>
            </a:r>
          </a:p>
          <a:p>
            <a:pPr algn="just">
              <a:lnSpc>
                <a:spcPts val="5000"/>
              </a:lnSpc>
            </a:pPr>
            <a:r>
              <a:rPr lang="es-ES" sz="3600" dirty="0">
                <a:latin typeface="Myriad Pro" panose="020B0503030403020204" pitchFamily="34" charset="0"/>
                <a:cs typeface="Arial" panose="020B0604020202020204" pitchFamily="34" charset="0"/>
              </a:rPr>
              <a:t>La muestra  está integrada por  los empleados de las 5 fábricas de muebles vinculadas al Clúster del Mueble del Atlántico. El diseño de las encuestas se basó en la información solicitada por los  métodos aplicados para realizar la evaluación del impacto económico, social y ambiental, que  son los método análisis de ciclo de vida, método de evaluación económica costo salud, evaluación de la matriz Leopold, análisis de entorno y análisis de movilidad social</a:t>
            </a:r>
            <a:endParaRPr lang="es-MX" sz="3600" dirty="0">
              <a:latin typeface="Myriad Pro" panose="020B0503030403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572706" y="16713384"/>
            <a:ext cx="15180184" cy="13154370"/>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Resultados  </a:t>
            </a:r>
          </a:p>
          <a:p>
            <a:pPr algn="just">
              <a:lnSpc>
                <a:spcPts val="5000"/>
              </a:lnSpc>
            </a:pPr>
            <a:endParaRPr lang="es-MX" sz="4000" dirty="0">
              <a:latin typeface="Myriad Pro" panose="020B0503030403020204" pitchFamily="34" charset="0"/>
              <a:cs typeface="Arial" panose="020B0604020202020204" pitchFamily="34" charset="0"/>
            </a:endParaRPr>
          </a:p>
          <a:p>
            <a:pPr algn="just">
              <a:lnSpc>
                <a:spcPts val="5000"/>
              </a:lnSpc>
            </a:pPr>
            <a:r>
              <a:rPr lang="es-ES" sz="4000" dirty="0">
                <a:latin typeface="Myriad Pro" panose="020B0503030403020204" pitchFamily="34" charset="0"/>
                <a:cs typeface="Arial" panose="020B0604020202020204" pitchFamily="34" charset="0"/>
              </a:rPr>
              <a:t>Uno de los principales resultados de la investigación, indica que la mayor afectación ambiental generado por la actividad de las fábricas de muebles   se presenta al aire, con un 25%, seguido de la atmósfera ; 23% y   la población cercana; 17%, de acuerdo a la percepción de  los empresarios. </a:t>
            </a:r>
          </a:p>
          <a:p>
            <a:pPr algn="just">
              <a:lnSpc>
                <a:spcPts val="5000"/>
              </a:lnSpc>
            </a:pPr>
            <a:r>
              <a:rPr lang="es-ES" sz="4000" dirty="0">
                <a:latin typeface="Myriad Pro" panose="020B0503030403020204" pitchFamily="34" charset="0"/>
                <a:cs typeface="Arial" panose="020B0604020202020204" pitchFamily="34" charset="0"/>
              </a:rPr>
              <a:t>Con respectos a los empleados, el 64% tiene cinco   o más años realizando el oficio que actualmente desempeña, este resultado corresponde a un número muy importante de empleados que realizan trabajo operativo de ebanistería, en otro sentido,  se evidencia un panorama de alta dependencia económica en  los hogares de los empleados encuestado, donde el 80% se considera la cabeza del hogar y es el  único integrante de la familia que trabaja, conformados por un núcleo familiar en promedio  de 4  integrantes,  por lo tanto, la pérdida del  empleo para estos trabajadores  tendría un alto impacto en la  generación de ingreso para las  familias</a:t>
            </a:r>
          </a:p>
          <a:p>
            <a:pPr algn="just">
              <a:lnSpc>
                <a:spcPts val="5000"/>
              </a:lnSpc>
            </a:pPr>
            <a:endParaRPr lang="es-MX" sz="4000" dirty="0">
              <a:latin typeface="Myriad Pro" panose="020B0503030403020204" pitchFamily="34" charset="0"/>
              <a:cs typeface="Arial" panose="020B0604020202020204" pitchFamily="34" charset="0"/>
            </a:endParaRPr>
          </a:p>
          <a:p>
            <a:pPr marL="228600" indent="-742950" algn="just">
              <a:lnSpc>
                <a:spcPts val="5000"/>
              </a:lnSpc>
              <a:buFont typeface="+mj-lt"/>
              <a:buAutoNum type="alphaLcPeriod"/>
            </a:pPr>
            <a:endParaRPr lang="es-MX" sz="4000" dirty="0">
              <a:latin typeface="Myriad Pro" panose="020B0503030403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7036164" y="31115877"/>
            <a:ext cx="15006564" cy="1656864"/>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Conclusiones </a:t>
            </a:r>
          </a:p>
          <a:p>
            <a:pPr marL="228600" indent="-742950" algn="just">
              <a:lnSpc>
                <a:spcPts val="5000"/>
              </a:lnSpc>
              <a:buFont typeface="+mj-lt"/>
              <a:buAutoNum type="alphaLcPeriod"/>
            </a:pPr>
            <a:endParaRPr lang="es-ES_tradnl" sz="5400" b="1" dirty="0">
              <a:latin typeface="Myriad Pro" panose="020B0503030403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A1CB178-7AE2-4AC4-B15F-1DEB8B68F5DC}"/>
              </a:ext>
            </a:extLst>
          </p:cNvPr>
          <p:cNvSpPr txBox="1"/>
          <p:nvPr/>
        </p:nvSpPr>
        <p:spPr>
          <a:xfrm>
            <a:off x="95410" y="40887600"/>
            <a:ext cx="32025432" cy="4555093"/>
          </a:xfrm>
          <a:prstGeom prst="rect">
            <a:avLst/>
          </a:prstGeom>
          <a:noFill/>
        </p:spPr>
        <p:txBody>
          <a:bodyPr wrap="square" rtlCol="0">
            <a:spAutoFit/>
          </a:bodyPr>
          <a:lstStyle/>
          <a:p>
            <a:r>
              <a:rPr lang="es-MX" sz="5000" b="1" dirty="0">
                <a:solidFill>
                  <a:srgbClr val="FFFFFF"/>
                </a:solidFill>
                <a:latin typeface="Helvetica" panose="020B0604020202020204" pitchFamily="34" charset="0"/>
                <a:cs typeface="Helvetica" panose="020B0604020202020204" pitchFamily="34" charset="0"/>
              </a:rPr>
              <a:t>Referencias</a:t>
            </a:r>
          </a:p>
          <a:p>
            <a:r>
              <a:rPr lang="es-ES" sz="2400" b="1" dirty="0">
                <a:solidFill>
                  <a:srgbClr val="FFFFFF"/>
                </a:solidFill>
                <a:latin typeface="Helvetica" panose="020B0604020202020204" pitchFamily="34" charset="0"/>
                <a:cs typeface="Helvetica" panose="020B0604020202020204" pitchFamily="34" charset="0"/>
              </a:rPr>
              <a:t>Ponce, V. (2011). La Matriz de </a:t>
            </a:r>
            <a:r>
              <a:rPr lang="es-ES" b="1" dirty="0">
                <a:solidFill>
                  <a:srgbClr val="FFFFFF"/>
                </a:solidFill>
                <a:latin typeface="Helvetica" panose="020B0604020202020204" pitchFamily="34" charset="0"/>
                <a:cs typeface="Helvetica" panose="020B0604020202020204" pitchFamily="34" charset="0"/>
              </a:rPr>
              <a:t>Leopold para la evaluación del impacto ambiental. Recuperado de http://ponce. </a:t>
            </a:r>
            <a:r>
              <a:rPr lang="es-ES" b="1" dirty="0" err="1">
                <a:solidFill>
                  <a:srgbClr val="FFFFFF"/>
                </a:solidFill>
                <a:latin typeface="Helvetica" panose="020B0604020202020204" pitchFamily="34" charset="0"/>
                <a:cs typeface="Helvetica" panose="020B0604020202020204" pitchFamily="34" charset="0"/>
              </a:rPr>
              <a:t>sdsu</a:t>
            </a:r>
            <a:r>
              <a:rPr lang="es-ES" b="1" dirty="0">
                <a:solidFill>
                  <a:srgbClr val="FFFFFF"/>
                </a:solidFill>
                <a:latin typeface="Helvetica" panose="020B0604020202020204" pitchFamily="34" charset="0"/>
                <a:cs typeface="Helvetica" panose="020B0604020202020204" pitchFamily="34" charset="0"/>
              </a:rPr>
              <a:t>. </a:t>
            </a:r>
            <a:r>
              <a:rPr lang="es-ES" b="1" dirty="0" err="1">
                <a:solidFill>
                  <a:srgbClr val="FFFFFF"/>
                </a:solidFill>
                <a:latin typeface="Helvetica" panose="020B0604020202020204" pitchFamily="34" charset="0"/>
                <a:cs typeface="Helvetica" panose="020B0604020202020204" pitchFamily="34" charset="0"/>
              </a:rPr>
              <a:t>edu</a:t>
            </a:r>
            <a:r>
              <a:rPr lang="es-ES" b="1" dirty="0">
                <a:solidFill>
                  <a:srgbClr val="FFFFFF"/>
                </a:solidFill>
                <a:latin typeface="Helvetica" panose="020B0604020202020204" pitchFamily="34" charset="0"/>
                <a:cs typeface="Helvetica" panose="020B0604020202020204" pitchFamily="34" charset="0"/>
              </a:rPr>
              <a:t>/</a:t>
            </a:r>
            <a:r>
              <a:rPr lang="es-ES" b="1" dirty="0" err="1">
                <a:solidFill>
                  <a:srgbClr val="FFFFFF"/>
                </a:solidFill>
                <a:latin typeface="Helvetica" panose="020B0604020202020204" pitchFamily="34" charset="0"/>
                <a:cs typeface="Helvetica" panose="020B0604020202020204" pitchFamily="34" charset="0"/>
              </a:rPr>
              <a:t>la_matriz_de_leopold</a:t>
            </a:r>
            <a:r>
              <a:rPr lang="es-ES" b="1" dirty="0">
                <a:solidFill>
                  <a:srgbClr val="FFFFFF"/>
                </a:solidFill>
                <a:latin typeface="Helvetica" panose="020B0604020202020204" pitchFamily="34" charset="0"/>
                <a:cs typeface="Helvetica" panose="020B0604020202020204" pitchFamily="34" charset="0"/>
              </a:rPr>
              <a:t>. </a:t>
            </a:r>
            <a:r>
              <a:rPr lang="es-ES" b="1" dirty="0" err="1">
                <a:solidFill>
                  <a:srgbClr val="FFFFFF"/>
                </a:solidFill>
                <a:latin typeface="Helvetica" panose="020B0604020202020204" pitchFamily="34" charset="0"/>
                <a:cs typeface="Helvetica" panose="020B0604020202020204" pitchFamily="34" charset="0"/>
              </a:rPr>
              <a:t>html</a:t>
            </a:r>
            <a:r>
              <a:rPr lang="es-ES" b="1" dirty="0">
                <a:solidFill>
                  <a:srgbClr val="FFFFFF"/>
                </a:solidFill>
                <a:latin typeface="Helvetica" panose="020B0604020202020204" pitchFamily="34" charset="0"/>
                <a:cs typeface="Helvetica" panose="020B0604020202020204" pitchFamily="34" charset="0"/>
              </a:rPr>
              <a:t>.</a:t>
            </a:r>
            <a:endParaRPr lang="es-MX" b="1" dirty="0">
              <a:solidFill>
                <a:srgbClr val="FFFFFF"/>
              </a:solidFill>
              <a:latin typeface="Helvetica" panose="020B0604020202020204" pitchFamily="34" charset="0"/>
              <a:cs typeface="Helvetica" panose="020B0604020202020204" pitchFamily="34" charset="0"/>
            </a:endParaRPr>
          </a:p>
          <a:p>
            <a:endParaRPr lang="es-ES" b="1" dirty="0">
              <a:solidFill>
                <a:srgbClr val="FFFFFF"/>
              </a:solidFill>
              <a:latin typeface="Helvetica" panose="020B0604020202020204" pitchFamily="34" charset="0"/>
              <a:cs typeface="Helvetica" panose="020B0604020202020204" pitchFamily="34" charset="0"/>
            </a:endParaRPr>
          </a:p>
          <a:p>
            <a:r>
              <a:rPr lang="es-ES" b="1" dirty="0">
                <a:solidFill>
                  <a:srgbClr val="FFFFFF"/>
                </a:solidFill>
                <a:latin typeface="Helvetica" panose="020B0604020202020204" pitchFamily="34" charset="0"/>
                <a:cs typeface="Helvetica" panose="020B0604020202020204" pitchFamily="34" charset="0"/>
              </a:rPr>
              <a:t>Sarmiento, S.;  Sánchez, A.  y  Cruz, M. (2009).  Competitividad  y  desarrollo  sustentable  empresarial. Revista Internacional  La Nueva Gestión  Organizacional. México.  Año  4. Número 8. Enero-Junio  2009. pp.  112-134.</a:t>
            </a:r>
          </a:p>
          <a:p>
            <a:r>
              <a:rPr lang="es-ES" b="1" dirty="0">
                <a:solidFill>
                  <a:srgbClr val="FFFFFF"/>
                </a:solidFill>
                <a:latin typeface="Helvetica" panose="020B0604020202020204" pitchFamily="34" charset="0"/>
                <a:cs typeface="Helvetica" panose="020B0604020202020204" pitchFamily="34" charset="0"/>
              </a:rPr>
              <a:t>. </a:t>
            </a:r>
            <a:r>
              <a:rPr lang="es-ES" b="1" dirty="0" err="1">
                <a:solidFill>
                  <a:srgbClr val="FFFFFF"/>
                </a:solidFill>
                <a:latin typeface="Helvetica" panose="020B0604020202020204" pitchFamily="34" charset="0"/>
                <a:cs typeface="Helvetica" panose="020B0604020202020204" pitchFamily="34" charset="0"/>
              </a:rPr>
              <a:t>Apocada,L</a:t>
            </a:r>
            <a:r>
              <a:rPr lang="es-ES" b="1" dirty="0">
                <a:solidFill>
                  <a:srgbClr val="FFFFFF"/>
                </a:solidFill>
                <a:latin typeface="Helvetica" panose="020B0604020202020204" pitchFamily="34" charset="0"/>
                <a:cs typeface="Helvetica" panose="020B0604020202020204" pitchFamily="34" charset="0"/>
              </a:rPr>
              <a:t>. Maldonado, S. y </a:t>
            </a:r>
            <a:r>
              <a:rPr lang="es-ES" b="1" dirty="0" err="1">
                <a:solidFill>
                  <a:srgbClr val="FFFFFF"/>
                </a:solidFill>
                <a:latin typeface="Helvetica" panose="020B0604020202020204" pitchFamily="34" charset="0"/>
                <a:cs typeface="Helvetica" panose="020B0604020202020204" pitchFamily="34" charset="0"/>
              </a:rPr>
              <a:t>Maynez</a:t>
            </a:r>
            <a:r>
              <a:rPr lang="es-ES" b="1" dirty="0">
                <a:solidFill>
                  <a:srgbClr val="FFFFFF"/>
                </a:solidFill>
                <a:latin typeface="Helvetica" panose="020B0604020202020204" pitchFamily="34" charset="0"/>
                <a:cs typeface="Helvetica" panose="020B0604020202020204" pitchFamily="34" charset="0"/>
              </a:rPr>
              <a:t>, A. (2016) La  Ventaja Competitiva, Desde la  Teoría de Recursos y Capacidades.   Revista  Internacional </a:t>
            </a:r>
            <a:r>
              <a:rPr lang="es-ES" b="1" dirty="0" err="1">
                <a:solidFill>
                  <a:srgbClr val="FFFFFF"/>
                </a:solidFill>
                <a:latin typeface="Helvetica" panose="020B0604020202020204" pitchFamily="34" charset="0"/>
                <a:cs typeface="Helvetica" panose="020B0604020202020204" pitchFamily="34" charset="0"/>
              </a:rPr>
              <a:t>Administracion</a:t>
            </a:r>
            <a:r>
              <a:rPr lang="es-ES" b="1" dirty="0">
                <a:solidFill>
                  <a:srgbClr val="FFFFFF"/>
                </a:solidFill>
                <a:latin typeface="Helvetica" panose="020B0604020202020204" pitchFamily="34" charset="0"/>
                <a:cs typeface="Helvetica" panose="020B0604020202020204" pitchFamily="34" charset="0"/>
              </a:rPr>
              <a:t> &amp; Finanzas. Número 1. Vo9    </a:t>
            </a:r>
          </a:p>
          <a:p>
            <a:endParaRPr lang="es-ES" b="1" dirty="0">
              <a:solidFill>
                <a:srgbClr val="FFFFFF"/>
              </a:solidFill>
              <a:latin typeface="Helvetica" panose="020B0604020202020204" pitchFamily="34" charset="0"/>
              <a:cs typeface="Helvetica" panose="020B0604020202020204" pitchFamily="34" charset="0"/>
            </a:endParaRPr>
          </a:p>
          <a:p>
            <a:r>
              <a:rPr lang="es-ES" b="1" dirty="0">
                <a:solidFill>
                  <a:srgbClr val="FFFFFF"/>
                </a:solidFill>
                <a:latin typeface="Helvetica" panose="020B0604020202020204" pitchFamily="34" charset="0"/>
                <a:cs typeface="Helvetica" panose="020B0604020202020204" pitchFamily="34" charset="0"/>
              </a:rPr>
              <a:t>Torres </a:t>
            </a:r>
            <a:r>
              <a:rPr lang="es-ES" b="1" dirty="0" err="1">
                <a:solidFill>
                  <a:srgbClr val="FFFFFF"/>
                </a:solidFill>
                <a:latin typeface="Helvetica" panose="020B0604020202020204" pitchFamily="34" charset="0"/>
                <a:cs typeface="Helvetica" panose="020B0604020202020204" pitchFamily="34" charset="0"/>
              </a:rPr>
              <a:t>Manjarrés</a:t>
            </a:r>
            <a:r>
              <a:rPr lang="es-ES" b="1" dirty="0">
                <a:solidFill>
                  <a:srgbClr val="FFFFFF"/>
                </a:solidFill>
                <a:latin typeface="Helvetica" panose="020B0604020202020204" pitchFamily="34" charset="0"/>
                <a:cs typeface="Helvetica" panose="020B0604020202020204" pitchFamily="34" charset="0"/>
              </a:rPr>
              <a:t>, J. C., Varón Suárez, L. V., y Aranguren Buitrago, S. (2018). Diagnóstico para determinar el nivel de responsabilidad social y ambiental de la cadena de supermercados Mercacentro (Tesis de grado pregrado). Universidad Cooperativa de Colombia, Ibagué. Recuperado de http://repository.ucc.edu.co/handle/ucc/6835</a:t>
            </a:r>
          </a:p>
          <a:p>
            <a:r>
              <a:rPr lang="es-ES" b="1" dirty="0">
                <a:solidFill>
                  <a:srgbClr val="FFFFFF"/>
                </a:solidFill>
                <a:latin typeface="Helvetica" panose="020B0604020202020204" pitchFamily="34" charset="0"/>
                <a:cs typeface="Helvetica" panose="020B0604020202020204" pitchFamily="34" charset="0"/>
              </a:rPr>
              <a:t>Martínez, M. B. (2008). La movilidad social en el Uruguay contemporáneo. IUPERJ.</a:t>
            </a:r>
            <a:endParaRPr lang="es-MX" b="1" dirty="0">
              <a:solidFill>
                <a:srgbClr val="FFFFFF"/>
              </a:solidFill>
              <a:latin typeface="Helvetica" panose="020B0604020202020204" pitchFamily="34" charset="0"/>
              <a:cs typeface="Helvetica" panose="020B0604020202020204" pitchFamily="34" charset="0"/>
            </a:endParaRPr>
          </a:p>
          <a:p>
            <a:r>
              <a:rPr lang="es-MX" sz="5000" b="1" dirty="0">
                <a:solidFill>
                  <a:srgbClr val="FFFFFF"/>
                </a:solidFill>
                <a:latin typeface="Helvetica" panose="020B0604020202020204" pitchFamily="34" charset="0"/>
                <a:cs typeface="Helvetica" panose="020B0604020202020204" pitchFamily="34" charset="0"/>
              </a:rPr>
              <a:t>Agradecimientos</a:t>
            </a:r>
          </a:p>
          <a:p>
            <a:r>
              <a:rPr lang="es-MX" sz="4000" dirty="0">
                <a:solidFill>
                  <a:srgbClr val="FFFFFF"/>
                </a:solidFill>
                <a:latin typeface="Helvetica" panose="020B0604020202020204" pitchFamily="34" charset="0"/>
                <a:cs typeface="Helvetica" panose="020B0604020202020204" pitchFamily="34" charset="0"/>
              </a:rPr>
              <a:t>Opcional</a:t>
            </a:r>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4"/>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95410" y="6323872"/>
            <a:ext cx="33651545" cy="3323987"/>
          </a:xfrm>
          <a:prstGeom prst="rect">
            <a:avLst/>
          </a:prstGeom>
          <a:noFill/>
          <a:ln w="9525">
            <a:noFill/>
            <a:miter lim="800000"/>
            <a:headEnd/>
            <a:tailEnd/>
          </a:ln>
        </p:spPr>
        <p:txBody>
          <a:bodyPr wrap="square">
            <a:spAutoFit/>
          </a:bodyPr>
          <a:lstStyle/>
          <a:p>
            <a:r>
              <a:rPr lang="es-MX" sz="5400" b="1" dirty="0">
                <a:solidFill>
                  <a:schemeClr val="bg1"/>
                </a:solidFill>
                <a:latin typeface="Myriad Pro" panose="020B0503030403020204" pitchFamily="34" charset="0"/>
                <a:cs typeface="Arial" panose="020B0604020202020204" pitchFamily="34" charset="0"/>
              </a:rPr>
              <a:t>Análisis de factores sociales y ambientales en fábricas de muebles del Atlántico.</a:t>
            </a:r>
          </a:p>
          <a:p>
            <a:endParaRPr lang="es-MX" sz="5400" b="1" dirty="0">
              <a:solidFill>
                <a:schemeClr val="bg1"/>
              </a:solidFill>
              <a:latin typeface="Myriad Pro" panose="020B0503030403020204" pitchFamily="34" charset="0"/>
              <a:cs typeface="Arial" panose="020B0604020202020204" pitchFamily="34" charset="0"/>
            </a:endParaRPr>
          </a:p>
          <a:p>
            <a:r>
              <a:rPr lang="es-MX" sz="5400" b="1" dirty="0">
                <a:solidFill>
                  <a:schemeClr val="bg1"/>
                </a:solidFill>
                <a:latin typeface="Myriad Pro" panose="020B0503030403020204" pitchFamily="34" charset="0"/>
                <a:cs typeface="Arial" panose="020B0604020202020204" pitchFamily="34" charset="0"/>
              </a:rPr>
              <a:t>Autores: Ray Ochoa Hernández</a:t>
            </a:r>
            <a:endParaRPr lang="en-GB" sz="5400" dirty="0">
              <a:latin typeface="Arial" panose="020B0604020202020204" pitchFamily="34" charset="0"/>
              <a:cs typeface="Arial" panose="020B0604020202020204" pitchFamily="34" charset="0"/>
            </a:endParaRPr>
          </a:p>
          <a:p>
            <a:endParaRPr lang="en-US" sz="4800" b="1" dirty="0">
              <a:latin typeface="Myriad Pro" panose="020B0503030403020204" pitchFamily="34" charset="0"/>
              <a:cs typeface="Arial" panose="020B0604020202020204" pitchFamily="34" charset="0"/>
            </a:endParaRPr>
          </a:p>
        </p:txBody>
      </p:sp>
      <p:pic>
        <p:nvPicPr>
          <p:cNvPr id="33" name="Imagen 32"/>
          <p:cNvPicPr>
            <a:picLocks noChangeAspect="1"/>
          </p:cNvPicPr>
          <p:nvPr/>
        </p:nvPicPr>
        <p:blipFill rotWithShape="1">
          <a:blip r:embed="rId5">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sp>
        <p:nvSpPr>
          <p:cNvPr id="2" name="CuadroTexto 1"/>
          <p:cNvSpPr txBox="1"/>
          <p:nvPr/>
        </p:nvSpPr>
        <p:spPr>
          <a:xfrm>
            <a:off x="16597956" y="39319200"/>
            <a:ext cx="15154934" cy="2935705"/>
          </a:xfrm>
          <a:prstGeom prst="rect">
            <a:avLst/>
          </a:prstGeom>
          <a:noFill/>
        </p:spPr>
        <p:txBody>
          <a:bodyPr wrap="square" rtlCol="0">
            <a:spAutoFit/>
          </a:bodyPr>
          <a:lstStyle/>
          <a:p>
            <a:pPr lvl="0" algn="just"/>
            <a:r>
              <a:rPr lang="es-ES_tradnl" sz="5400" b="1">
                <a:solidFill>
                  <a:prstClr val="black"/>
                </a:solidFill>
                <a:latin typeface="Myriad Pro" panose="020B0503030403020204" pitchFamily="34" charset="0"/>
                <a:cs typeface="Arial" panose="020B0604020202020204" pitchFamily="34" charset="0"/>
              </a:rPr>
              <a:t>ENTREGA DE TRABAJOS</a:t>
            </a:r>
            <a:endParaRPr lang="es-MX" sz="5400" b="1">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a:solidFill>
                  <a:prstClr val="black"/>
                </a:solidFill>
                <a:latin typeface="Myriad Pro" panose="020B0503030403020204" pitchFamily="34" charset="0"/>
                <a:cs typeface="Arial" panose="020B0604020202020204" pitchFamily="34" charset="0"/>
              </a:rPr>
              <a:t>Los escritos deberán ser enviados en archivo digital a</a:t>
            </a:r>
          </a:p>
          <a:p>
            <a:pPr lvl="0" algn="just">
              <a:lnSpc>
                <a:spcPts val="5000"/>
              </a:lnSpc>
            </a:pPr>
            <a:endParaRPr lang="es-ES_tradnl" sz="400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a:solidFill>
                  <a:prstClr val="black"/>
                </a:solidFill>
                <a:latin typeface="Myriad Pro" panose="020B0503030403020204" pitchFamily="34" charset="0"/>
                <a:cs typeface="Arial" panose="020B0604020202020204" pitchFamily="34" charset="0"/>
              </a:rPr>
              <a:t>Enviar a: </a:t>
            </a:r>
            <a:r>
              <a:rPr lang="es-MX" sz="4400" u="sng">
                <a:solidFill>
                  <a:prstClr val="black"/>
                </a:solidFill>
                <a:hlinkClick r:id="rId6"/>
              </a:rPr>
              <a:t>congreso@gestioncompetitiva.org</a:t>
            </a:r>
            <a:endParaRPr lang="es-MX" sz="8000" dirty="0">
              <a:solidFill>
                <a:prstClr val="black"/>
              </a:solidFill>
              <a:latin typeface="Helvetica" panose="020B0604020202020204" pitchFamily="34" charset="0"/>
              <a:cs typeface="Helvetica" panose="020B0604020202020204" pitchFamily="34" charset="0"/>
            </a:endParaRPr>
          </a:p>
        </p:txBody>
      </p:sp>
      <p:grpSp>
        <p:nvGrpSpPr>
          <p:cNvPr id="34" name="Grupo 33">
            <a:extLst>
              <a:ext uri="{FF2B5EF4-FFF2-40B4-BE49-F238E27FC236}">
                <a16:creationId xmlns:a16="http://schemas.microsoft.com/office/drawing/2014/main"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7">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930</Words>
  <Application>Microsoft Office PowerPoint</Application>
  <PresentationFormat>Personalizado</PresentationFormat>
  <Paragraphs>40</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Helvetica</vt:lpstr>
      <vt:lpstr>Myriad Pro</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Ray Ochoa Hernández</cp:lastModifiedBy>
  <cp:revision>40</cp:revision>
  <dcterms:created xsi:type="dcterms:W3CDTF">2018-09-25T16:14:04Z</dcterms:created>
  <dcterms:modified xsi:type="dcterms:W3CDTF">2021-10-12T05:01:14Z</dcterms:modified>
</cp:coreProperties>
</file>