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7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5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66" d="100"/>
          <a:sy n="66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30/10/2021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blo_c16@hot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ANÁLISIS DE RELACIÓN RIESGO Y </a:t>
            </a:r>
            <a:r>
              <a:rPr lang="es-MX" sz="3200" b="1" dirty="0" smtClean="0"/>
              <a:t>RENDIMIENTOS DE LA</a:t>
            </a:r>
            <a:endParaRPr lang="es-MX" sz="3200" b="1" dirty="0"/>
          </a:p>
          <a:p>
            <a:pPr algn="ctr"/>
            <a:r>
              <a:rPr lang="es-MX" sz="3200" b="1" dirty="0" smtClean="0"/>
              <a:t>INVERSIÓN </a:t>
            </a:r>
            <a:r>
              <a:rPr lang="es-MX" sz="3200" b="1" dirty="0" smtClean="0"/>
              <a:t>EN </a:t>
            </a:r>
            <a:r>
              <a:rPr lang="es-MX" sz="3200" b="1" dirty="0" smtClean="0"/>
              <a:t>FIBRAS EN LA BMV </a:t>
            </a:r>
            <a:endParaRPr lang="es-MX" sz="3200" b="1" dirty="0" smtClean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PABLO CASIANO HERNÁNDEZ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 smtClean="0"/>
              <a:t>Josefina Morgan</a:t>
            </a:r>
            <a:endParaRPr lang="es-MX" sz="2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</a:t>
            </a:r>
            <a:r>
              <a:rPr lang="es-MX" sz="2400" b="1" i="1" dirty="0" smtClean="0"/>
              <a:t>en Administración</a:t>
            </a:r>
            <a:endParaRPr lang="es-MX" sz="2400" b="1" i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Variable dependiente: Rendimiento </a:t>
            </a:r>
            <a:endParaRPr lang="es-MX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Variable Independiente: Riesgo de </a:t>
            </a:r>
            <a:r>
              <a:rPr lang="es-MX" sz="2800" dirty="0" smtClean="0"/>
              <a:t>mercado o sistemático</a:t>
            </a:r>
            <a:endParaRPr lang="es-MX" sz="2800" dirty="0" smtClean="0"/>
          </a:p>
          <a:p>
            <a:endParaRPr lang="es-MX" sz="2800" dirty="0"/>
          </a:p>
          <a:p>
            <a:pPr algn="just"/>
            <a:r>
              <a:rPr lang="es-MX" sz="2800" dirty="0" smtClean="0"/>
              <a:t>Estudio </a:t>
            </a:r>
            <a:r>
              <a:rPr lang="es-MX" sz="2800" dirty="0"/>
              <a:t>documental fundamentado en bases de datos </a:t>
            </a:r>
            <a:r>
              <a:rPr lang="es-MX" sz="2800" dirty="0" smtClean="0"/>
              <a:t>con información </a:t>
            </a:r>
            <a:r>
              <a:rPr lang="es-MX" sz="2800" dirty="0"/>
              <a:t>histórica </a:t>
            </a:r>
            <a:r>
              <a:rPr lang="es-MX" sz="2800" dirty="0" smtClean="0"/>
              <a:t>de </a:t>
            </a:r>
            <a:r>
              <a:rPr lang="es-MX" sz="2800" dirty="0"/>
              <a:t>la </a:t>
            </a:r>
            <a:r>
              <a:rPr lang="es-MX" sz="2800" dirty="0" smtClean="0"/>
              <a:t>BMV obtenidas de: </a:t>
            </a:r>
            <a:r>
              <a:rPr lang="es-MX" sz="2800" dirty="0"/>
              <a:t>mx.investing.com, fibraspy.com, </a:t>
            </a:r>
            <a:r>
              <a:rPr lang="es-MX" sz="2800" dirty="0" smtClean="0"/>
              <a:t>finanzas.yahoo.com, economatica.com y Banxico.org.mx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Resultados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00" y="2389383"/>
            <a:ext cx="5057099" cy="31395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984" y="2389383"/>
            <a:ext cx="5704389" cy="3152059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19800" y="5547930"/>
            <a:ext cx="512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creación propia con información de (economatica.com, s.f.)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860541" y="5547930"/>
            <a:ext cx="512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creación propia con información de (economatica.com, s.f.)</a:t>
            </a:r>
          </a:p>
        </p:txBody>
      </p:sp>
    </p:spTree>
    <p:extLst>
      <p:ext uri="{BB962C8B-B14F-4D97-AF65-F5344CB8AC3E}">
        <p14:creationId xmlns:p14="http://schemas.microsoft.com/office/powerpoint/2010/main" val="21469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Resultados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508" y="1852243"/>
            <a:ext cx="7757195" cy="388903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398172" y="5858885"/>
            <a:ext cx="69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creación propia con información de (economatica.com, s.f.)</a:t>
            </a:r>
          </a:p>
        </p:txBody>
      </p:sp>
    </p:spTree>
    <p:extLst>
      <p:ext uri="{BB962C8B-B14F-4D97-AF65-F5344CB8AC3E}">
        <p14:creationId xmlns:p14="http://schemas.microsoft.com/office/powerpoint/2010/main" val="11421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Resultados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60229" y="6035347"/>
            <a:ext cx="69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creación propia con información de (economatica.com, s.f.)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943" y="1629673"/>
            <a:ext cx="8342041" cy="43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599" y="1727200"/>
            <a:ext cx="58456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Prueba de Hipótesis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Se </a:t>
            </a:r>
            <a:r>
              <a:rPr lang="es-MX" sz="2800" dirty="0"/>
              <a:t>cuenta con suficiente evidencia estadística para aceptar la hipótesis nula H0.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No se puede afirmar que la mayoría de las Fibras cuenta con una mejor relación riesgo rendimiento que </a:t>
            </a:r>
            <a:r>
              <a:rPr lang="es-MX" sz="2800" dirty="0" smtClean="0"/>
              <a:t>Cetes </a:t>
            </a:r>
            <a:r>
              <a:rPr lang="es-MX" sz="2800" dirty="0"/>
              <a:t>en el periodo 2016-2020.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95258" y="4836789"/>
            <a:ext cx="494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</a:t>
            </a:r>
            <a:r>
              <a:rPr lang="es-MX" altLang="es-MX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creación propia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58" y="2221537"/>
            <a:ext cx="4987588" cy="26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Pablo Casiano Hernández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hlinkClick r:id="rId5"/>
              </a:rPr>
              <a:t>pablo_c16@hotmail.com</a:t>
            </a:r>
            <a:endParaRPr lang="es-MX" sz="3200" dirty="0" smtClean="0"/>
          </a:p>
          <a:p>
            <a:pPr algn="ctr"/>
            <a:r>
              <a:rPr lang="es-MX" sz="3200" dirty="0" smtClean="0"/>
              <a:t>55 3407 9304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76622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FIBRAS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Fideicomisos de Inversión en Bienes Raíces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Listados en BMV desde 2011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Financiar adquisición de bienes inmuebles para arrendar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Certificados bursátiles fiduciarios.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026" name="Picture 2" descr="FIBRAS.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7200"/>
            <a:ext cx="5896259" cy="39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5805238" y="5644418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Fuente: 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(https://blog.bmv.com.mx/, </a:t>
            </a:r>
            <a:r>
              <a:rPr lang="es-MX" alt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2020).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7600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Justificación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3.2% de población económicamente activa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656% de crecimiento de número de cuentas en 2 años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Desconocimiento de instrumentos de inversión en BMV y del riesgo que conllevan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279" y="1852243"/>
            <a:ext cx="6090753" cy="36609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21279" y="5600108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Fuente: </a:t>
            </a:r>
            <a:r>
              <a:rPr lang="es-MX" alt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portafolioinfo.cnbv.gob.mx, 2021).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Objetivo general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Comparar relación rendimientos y </a:t>
            </a:r>
            <a:r>
              <a:rPr lang="es-MX" sz="3200" dirty="0"/>
              <a:t>riesgo de mercado </a:t>
            </a:r>
            <a:r>
              <a:rPr lang="es-MX" sz="3200" dirty="0" smtClean="0"/>
              <a:t>de FIBRAS, </a:t>
            </a:r>
            <a:r>
              <a:rPr lang="es-MX" sz="3200" dirty="0"/>
              <a:t>en el periodo 2016-2020, </a:t>
            </a:r>
            <a:r>
              <a:rPr lang="es-MX" sz="3200" dirty="0" smtClean="0"/>
              <a:t>y </a:t>
            </a:r>
            <a:r>
              <a:rPr lang="es-MX" sz="3200" dirty="0" smtClean="0"/>
              <a:t>poder concluir si </a:t>
            </a:r>
            <a:r>
              <a:rPr lang="es-MX" sz="3200" dirty="0"/>
              <a:t>representan una opción viable de inversión </a:t>
            </a:r>
            <a:r>
              <a:rPr lang="es-MX" sz="3200" dirty="0" smtClean="0"/>
              <a:t>comparándolos con </a:t>
            </a:r>
            <a:r>
              <a:rPr lang="es-MX" sz="3200" dirty="0"/>
              <a:t>CETES</a:t>
            </a:r>
            <a:r>
              <a:rPr lang="es-MX" sz="3200" dirty="0" smtClean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Objetivos específicos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Analizar las Fibras: diversificación, tamaño y capitalización.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Evaluar </a:t>
            </a:r>
            <a:r>
              <a:rPr lang="es-MX" sz="2800" dirty="0" smtClean="0"/>
              <a:t>el </a:t>
            </a:r>
            <a:r>
              <a:rPr lang="es-MX" sz="2800" dirty="0"/>
              <a:t>2020 con razones </a:t>
            </a:r>
            <a:r>
              <a:rPr lang="es-MX" sz="2800" dirty="0" smtClean="0"/>
              <a:t>financieras (liquidez, endeudamiento, rentabilidad). </a:t>
            </a:r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Aplicar </a:t>
            </a:r>
            <a:r>
              <a:rPr lang="es-MX" sz="2800" dirty="0"/>
              <a:t>Modelo de Valoración de Activos Financieros (CAPM) para evaluar la relación </a:t>
            </a:r>
            <a:r>
              <a:rPr lang="es-MX" sz="2800" dirty="0" smtClean="0"/>
              <a:t>entre </a:t>
            </a:r>
            <a:r>
              <a:rPr lang="es-MX" sz="2800" dirty="0"/>
              <a:t>rendimiento y riesgo.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Comparar </a:t>
            </a:r>
            <a:r>
              <a:rPr lang="es-MX" sz="2800" dirty="0"/>
              <a:t>el rendimiento de FIBRAS contra </a:t>
            </a:r>
            <a:r>
              <a:rPr lang="es-MX" sz="2800" dirty="0" smtClean="0"/>
              <a:t>Cetes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8059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Marco teórico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Conceptos del Mercado de Valores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Fibras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Relación riesgo y rendimientos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Modelos de evaluación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Perfil de inversionistas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505" y="1755852"/>
            <a:ext cx="57054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Metodología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Muestra </a:t>
            </a:r>
            <a:r>
              <a:rPr lang="es-MX" sz="2800" dirty="0"/>
              <a:t>no probabilística, por conveniencia, de acuerdo con las características, recursos y tiempo destinado a la </a:t>
            </a:r>
            <a:r>
              <a:rPr lang="es-MX" sz="2800" dirty="0" smtClean="0"/>
              <a:t>investigación.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Todas </a:t>
            </a:r>
            <a:r>
              <a:rPr lang="es-MX" sz="2800" dirty="0"/>
              <a:t>las Fibras que </a:t>
            </a:r>
            <a:r>
              <a:rPr lang="es-MX" sz="2800" dirty="0" smtClean="0"/>
              <a:t>fueron listadas en la BMV </a:t>
            </a:r>
            <a:r>
              <a:rPr lang="es-MX" sz="2800" dirty="0"/>
              <a:t>antes del 1 de enero del 2016 con el objetivo de comparar el rendimiento </a:t>
            </a:r>
            <a:r>
              <a:rPr lang="es-MX" sz="2800" dirty="0" smtClean="0"/>
              <a:t>de </a:t>
            </a:r>
            <a:r>
              <a:rPr lang="es-MX" sz="2800" dirty="0"/>
              <a:t>cinco años fiscales </a:t>
            </a:r>
            <a:r>
              <a:rPr lang="es-MX" sz="2800" dirty="0" smtClean="0"/>
              <a:t>completos (2016-2020</a:t>
            </a:r>
            <a:r>
              <a:rPr lang="es-MX" sz="28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10 Fibras.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03137"/>
            <a:ext cx="113888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Pregunta primaria</a:t>
            </a:r>
            <a:endParaRPr lang="es-MX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800" dirty="0"/>
              <a:t>¿Son los Fibras un instrumento </a:t>
            </a:r>
            <a:r>
              <a:rPr lang="es-MX" sz="2800" dirty="0" smtClean="0"/>
              <a:t>recomendable </a:t>
            </a:r>
            <a:r>
              <a:rPr lang="es-MX" sz="2800" dirty="0"/>
              <a:t>para invertir en la </a:t>
            </a:r>
            <a:r>
              <a:rPr lang="es-MX" sz="2800" dirty="0" smtClean="0"/>
              <a:t>BMV </a:t>
            </a:r>
            <a:r>
              <a:rPr lang="es-MX" sz="2800" dirty="0"/>
              <a:t>considerando los rendimientos que generaron en 2016-2020, con relación al riesgo de mercado </a:t>
            </a:r>
            <a:r>
              <a:rPr lang="es-MX" sz="2800" dirty="0" smtClean="0"/>
              <a:t>que </a:t>
            </a:r>
            <a:r>
              <a:rPr lang="es-MX" sz="2800" dirty="0"/>
              <a:t>conllevan?</a:t>
            </a:r>
          </a:p>
          <a:p>
            <a:endParaRPr lang="es-MX" sz="2800" dirty="0" smtClean="0"/>
          </a:p>
          <a:p>
            <a:r>
              <a:rPr lang="es-MX" sz="2800" dirty="0" smtClean="0"/>
              <a:t>Preguntas </a:t>
            </a:r>
            <a:r>
              <a:rPr lang="es-MX" sz="2800" dirty="0"/>
              <a:t>secundarias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800" dirty="0"/>
              <a:t>¿Qué riesgo de mercado conlleva la inversión en FIBRAS?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¿Qué </a:t>
            </a:r>
            <a:r>
              <a:rPr lang="es-MX" sz="2800" dirty="0"/>
              <a:t>rendimiento mínimo </a:t>
            </a:r>
            <a:r>
              <a:rPr lang="es-MX" sz="2800" dirty="0" smtClean="0"/>
              <a:t>necesita para </a:t>
            </a:r>
            <a:r>
              <a:rPr lang="es-MX" sz="2800" dirty="0"/>
              <a:t>que </a:t>
            </a:r>
            <a:r>
              <a:rPr lang="es-MX" sz="2800" dirty="0" smtClean="0"/>
              <a:t>sea </a:t>
            </a:r>
            <a:r>
              <a:rPr lang="es-MX" sz="2800" dirty="0"/>
              <a:t>viable la inversión, considerando que Cetes </a:t>
            </a:r>
            <a:r>
              <a:rPr lang="es-MX" sz="2800" dirty="0" smtClean="0"/>
              <a:t>es </a:t>
            </a:r>
            <a:r>
              <a:rPr lang="es-MX" sz="2800" dirty="0" smtClean="0"/>
              <a:t>libre </a:t>
            </a:r>
            <a:r>
              <a:rPr lang="es-MX" sz="2800" dirty="0"/>
              <a:t>de riesgo?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800" dirty="0"/>
              <a:t>¿Cuáles FIBRAS obtuvieron </a:t>
            </a:r>
            <a:r>
              <a:rPr lang="es-MX" sz="2800" dirty="0" smtClean="0"/>
              <a:t>un </a:t>
            </a:r>
            <a:r>
              <a:rPr lang="es-MX" sz="2800" dirty="0"/>
              <a:t>rendimiento igual o superior </a:t>
            </a:r>
            <a:r>
              <a:rPr lang="es-MX" sz="2800" dirty="0" smtClean="0"/>
              <a:t>al </a:t>
            </a:r>
            <a:r>
              <a:rPr lang="es-MX" sz="2800" dirty="0" smtClean="0"/>
              <a:t>requerido?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Pablo Casiano Hernández - Maestría en Administración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Hipótesis </a:t>
            </a:r>
            <a:r>
              <a:rPr lang="es-MX" sz="3200" dirty="0"/>
              <a:t>de Investigación </a:t>
            </a:r>
            <a:r>
              <a:rPr lang="es-MX" sz="3200" dirty="0" smtClean="0"/>
              <a:t>Hi: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La mayoría de las FIBRAS de la muestra obtuvieron igual o mayor </a:t>
            </a:r>
            <a:r>
              <a:rPr lang="es-MX" sz="2800" dirty="0" smtClean="0"/>
              <a:t>rendimiento con relación al </a:t>
            </a:r>
            <a:r>
              <a:rPr lang="es-MX" sz="2800" dirty="0"/>
              <a:t>riesgo sistemático que una inversión en CETES en el periodo </a:t>
            </a:r>
            <a:r>
              <a:rPr lang="es-MX" sz="2800" dirty="0" smtClean="0"/>
              <a:t>2016-2020</a:t>
            </a:r>
          </a:p>
          <a:p>
            <a:endParaRPr lang="es-MX" sz="2800" dirty="0"/>
          </a:p>
          <a:p>
            <a:r>
              <a:rPr lang="es-MX" sz="3200" dirty="0"/>
              <a:t>Hipótesis Nula H0: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La mayoría de las FIBRAS de la muestra </a:t>
            </a:r>
            <a:r>
              <a:rPr lang="es-MX" sz="2800" dirty="0" smtClean="0"/>
              <a:t>NO </a:t>
            </a:r>
            <a:r>
              <a:rPr lang="es-MX" sz="2800" dirty="0"/>
              <a:t>obtuvieron igual o mayor </a:t>
            </a:r>
            <a:r>
              <a:rPr lang="es-MX" sz="2800" dirty="0" smtClean="0"/>
              <a:t>rendimiento </a:t>
            </a:r>
            <a:r>
              <a:rPr lang="es-MX" sz="2800" dirty="0"/>
              <a:t>con relación al riesgo sistemático que una inversión en CETES en el periodo 2016-2020</a:t>
            </a:r>
          </a:p>
          <a:p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rgbClr val="C00000"/>
                </a:solidFill>
              </a:rPr>
              <a:t>INVERSIÓN EN FIBRAS EN LA BMV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966</Words>
  <Application>Microsoft Office PowerPoint</Application>
  <PresentationFormat>Panorámica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Pablo Casiano</cp:lastModifiedBy>
  <cp:revision>52</cp:revision>
  <dcterms:created xsi:type="dcterms:W3CDTF">2020-09-22T18:49:23Z</dcterms:created>
  <dcterms:modified xsi:type="dcterms:W3CDTF">2021-10-30T14:48:34Z</dcterms:modified>
</cp:coreProperties>
</file>