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61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42F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711"/>
    <p:restoredTop sz="94769"/>
  </p:normalViewPr>
  <p:slideViewPr>
    <p:cSldViewPr snapToGrid="0" snapToObjects="1">
      <p:cViewPr varScale="1">
        <p:scale>
          <a:sx n="108" d="100"/>
          <a:sy n="108" d="100"/>
        </p:scale>
        <p:origin x="1136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884FF8-BC5B-2D4A-9F43-4CD70833824F}" type="datetimeFigureOut">
              <a:rPr lang="es-ES_tradnl" smtClean="0"/>
              <a:t>30/10/21</a:t>
            </a:fld>
            <a:endParaRPr lang="es-ES_tradn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B82491-0147-B648-9889-2619D4AEEA91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5462576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4BE3F8E-B64D-354F-8760-F963BA0DAF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FEBEC0DF-F923-C843-B3C4-2AF9228084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6F1C0DF7-FC57-914C-8DCC-BB65DEEDC6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EF622-0C42-F146-9702-1A81A6D276A8}" type="datetimeFigureOut">
              <a:rPr lang="es-MX" smtClean="0"/>
              <a:t>30/10/21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8BED087F-78F3-F344-AA22-5BFFDE2155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1727E845-DE3A-5643-BBD5-D781F6974C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FA426-29AE-B94E-98D6-D93EE2BA709C}" type="slidenum">
              <a:rPr lang="es-MX" smtClean="0"/>
              <a:t>‹Nr.›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715256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779371C-0A2D-FC41-BC3F-2A9716852F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CE025B02-0CA5-C148-87E2-E960CF95A9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F1BFF75C-BB54-2D49-A806-9061C6F91D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EF622-0C42-F146-9702-1A81A6D276A8}" type="datetimeFigureOut">
              <a:rPr lang="es-MX" smtClean="0"/>
              <a:t>30/10/21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BD24F091-74D0-5C40-8D83-97F7EAD791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A983D353-7565-444E-ABAC-9E577EBD3D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FA426-29AE-B94E-98D6-D93EE2BA709C}" type="slidenum">
              <a:rPr lang="es-MX" smtClean="0"/>
              <a:t>‹Nr.›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288370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4E0522FD-F958-1249-A15F-3D58241F34B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43FBA2CE-DF9A-C54D-9701-ADF278AFE3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FC077ADB-F064-3B48-A37D-C86442E9FB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EF622-0C42-F146-9702-1A81A6D276A8}" type="datetimeFigureOut">
              <a:rPr lang="es-MX" smtClean="0"/>
              <a:t>30/10/21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F3E276E8-4100-A64A-B0C2-058891BC1F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62F28F17-20ED-0646-AEFA-430ED8F21C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FA426-29AE-B94E-98D6-D93EE2BA709C}" type="slidenum">
              <a:rPr lang="es-MX" smtClean="0"/>
              <a:t>‹Nr.›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867331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2976538-C34E-E34A-BEA6-3C734E3876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0FDA24A8-BE88-8949-B33F-C9EC279E9E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F20D6BB1-2B99-C94F-BC5E-4C007C8605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EF622-0C42-F146-9702-1A81A6D276A8}" type="datetimeFigureOut">
              <a:rPr lang="es-MX" smtClean="0"/>
              <a:t>30/10/21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2B18B3B9-CCB7-8641-AD03-CAB9507B71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0FC62F79-496C-6641-984F-FBEAC0D22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FA426-29AE-B94E-98D6-D93EE2BA709C}" type="slidenum">
              <a:rPr lang="es-MX" smtClean="0"/>
              <a:t>‹Nr.›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729888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EA6065C-2B49-5841-ADC1-7B8ED9D75D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1C41F125-CC6F-EB45-AA8D-781E84D410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DD2602F2-90F7-DA4A-B173-C80208187D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EF622-0C42-F146-9702-1A81A6D276A8}" type="datetimeFigureOut">
              <a:rPr lang="es-MX" smtClean="0"/>
              <a:t>30/10/21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25F659BB-A32A-2044-A224-6BAE96D62F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EB31E6B2-6ADD-5944-B249-9F57498F85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FA426-29AE-B94E-98D6-D93EE2BA709C}" type="slidenum">
              <a:rPr lang="es-MX" smtClean="0"/>
              <a:t>‹Nr.›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83633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96B47E5-36CB-0748-A1F3-C33AB32333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53105170-3ABF-0545-9B6D-3A4F836ADC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5B3B8B19-D3D7-7748-8E3F-48DD703EA3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9215E4C3-94BB-A74E-B8A2-591023FB3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EF622-0C42-F146-9702-1A81A6D276A8}" type="datetimeFigureOut">
              <a:rPr lang="es-MX" smtClean="0"/>
              <a:t>30/10/21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BEB7F58A-D6BF-5945-BCC8-5BCCE26C9A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7F4BD9D9-2642-9649-8D0B-A1D63323DC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FA426-29AE-B94E-98D6-D93EE2BA709C}" type="slidenum">
              <a:rPr lang="es-MX" smtClean="0"/>
              <a:t>‹Nr.›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45148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D5DC8CF-B1E9-994B-9076-B7620E098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6EB7945F-BBF4-6243-8826-A2EADB1A5D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6702A1BE-F833-4E46-9668-F158C9FF5E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7995B65E-8D70-6341-B26D-8C2AE08BF2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xmlns="" id="{A0FD4145-D036-0A4B-BF8C-6C8AD0CD76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xmlns="" id="{5968AD44-D7C4-A743-B2D8-05350A1C59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EF622-0C42-F146-9702-1A81A6D276A8}" type="datetimeFigureOut">
              <a:rPr lang="es-MX" smtClean="0"/>
              <a:t>30/10/21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xmlns="" id="{919B0355-B6E8-4446-8540-AED3F77072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xmlns="" id="{0ADA5C0A-4623-0943-B6BB-280650ABE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FA426-29AE-B94E-98D6-D93EE2BA709C}" type="slidenum">
              <a:rPr lang="es-MX" smtClean="0"/>
              <a:t>‹Nr.›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674776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8F76DC1-79B9-9640-8BBA-EFD560D361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861E8593-9CA9-2B4E-B0AC-031D2F4C2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EF622-0C42-F146-9702-1A81A6D276A8}" type="datetimeFigureOut">
              <a:rPr lang="es-MX" smtClean="0"/>
              <a:t>30/10/21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EAD2B79E-3403-9D45-9A15-8ADAE3D86D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D3646AC9-1951-7948-A44F-F799A6B35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FA426-29AE-B94E-98D6-D93EE2BA709C}" type="slidenum">
              <a:rPr lang="es-MX" smtClean="0"/>
              <a:t>‹Nr.›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7740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xmlns="" id="{D2DA5A6A-137F-0B48-8C69-ECE4E2C4EA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EF622-0C42-F146-9702-1A81A6D276A8}" type="datetimeFigureOut">
              <a:rPr lang="es-MX" smtClean="0"/>
              <a:t>30/10/21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xmlns="" id="{4DA162D5-77DC-3B40-8A18-2A1BAD82F2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F9DEF420-D368-804E-8CC4-3B0082D98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FA426-29AE-B94E-98D6-D93EE2BA709C}" type="slidenum">
              <a:rPr lang="es-MX" smtClean="0"/>
              <a:t>‹Nr.›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470706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5E4E4B2-94E9-6B45-82CB-D187F0124E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A05E26CB-E6C6-484D-9632-3E6542973E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6565E088-52C4-6F44-9CC8-5828ACF45F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F43BB6C0-8EFA-4345-9CE4-739FC282FE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EF622-0C42-F146-9702-1A81A6D276A8}" type="datetimeFigureOut">
              <a:rPr lang="es-MX" smtClean="0"/>
              <a:t>30/10/21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6F930AC1-E5D4-234D-9072-62DA61F279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57D3BA5F-A0F4-864F-BE18-9564FF8D03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FA426-29AE-B94E-98D6-D93EE2BA709C}" type="slidenum">
              <a:rPr lang="es-MX" smtClean="0"/>
              <a:t>‹Nr.›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366610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C14FC52-D32C-B44D-BB5D-9D836FFF76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xmlns="" id="{57B426BE-E3EA-304F-A841-9B1734C43A2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9E8E9A57-5918-6046-980E-A0D85C82BD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5E63B259-7060-3940-9422-D4CE618A1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EF622-0C42-F146-9702-1A81A6D276A8}" type="datetimeFigureOut">
              <a:rPr lang="es-MX" smtClean="0"/>
              <a:t>30/10/21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751705E8-E4DC-5A46-8CD4-EB8D5B0016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29FBD902-C969-E246-82E6-5A9F269B83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FA426-29AE-B94E-98D6-D93EE2BA709C}" type="slidenum">
              <a:rPr lang="es-MX" smtClean="0"/>
              <a:t>‹Nr.›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503355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xmlns="" id="{F00011B3-7F0E-4243-99A6-06C2425B40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6FD8F3BE-C11C-8D47-B84D-A80341867C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32235E94-BC77-C74A-A205-D4D5CFCB09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5EF622-0C42-F146-9702-1A81A6D276A8}" type="datetimeFigureOut">
              <a:rPr lang="es-MX" smtClean="0"/>
              <a:t>30/10/21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1308FE7F-5DF1-4C4C-9045-5946C08A93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4276DA39-72F3-3D45-9B01-68DCA18D19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1FA426-29AE-B94E-98D6-D93EE2BA709C}" type="slidenum">
              <a:rPr lang="es-MX" smtClean="0"/>
              <a:t>‹Nr.›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86824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oocommere.com/" TargetMode="External"/><Relationship Id="rId4" Type="http://schemas.openxmlformats.org/officeDocument/2006/relationships/hyperlink" Target="http://wordpress.org/" TargetMode="External"/><Relationship Id="rId5" Type="http://schemas.openxmlformats.org/officeDocument/2006/relationships/hyperlink" Target="http://namecheap.com/" TargetMode="External"/><Relationship Id="rId6" Type="http://schemas.openxmlformats.org/officeDocument/2006/relationships/hyperlink" Target="http://smartlook.com/" TargetMode="External"/><Relationship Id="rId7" Type="http://schemas.openxmlformats.org/officeDocument/2006/relationships/hyperlink" Target="http://semrush.com/" TargetMode="External"/><Relationship Id="rId8" Type="http://schemas.openxmlformats.org/officeDocument/2006/relationships/image" Target="../media/image2.png"/><Relationship Id="rId9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tif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5.tif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7.tiff"/><Relationship Id="rId6" Type="http://schemas.openxmlformats.org/officeDocument/2006/relationships/image" Target="../media/image8.tiff"/><Relationship Id="rId7" Type="http://schemas.openxmlformats.org/officeDocument/2006/relationships/image" Target="../media/image9.tiff"/><Relationship Id="rId8" Type="http://schemas.openxmlformats.org/officeDocument/2006/relationships/image" Target="../media/image10.tif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1.tif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o 12">
            <a:extLst>
              <a:ext uri="{FF2B5EF4-FFF2-40B4-BE49-F238E27FC236}">
                <a16:creationId xmlns:a16="http://schemas.microsoft.com/office/drawing/2014/main" xmlns="" id="{CD85B0E0-B6BC-CC4C-9A3D-6261BC0F22AE}"/>
              </a:ext>
            </a:extLst>
          </p:cNvPr>
          <p:cNvGrpSpPr/>
          <p:nvPr/>
        </p:nvGrpSpPr>
        <p:grpSpPr>
          <a:xfrm>
            <a:off x="0" y="0"/>
            <a:ext cx="12192000" cy="1179914"/>
            <a:chOff x="0" y="0"/>
            <a:chExt cx="12192000" cy="1179914"/>
          </a:xfrm>
        </p:grpSpPr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xmlns="" id="{D9696B6D-73CA-8543-AF1B-2675FDA4876F}"/>
                </a:ext>
              </a:extLst>
            </p:cNvPr>
            <p:cNvSpPr/>
            <p:nvPr/>
          </p:nvSpPr>
          <p:spPr>
            <a:xfrm>
              <a:off x="6504972" y="812184"/>
              <a:ext cx="5687028" cy="367730"/>
            </a:xfrm>
            <a:prstGeom prst="rect">
              <a:avLst/>
            </a:prstGeom>
            <a:solidFill>
              <a:srgbClr val="742F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xmlns="" id="{DD972788-2CA6-7341-BDD2-3A19B559D0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6504972" cy="1179914"/>
            </a:xfrm>
            <a:prstGeom prst="rect">
              <a:avLst/>
            </a:prstGeom>
          </p:spPr>
        </p:pic>
      </p:grpSp>
      <p:sp>
        <p:nvSpPr>
          <p:cNvPr id="12" name="Rectángulo 11">
            <a:extLst>
              <a:ext uri="{FF2B5EF4-FFF2-40B4-BE49-F238E27FC236}">
                <a16:creationId xmlns:a16="http://schemas.microsoft.com/office/drawing/2014/main" xmlns="" id="{00AFBC16-56D1-C347-8C30-BDE7E1D5EB48}"/>
              </a:ext>
            </a:extLst>
          </p:cNvPr>
          <p:cNvSpPr/>
          <p:nvPr/>
        </p:nvSpPr>
        <p:spPr>
          <a:xfrm>
            <a:off x="0" y="6490270"/>
            <a:ext cx="12192000" cy="367730"/>
          </a:xfrm>
          <a:prstGeom prst="rect">
            <a:avLst/>
          </a:prstGeom>
          <a:solidFill>
            <a:srgbClr val="742F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xmlns="" id="{5D4DC33A-47BD-0948-B93B-EB53944B523D}"/>
              </a:ext>
            </a:extLst>
          </p:cNvPr>
          <p:cNvSpPr txBox="1"/>
          <p:nvPr/>
        </p:nvSpPr>
        <p:spPr>
          <a:xfrm>
            <a:off x="0" y="2517868"/>
            <a:ext cx="12192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400" b="1" dirty="0"/>
              <a:t>Optimización de </a:t>
            </a:r>
            <a:r>
              <a:rPr lang="es-ES_tradnl" sz="4400" b="1" dirty="0" smtClean="0"/>
              <a:t>procesos en </a:t>
            </a:r>
            <a:r>
              <a:rPr lang="es-ES_tradnl" sz="4400" b="1" dirty="0"/>
              <a:t>la industria aeronáutica y automotriz mediante el e </a:t>
            </a:r>
            <a:r>
              <a:rPr lang="es-ES_tradnl" sz="4400" b="1" dirty="0" err="1"/>
              <a:t>commerce</a:t>
            </a:r>
            <a:endParaRPr lang="es-ES_tradnl" sz="4400" b="1" dirty="0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xmlns="" id="{6B429D04-9C69-1F49-A8E1-9CC93789B957}"/>
              </a:ext>
            </a:extLst>
          </p:cNvPr>
          <p:cNvSpPr txBox="1"/>
          <p:nvPr/>
        </p:nvSpPr>
        <p:spPr>
          <a:xfrm>
            <a:off x="0" y="490220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i="1" dirty="0" smtClean="0"/>
              <a:t>Agustin Vega Sánchez</a:t>
            </a:r>
            <a:endParaRPr lang="es-MX" sz="2400" b="1" i="1" dirty="0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xmlns="" id="{99E41E08-BEB2-954D-8483-03B9ED33950B}"/>
              </a:ext>
            </a:extLst>
          </p:cNvPr>
          <p:cNvSpPr txBox="1"/>
          <p:nvPr/>
        </p:nvSpPr>
        <p:spPr>
          <a:xfrm>
            <a:off x="0" y="5623068"/>
            <a:ext cx="121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i="1" dirty="0" smtClean="0"/>
              <a:t>Dra. Josefina Morgan</a:t>
            </a:r>
            <a:endParaRPr lang="es-MX" sz="2000" b="1" i="1" dirty="0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xmlns="" id="{1B86D2CE-FE7E-6A44-8110-9E706E4854E4}"/>
              </a:ext>
            </a:extLst>
          </p:cNvPr>
          <p:cNvSpPr txBox="1"/>
          <p:nvPr/>
        </p:nvSpPr>
        <p:spPr>
          <a:xfrm>
            <a:off x="482600" y="899936"/>
            <a:ext cx="28820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dirty="0"/>
              <a:t>Universidad Autónoma de Querétaro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xmlns="" id="{10CEDCC0-882B-D049-BE32-5C45E744BCEA}"/>
              </a:ext>
            </a:extLst>
          </p:cNvPr>
          <p:cNvSpPr txBox="1"/>
          <p:nvPr/>
        </p:nvSpPr>
        <p:spPr>
          <a:xfrm>
            <a:off x="4398172" y="850095"/>
            <a:ext cx="6155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>
                <a:solidFill>
                  <a:schemeClr val="bg1"/>
                </a:solidFill>
              </a:rPr>
              <a:t>Facultad de Contabilidad y Administración- </a:t>
            </a:r>
            <a:r>
              <a:rPr lang="es-MX" sz="1400" b="1" dirty="0" smtClean="0">
                <a:solidFill>
                  <a:schemeClr val="bg1"/>
                </a:solidFill>
              </a:rPr>
              <a:t>10, 11 </a:t>
            </a:r>
            <a:r>
              <a:rPr lang="es-MX" sz="1400" b="1" dirty="0">
                <a:solidFill>
                  <a:schemeClr val="bg1"/>
                </a:solidFill>
              </a:rPr>
              <a:t>y </a:t>
            </a:r>
            <a:r>
              <a:rPr lang="es-MX" sz="1400" b="1" dirty="0" smtClean="0">
                <a:solidFill>
                  <a:schemeClr val="bg1"/>
                </a:solidFill>
              </a:rPr>
              <a:t>12 </a:t>
            </a:r>
            <a:r>
              <a:rPr lang="es-MX" sz="1400" b="1" dirty="0">
                <a:solidFill>
                  <a:schemeClr val="bg1"/>
                </a:solidFill>
              </a:rPr>
              <a:t>de noviembre </a:t>
            </a:r>
            <a:r>
              <a:rPr lang="es-MX" sz="1400" b="1" dirty="0" smtClean="0">
                <a:solidFill>
                  <a:schemeClr val="bg1"/>
                </a:solidFill>
              </a:rPr>
              <a:t>2021</a:t>
            </a:r>
            <a:endParaRPr lang="es-MX" sz="1400" b="1" dirty="0">
              <a:solidFill>
                <a:schemeClr val="bg1"/>
              </a:solidFill>
            </a:endParaRPr>
          </a:p>
        </p:txBody>
      </p:sp>
      <p:pic>
        <p:nvPicPr>
          <p:cNvPr id="21" name="Imagen 20">
            <a:extLst>
              <a:ext uri="{FF2B5EF4-FFF2-40B4-BE49-F238E27FC236}">
                <a16:creationId xmlns:a16="http://schemas.microsoft.com/office/drawing/2014/main" xmlns="" id="{EE2003FB-3699-8841-A946-BA8A710FBD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66014" y="5523181"/>
            <a:ext cx="1329264" cy="1026026"/>
          </a:xfrm>
          <a:prstGeom prst="rect">
            <a:avLst/>
          </a:prstGeom>
        </p:spPr>
      </p:pic>
      <p:sp>
        <p:nvSpPr>
          <p:cNvPr id="22" name="CuadroTexto 21">
            <a:extLst>
              <a:ext uri="{FF2B5EF4-FFF2-40B4-BE49-F238E27FC236}">
                <a16:creationId xmlns:a16="http://schemas.microsoft.com/office/drawing/2014/main" xmlns="" id="{82B0A80C-4814-5F4A-917E-C0DA8F15FE37}"/>
              </a:ext>
            </a:extLst>
          </p:cNvPr>
          <p:cNvSpPr txBox="1"/>
          <p:nvPr/>
        </p:nvSpPr>
        <p:spPr>
          <a:xfrm>
            <a:off x="103278" y="162943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i="1" dirty="0"/>
              <a:t>Maestría </a:t>
            </a:r>
          </a:p>
        </p:txBody>
      </p:sp>
      <p:pic>
        <p:nvPicPr>
          <p:cNvPr id="24" name="Imagen 23">
            <a:extLst>
              <a:ext uri="{FF2B5EF4-FFF2-40B4-BE49-F238E27FC236}">
                <a16:creationId xmlns:a16="http://schemas.microsoft.com/office/drawing/2014/main" xmlns="" id="{14DC8E08-54CC-F646-A553-98F12A21C5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5008" y="101238"/>
            <a:ext cx="624078" cy="824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5463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o 12">
            <a:extLst>
              <a:ext uri="{FF2B5EF4-FFF2-40B4-BE49-F238E27FC236}">
                <a16:creationId xmlns:a16="http://schemas.microsoft.com/office/drawing/2014/main" xmlns="" id="{CD85B0E0-B6BC-CC4C-9A3D-6261BC0F22AE}"/>
              </a:ext>
            </a:extLst>
          </p:cNvPr>
          <p:cNvGrpSpPr/>
          <p:nvPr/>
        </p:nvGrpSpPr>
        <p:grpSpPr>
          <a:xfrm>
            <a:off x="0" y="0"/>
            <a:ext cx="12192000" cy="1179914"/>
            <a:chOff x="0" y="0"/>
            <a:chExt cx="12192000" cy="1179914"/>
          </a:xfrm>
        </p:grpSpPr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xmlns="" id="{D9696B6D-73CA-8543-AF1B-2675FDA4876F}"/>
                </a:ext>
              </a:extLst>
            </p:cNvPr>
            <p:cNvSpPr/>
            <p:nvPr/>
          </p:nvSpPr>
          <p:spPr>
            <a:xfrm>
              <a:off x="6504972" y="812184"/>
              <a:ext cx="5687028" cy="367730"/>
            </a:xfrm>
            <a:prstGeom prst="rect">
              <a:avLst/>
            </a:prstGeom>
            <a:solidFill>
              <a:srgbClr val="742F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xmlns="" id="{DD972788-2CA6-7341-BDD2-3A19B559D0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6504972" cy="1179914"/>
            </a:xfrm>
            <a:prstGeom prst="rect">
              <a:avLst/>
            </a:prstGeom>
          </p:spPr>
        </p:pic>
      </p:grpSp>
      <p:sp>
        <p:nvSpPr>
          <p:cNvPr id="12" name="Rectángulo 11">
            <a:extLst>
              <a:ext uri="{FF2B5EF4-FFF2-40B4-BE49-F238E27FC236}">
                <a16:creationId xmlns:a16="http://schemas.microsoft.com/office/drawing/2014/main" xmlns="" id="{00AFBC16-56D1-C347-8C30-BDE7E1D5EB48}"/>
              </a:ext>
            </a:extLst>
          </p:cNvPr>
          <p:cNvSpPr/>
          <p:nvPr/>
        </p:nvSpPr>
        <p:spPr>
          <a:xfrm>
            <a:off x="0" y="6490270"/>
            <a:ext cx="12192000" cy="367730"/>
          </a:xfrm>
          <a:prstGeom prst="rect">
            <a:avLst/>
          </a:prstGeom>
          <a:solidFill>
            <a:srgbClr val="742F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dirty="0"/>
              <a:t>Agustin Vega- Maestría en Comercio y Negocios Internacionales </a:t>
            </a:r>
            <a:endParaRPr lang="es-MX" dirty="0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xmlns="" id="{6B429D04-9C69-1F49-A8E1-9CC93789B957}"/>
              </a:ext>
            </a:extLst>
          </p:cNvPr>
          <p:cNvSpPr txBox="1"/>
          <p:nvPr/>
        </p:nvSpPr>
        <p:spPr>
          <a:xfrm>
            <a:off x="482600" y="1727200"/>
            <a:ext cx="11388822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 smtClean="0"/>
              <a:t>Indicadores</a:t>
            </a:r>
          </a:p>
          <a:p>
            <a:endParaRPr lang="es-ES_tradnl" sz="2400" dirty="0" smtClean="0"/>
          </a:p>
          <a:p>
            <a:pPr marL="342900" indent="-342900">
              <a:lnSpc>
                <a:spcPct val="200000"/>
              </a:lnSpc>
              <a:buFont typeface="Arial" charset="0"/>
              <a:buChar char="•"/>
            </a:pPr>
            <a:r>
              <a:rPr lang="es-ES_tradnl" sz="2400" dirty="0"/>
              <a:t>Crecimiento del comercio electrónico en México </a:t>
            </a:r>
            <a:endParaRPr lang="es-ES_tradnl" sz="2400" dirty="0" smtClean="0"/>
          </a:p>
          <a:p>
            <a:pPr marL="342900" indent="-342900">
              <a:lnSpc>
                <a:spcPct val="200000"/>
              </a:lnSpc>
              <a:buFont typeface="Arial" charset="0"/>
              <a:buChar char="•"/>
            </a:pPr>
            <a:r>
              <a:rPr lang="es-ES_tradnl" sz="2400" dirty="0" smtClean="0"/>
              <a:t>Principales </a:t>
            </a:r>
            <a:r>
              <a:rPr lang="es-ES_tradnl" sz="2400" dirty="0"/>
              <a:t>marcas de autos más vendidos en </a:t>
            </a:r>
            <a:r>
              <a:rPr lang="es-ES_tradnl" sz="2400" dirty="0" smtClean="0"/>
              <a:t>México</a:t>
            </a:r>
            <a:endParaRPr lang="es-ES_tradnl" sz="2400" dirty="0"/>
          </a:p>
          <a:p>
            <a:pPr marL="342900" indent="-342900">
              <a:lnSpc>
                <a:spcPct val="200000"/>
              </a:lnSpc>
              <a:buFont typeface="Arial" charset="0"/>
              <a:buChar char="•"/>
            </a:pPr>
            <a:r>
              <a:rPr lang="es-ES_tradnl" sz="2400" dirty="0" smtClean="0"/>
              <a:t>Marcas </a:t>
            </a:r>
            <a:r>
              <a:rPr lang="es-ES_tradnl" sz="2400" dirty="0"/>
              <a:t>de autopartes y de herramientas aeronáuticas </a:t>
            </a:r>
            <a:endParaRPr lang="es-ES_tradnl" sz="2400" dirty="0" smtClean="0"/>
          </a:p>
          <a:p>
            <a:pPr marL="342900" indent="-342900">
              <a:lnSpc>
                <a:spcPct val="200000"/>
              </a:lnSpc>
              <a:buFont typeface="Arial" charset="0"/>
              <a:buChar char="•"/>
            </a:pPr>
            <a:r>
              <a:rPr lang="es-ES_tradnl" sz="2400" dirty="0" smtClean="0"/>
              <a:t>Importación </a:t>
            </a:r>
            <a:r>
              <a:rPr lang="es-ES_tradnl" sz="2400" dirty="0"/>
              <a:t>de herramientas aeronáuticas y autopartes a México </a:t>
            </a:r>
          </a:p>
          <a:p>
            <a:r>
              <a:rPr lang="es-ES_tradnl" sz="2400" dirty="0"/>
              <a:t> </a:t>
            </a:r>
            <a:endParaRPr lang="es-ES_tradnl" sz="3200" dirty="0" smtClean="0"/>
          </a:p>
          <a:p>
            <a:endParaRPr lang="es-MX" sz="3200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7AD90B40-98F3-2F48-8300-606B23223695}"/>
              </a:ext>
            </a:extLst>
          </p:cNvPr>
          <p:cNvSpPr txBox="1"/>
          <p:nvPr/>
        </p:nvSpPr>
        <p:spPr>
          <a:xfrm>
            <a:off x="482600" y="899936"/>
            <a:ext cx="28820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dirty="0"/>
              <a:t>Universidad Autónoma de Querétaro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xmlns="" id="{3A7691C6-E4F7-2147-80C0-486C7626697B}"/>
              </a:ext>
            </a:extLst>
          </p:cNvPr>
          <p:cNvSpPr txBox="1"/>
          <p:nvPr/>
        </p:nvSpPr>
        <p:spPr>
          <a:xfrm>
            <a:off x="4398172" y="850095"/>
            <a:ext cx="6155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>
                <a:solidFill>
                  <a:schemeClr val="bg1"/>
                </a:solidFill>
              </a:rPr>
              <a:t>Facultad de Contabilidad y Administración- </a:t>
            </a:r>
            <a:r>
              <a:rPr lang="es-MX" sz="1400" b="1" dirty="0" smtClean="0">
                <a:solidFill>
                  <a:schemeClr val="bg1"/>
                </a:solidFill>
              </a:rPr>
              <a:t>10, 11 </a:t>
            </a:r>
            <a:r>
              <a:rPr lang="es-MX" sz="1400" b="1" dirty="0">
                <a:solidFill>
                  <a:schemeClr val="bg1"/>
                </a:solidFill>
              </a:rPr>
              <a:t>y </a:t>
            </a:r>
            <a:r>
              <a:rPr lang="es-MX" sz="1400" b="1" dirty="0" smtClean="0">
                <a:solidFill>
                  <a:schemeClr val="bg1"/>
                </a:solidFill>
              </a:rPr>
              <a:t>12 </a:t>
            </a:r>
            <a:r>
              <a:rPr lang="es-MX" sz="1400" b="1" dirty="0">
                <a:solidFill>
                  <a:schemeClr val="bg1"/>
                </a:solidFill>
              </a:rPr>
              <a:t>de noviembre </a:t>
            </a:r>
            <a:r>
              <a:rPr lang="es-MX" sz="1400" b="1" dirty="0" smtClean="0">
                <a:solidFill>
                  <a:schemeClr val="bg1"/>
                </a:solidFill>
              </a:rPr>
              <a:t>2021</a:t>
            </a:r>
            <a:endParaRPr lang="es-MX" sz="1400" b="1" dirty="0">
              <a:solidFill>
                <a:schemeClr val="bg1"/>
              </a:solidFill>
            </a:endParaRP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xmlns="" id="{D0D6DB3D-A449-D946-B4F0-940B2A717B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66014" y="5817941"/>
            <a:ext cx="1329264" cy="1026026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xmlns="" id="{11BEF54A-4995-364D-8BF8-9798289F8D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5008" y="101238"/>
            <a:ext cx="624078" cy="824051"/>
          </a:xfrm>
          <a:prstGeom prst="rect">
            <a:avLst/>
          </a:prstGeom>
        </p:spPr>
      </p:pic>
      <p:sp>
        <p:nvSpPr>
          <p:cNvPr id="19" name="CuadroTexto 18">
            <a:extLst>
              <a:ext uri="{FF2B5EF4-FFF2-40B4-BE49-F238E27FC236}">
                <a16:creationId xmlns:a16="http://schemas.microsoft.com/office/drawing/2014/main" xmlns="" id="{1515444D-F28E-0548-9310-1F4624E414D4}"/>
              </a:ext>
            </a:extLst>
          </p:cNvPr>
          <p:cNvSpPr txBox="1"/>
          <p:nvPr/>
        </p:nvSpPr>
        <p:spPr>
          <a:xfrm>
            <a:off x="7189403" y="80993"/>
            <a:ext cx="4828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1600" b="1" dirty="0" smtClean="0"/>
              <a:t>Optimización de procesos en la industria </a:t>
            </a:r>
            <a:r>
              <a:rPr lang="es-ES_tradnl" sz="1600" b="1" smtClean="0"/>
              <a:t>aeronáutica </a:t>
            </a:r>
          </a:p>
          <a:p>
            <a:pPr algn="r"/>
            <a:r>
              <a:rPr lang="es-ES_tradnl" sz="1600" b="1" dirty="0" smtClean="0"/>
              <a:t>y automotriz mediante el e </a:t>
            </a:r>
            <a:r>
              <a:rPr lang="es-ES_tradnl" sz="1600" b="1" dirty="0" err="1" smtClean="0"/>
              <a:t>commerce</a:t>
            </a:r>
            <a:endParaRPr lang="es-ES_tradnl" sz="1600" b="1" dirty="0"/>
          </a:p>
        </p:txBody>
      </p:sp>
    </p:spTree>
    <p:extLst>
      <p:ext uri="{BB962C8B-B14F-4D97-AF65-F5344CB8AC3E}">
        <p14:creationId xmlns:p14="http://schemas.microsoft.com/office/powerpoint/2010/main" val="4374170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o 12">
            <a:extLst>
              <a:ext uri="{FF2B5EF4-FFF2-40B4-BE49-F238E27FC236}">
                <a16:creationId xmlns:a16="http://schemas.microsoft.com/office/drawing/2014/main" xmlns="" id="{CD85B0E0-B6BC-CC4C-9A3D-6261BC0F22AE}"/>
              </a:ext>
            </a:extLst>
          </p:cNvPr>
          <p:cNvGrpSpPr/>
          <p:nvPr/>
        </p:nvGrpSpPr>
        <p:grpSpPr>
          <a:xfrm>
            <a:off x="0" y="0"/>
            <a:ext cx="12192000" cy="1179914"/>
            <a:chOff x="0" y="0"/>
            <a:chExt cx="12192000" cy="1179914"/>
          </a:xfrm>
        </p:grpSpPr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xmlns="" id="{D9696B6D-73CA-8543-AF1B-2675FDA4876F}"/>
                </a:ext>
              </a:extLst>
            </p:cNvPr>
            <p:cNvSpPr/>
            <p:nvPr/>
          </p:nvSpPr>
          <p:spPr>
            <a:xfrm>
              <a:off x="6504972" y="812184"/>
              <a:ext cx="5687028" cy="367730"/>
            </a:xfrm>
            <a:prstGeom prst="rect">
              <a:avLst/>
            </a:prstGeom>
            <a:solidFill>
              <a:srgbClr val="742F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xmlns="" id="{DD972788-2CA6-7341-BDD2-3A19B559D0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6504972" cy="1179914"/>
            </a:xfrm>
            <a:prstGeom prst="rect">
              <a:avLst/>
            </a:prstGeom>
          </p:spPr>
        </p:pic>
      </p:grpSp>
      <p:sp>
        <p:nvSpPr>
          <p:cNvPr id="12" name="Rectángulo 11">
            <a:extLst>
              <a:ext uri="{FF2B5EF4-FFF2-40B4-BE49-F238E27FC236}">
                <a16:creationId xmlns:a16="http://schemas.microsoft.com/office/drawing/2014/main" xmlns="" id="{00AFBC16-56D1-C347-8C30-BDE7E1D5EB48}"/>
              </a:ext>
            </a:extLst>
          </p:cNvPr>
          <p:cNvSpPr/>
          <p:nvPr/>
        </p:nvSpPr>
        <p:spPr>
          <a:xfrm>
            <a:off x="0" y="6490270"/>
            <a:ext cx="12192000" cy="367730"/>
          </a:xfrm>
          <a:prstGeom prst="rect">
            <a:avLst/>
          </a:prstGeom>
          <a:solidFill>
            <a:srgbClr val="742F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dirty="0"/>
              <a:t>Agustin Vega- Maestría en Comercio y Negocios Internacionales </a:t>
            </a:r>
            <a:endParaRPr lang="es-MX" dirty="0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xmlns="" id="{6B429D04-9C69-1F49-A8E1-9CC93789B957}"/>
              </a:ext>
            </a:extLst>
          </p:cNvPr>
          <p:cNvSpPr txBox="1"/>
          <p:nvPr/>
        </p:nvSpPr>
        <p:spPr>
          <a:xfrm>
            <a:off x="482600" y="1727200"/>
            <a:ext cx="11388822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 smtClean="0"/>
              <a:t>Resultados Esperados </a:t>
            </a:r>
          </a:p>
          <a:p>
            <a:endParaRPr lang="es-ES_tradnl" sz="2400" dirty="0" smtClean="0"/>
          </a:p>
          <a:p>
            <a:pPr marL="342900" indent="-342900">
              <a:lnSpc>
                <a:spcPct val="200000"/>
              </a:lnSpc>
              <a:buFont typeface="Arial" charset="0"/>
              <a:buChar char="•"/>
            </a:pPr>
            <a:r>
              <a:rPr lang="es-ES_tradnl" sz="2400" dirty="0" smtClean="0"/>
              <a:t>Clientes generados </a:t>
            </a:r>
          </a:p>
          <a:p>
            <a:pPr marL="342900" indent="-342900">
              <a:lnSpc>
                <a:spcPct val="200000"/>
              </a:lnSpc>
              <a:buFont typeface="Arial" charset="0"/>
              <a:buChar char="•"/>
            </a:pPr>
            <a:r>
              <a:rPr lang="es-ES_tradnl" sz="2400" dirty="0" smtClean="0"/>
              <a:t>Tráfico en página web </a:t>
            </a:r>
          </a:p>
          <a:p>
            <a:pPr marL="342900" indent="-342900">
              <a:lnSpc>
                <a:spcPct val="200000"/>
              </a:lnSpc>
              <a:buFont typeface="Arial" charset="0"/>
              <a:buChar char="•"/>
            </a:pPr>
            <a:r>
              <a:rPr lang="es-ES_tradnl" sz="2400" dirty="0" smtClean="0"/>
              <a:t>Proveedores consolidados en plataforma </a:t>
            </a:r>
          </a:p>
          <a:p>
            <a:pPr marL="342900" indent="-342900">
              <a:lnSpc>
                <a:spcPct val="200000"/>
              </a:lnSpc>
              <a:buFont typeface="Arial" charset="0"/>
              <a:buChar char="•"/>
            </a:pPr>
            <a:r>
              <a:rPr lang="es-ES_tradnl" sz="2400" dirty="0" smtClean="0"/>
              <a:t>Campañas de marketing generadas exitosamente </a:t>
            </a:r>
            <a:endParaRPr lang="es-ES_tradnl" sz="3200" dirty="0" smtClean="0"/>
          </a:p>
          <a:p>
            <a:endParaRPr lang="es-MX" sz="3200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7AD90B40-98F3-2F48-8300-606B23223695}"/>
              </a:ext>
            </a:extLst>
          </p:cNvPr>
          <p:cNvSpPr txBox="1"/>
          <p:nvPr/>
        </p:nvSpPr>
        <p:spPr>
          <a:xfrm>
            <a:off x="482600" y="899936"/>
            <a:ext cx="28820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dirty="0"/>
              <a:t>Universidad Autónoma de Querétaro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xmlns="" id="{3A7691C6-E4F7-2147-80C0-486C7626697B}"/>
              </a:ext>
            </a:extLst>
          </p:cNvPr>
          <p:cNvSpPr txBox="1"/>
          <p:nvPr/>
        </p:nvSpPr>
        <p:spPr>
          <a:xfrm>
            <a:off x="4398172" y="850095"/>
            <a:ext cx="6155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>
                <a:solidFill>
                  <a:schemeClr val="bg1"/>
                </a:solidFill>
              </a:rPr>
              <a:t>Facultad de Contabilidad y Administración- </a:t>
            </a:r>
            <a:r>
              <a:rPr lang="es-MX" sz="1400" b="1" dirty="0" smtClean="0">
                <a:solidFill>
                  <a:schemeClr val="bg1"/>
                </a:solidFill>
              </a:rPr>
              <a:t>10, 11 </a:t>
            </a:r>
            <a:r>
              <a:rPr lang="es-MX" sz="1400" b="1" dirty="0">
                <a:solidFill>
                  <a:schemeClr val="bg1"/>
                </a:solidFill>
              </a:rPr>
              <a:t>y </a:t>
            </a:r>
            <a:r>
              <a:rPr lang="es-MX" sz="1400" b="1" dirty="0" smtClean="0">
                <a:solidFill>
                  <a:schemeClr val="bg1"/>
                </a:solidFill>
              </a:rPr>
              <a:t>12 </a:t>
            </a:r>
            <a:r>
              <a:rPr lang="es-MX" sz="1400" b="1" dirty="0">
                <a:solidFill>
                  <a:schemeClr val="bg1"/>
                </a:solidFill>
              </a:rPr>
              <a:t>de noviembre </a:t>
            </a:r>
            <a:r>
              <a:rPr lang="es-MX" sz="1400" b="1" dirty="0" smtClean="0">
                <a:solidFill>
                  <a:schemeClr val="bg1"/>
                </a:solidFill>
              </a:rPr>
              <a:t>2021</a:t>
            </a:r>
            <a:endParaRPr lang="es-MX" sz="1400" b="1" dirty="0">
              <a:solidFill>
                <a:schemeClr val="bg1"/>
              </a:solidFill>
            </a:endParaRP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xmlns="" id="{D0D6DB3D-A449-D946-B4F0-940B2A717B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66014" y="5817941"/>
            <a:ext cx="1329264" cy="1026026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xmlns="" id="{11BEF54A-4995-364D-8BF8-9798289F8D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5008" y="101238"/>
            <a:ext cx="624078" cy="824051"/>
          </a:xfrm>
          <a:prstGeom prst="rect">
            <a:avLst/>
          </a:prstGeom>
        </p:spPr>
      </p:pic>
      <p:sp>
        <p:nvSpPr>
          <p:cNvPr id="19" name="CuadroTexto 18">
            <a:extLst>
              <a:ext uri="{FF2B5EF4-FFF2-40B4-BE49-F238E27FC236}">
                <a16:creationId xmlns:a16="http://schemas.microsoft.com/office/drawing/2014/main" xmlns="" id="{1515444D-F28E-0548-9310-1F4624E414D4}"/>
              </a:ext>
            </a:extLst>
          </p:cNvPr>
          <p:cNvSpPr txBox="1"/>
          <p:nvPr/>
        </p:nvSpPr>
        <p:spPr>
          <a:xfrm>
            <a:off x="7189403" y="80993"/>
            <a:ext cx="4828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1600" b="1" dirty="0" smtClean="0"/>
              <a:t>Optimización de procesos en la industria </a:t>
            </a:r>
            <a:r>
              <a:rPr lang="es-ES_tradnl" sz="1600" b="1" smtClean="0"/>
              <a:t>aeronáutica </a:t>
            </a:r>
          </a:p>
          <a:p>
            <a:pPr algn="r"/>
            <a:r>
              <a:rPr lang="es-ES_tradnl" sz="1600" b="1" dirty="0" smtClean="0"/>
              <a:t>y automotriz mediante el e </a:t>
            </a:r>
            <a:r>
              <a:rPr lang="es-ES_tradnl" sz="1600" b="1" dirty="0" err="1" smtClean="0"/>
              <a:t>commerce</a:t>
            </a:r>
            <a:endParaRPr lang="es-ES_tradnl" sz="1600" b="1" dirty="0"/>
          </a:p>
        </p:txBody>
      </p:sp>
    </p:spTree>
    <p:extLst>
      <p:ext uri="{BB962C8B-B14F-4D97-AF65-F5344CB8AC3E}">
        <p14:creationId xmlns:p14="http://schemas.microsoft.com/office/powerpoint/2010/main" val="15586676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o 12">
            <a:extLst>
              <a:ext uri="{FF2B5EF4-FFF2-40B4-BE49-F238E27FC236}">
                <a16:creationId xmlns:a16="http://schemas.microsoft.com/office/drawing/2014/main" xmlns="" id="{CD85B0E0-B6BC-CC4C-9A3D-6261BC0F22AE}"/>
              </a:ext>
            </a:extLst>
          </p:cNvPr>
          <p:cNvGrpSpPr/>
          <p:nvPr/>
        </p:nvGrpSpPr>
        <p:grpSpPr>
          <a:xfrm>
            <a:off x="0" y="0"/>
            <a:ext cx="12192000" cy="1179914"/>
            <a:chOff x="0" y="0"/>
            <a:chExt cx="12192000" cy="1179914"/>
          </a:xfrm>
        </p:grpSpPr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xmlns="" id="{D9696B6D-73CA-8543-AF1B-2675FDA4876F}"/>
                </a:ext>
              </a:extLst>
            </p:cNvPr>
            <p:cNvSpPr/>
            <p:nvPr/>
          </p:nvSpPr>
          <p:spPr>
            <a:xfrm>
              <a:off x="6504972" y="812184"/>
              <a:ext cx="5687028" cy="367730"/>
            </a:xfrm>
            <a:prstGeom prst="rect">
              <a:avLst/>
            </a:prstGeom>
            <a:solidFill>
              <a:srgbClr val="742F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xmlns="" id="{DD972788-2CA6-7341-BDD2-3A19B559D0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6504972" cy="1179914"/>
            </a:xfrm>
            <a:prstGeom prst="rect">
              <a:avLst/>
            </a:prstGeom>
          </p:spPr>
        </p:pic>
      </p:grpSp>
      <p:sp>
        <p:nvSpPr>
          <p:cNvPr id="12" name="Rectángulo 11">
            <a:extLst>
              <a:ext uri="{FF2B5EF4-FFF2-40B4-BE49-F238E27FC236}">
                <a16:creationId xmlns:a16="http://schemas.microsoft.com/office/drawing/2014/main" xmlns="" id="{00AFBC16-56D1-C347-8C30-BDE7E1D5EB48}"/>
              </a:ext>
            </a:extLst>
          </p:cNvPr>
          <p:cNvSpPr/>
          <p:nvPr/>
        </p:nvSpPr>
        <p:spPr>
          <a:xfrm>
            <a:off x="0" y="6490270"/>
            <a:ext cx="12192000" cy="367730"/>
          </a:xfrm>
          <a:prstGeom prst="rect">
            <a:avLst/>
          </a:prstGeom>
          <a:solidFill>
            <a:srgbClr val="742F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dirty="0"/>
              <a:t>Agustin Vega- Maestría en Comercio y Negocios Internacionales </a:t>
            </a:r>
            <a:endParaRPr lang="es-MX" dirty="0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xmlns="" id="{6B429D04-9C69-1F49-A8E1-9CC93789B957}"/>
              </a:ext>
            </a:extLst>
          </p:cNvPr>
          <p:cNvSpPr txBox="1"/>
          <p:nvPr/>
        </p:nvSpPr>
        <p:spPr>
          <a:xfrm>
            <a:off x="482600" y="1727200"/>
            <a:ext cx="1138882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 smtClean="0"/>
              <a:t>Referencias</a:t>
            </a:r>
          </a:p>
          <a:p>
            <a:endParaRPr lang="es-ES_tradnl" sz="2400" dirty="0" smtClean="0"/>
          </a:p>
          <a:p>
            <a:r>
              <a:rPr lang="es-ES_tradnl" sz="3200" u="sng" dirty="0" smtClean="0">
                <a:hlinkClick r:id="rId3"/>
              </a:rPr>
              <a:t>woocommerce.com</a:t>
            </a:r>
            <a:endParaRPr lang="es-ES_tradnl" sz="3200" dirty="0"/>
          </a:p>
          <a:p>
            <a:r>
              <a:rPr lang="es-ES_tradnl" sz="3200" u="sng" dirty="0">
                <a:hlinkClick r:id="rId4"/>
              </a:rPr>
              <a:t>wordpress.org</a:t>
            </a:r>
            <a:endParaRPr lang="es-ES_tradnl" sz="3200" dirty="0"/>
          </a:p>
          <a:p>
            <a:r>
              <a:rPr lang="es-ES_tradnl" sz="3200" u="sng" dirty="0">
                <a:hlinkClick r:id="rId5"/>
              </a:rPr>
              <a:t>namecheap.com</a:t>
            </a:r>
            <a:endParaRPr lang="es-ES_tradnl" sz="3200" dirty="0"/>
          </a:p>
          <a:p>
            <a:r>
              <a:rPr lang="es-ES_tradnl" sz="3200" u="sng" dirty="0">
                <a:hlinkClick r:id="rId6"/>
              </a:rPr>
              <a:t>smartlook.com</a:t>
            </a:r>
            <a:endParaRPr lang="es-ES_tradnl" sz="3200" dirty="0"/>
          </a:p>
          <a:p>
            <a:r>
              <a:rPr lang="es-ES_tradnl" sz="3200" u="sng" dirty="0">
                <a:hlinkClick r:id="rId7"/>
              </a:rPr>
              <a:t>semrush.com</a:t>
            </a:r>
            <a:endParaRPr lang="es-ES_tradnl" sz="3200" dirty="0"/>
          </a:p>
          <a:p>
            <a:endParaRPr lang="es-MX" sz="3200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7AD90B40-98F3-2F48-8300-606B23223695}"/>
              </a:ext>
            </a:extLst>
          </p:cNvPr>
          <p:cNvSpPr txBox="1"/>
          <p:nvPr/>
        </p:nvSpPr>
        <p:spPr>
          <a:xfrm>
            <a:off x="482600" y="899936"/>
            <a:ext cx="28820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dirty="0"/>
              <a:t>Universidad Autónoma de Querétaro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xmlns="" id="{3A7691C6-E4F7-2147-80C0-486C7626697B}"/>
              </a:ext>
            </a:extLst>
          </p:cNvPr>
          <p:cNvSpPr txBox="1"/>
          <p:nvPr/>
        </p:nvSpPr>
        <p:spPr>
          <a:xfrm>
            <a:off x="4398172" y="850095"/>
            <a:ext cx="6155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>
                <a:solidFill>
                  <a:schemeClr val="bg1"/>
                </a:solidFill>
              </a:rPr>
              <a:t>Facultad de Contabilidad y Administración- </a:t>
            </a:r>
            <a:r>
              <a:rPr lang="es-MX" sz="1400" b="1" dirty="0" smtClean="0">
                <a:solidFill>
                  <a:schemeClr val="bg1"/>
                </a:solidFill>
              </a:rPr>
              <a:t>10, 11 </a:t>
            </a:r>
            <a:r>
              <a:rPr lang="es-MX" sz="1400" b="1" dirty="0">
                <a:solidFill>
                  <a:schemeClr val="bg1"/>
                </a:solidFill>
              </a:rPr>
              <a:t>y </a:t>
            </a:r>
            <a:r>
              <a:rPr lang="es-MX" sz="1400" b="1" dirty="0" smtClean="0">
                <a:solidFill>
                  <a:schemeClr val="bg1"/>
                </a:solidFill>
              </a:rPr>
              <a:t>12 </a:t>
            </a:r>
            <a:r>
              <a:rPr lang="es-MX" sz="1400" b="1" dirty="0">
                <a:solidFill>
                  <a:schemeClr val="bg1"/>
                </a:solidFill>
              </a:rPr>
              <a:t>de noviembre </a:t>
            </a:r>
            <a:r>
              <a:rPr lang="es-MX" sz="1400" b="1" dirty="0" smtClean="0">
                <a:solidFill>
                  <a:schemeClr val="bg1"/>
                </a:solidFill>
              </a:rPr>
              <a:t>2021</a:t>
            </a:r>
            <a:endParaRPr lang="es-MX" sz="1400" b="1" dirty="0">
              <a:solidFill>
                <a:schemeClr val="bg1"/>
              </a:solidFill>
            </a:endParaRP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xmlns="" id="{D0D6DB3D-A449-D946-B4F0-940B2A717BA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966014" y="5817941"/>
            <a:ext cx="1329264" cy="1026026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xmlns="" id="{11BEF54A-4995-364D-8BF8-9798289F8DB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75008" y="101238"/>
            <a:ext cx="624078" cy="824051"/>
          </a:xfrm>
          <a:prstGeom prst="rect">
            <a:avLst/>
          </a:prstGeom>
        </p:spPr>
      </p:pic>
      <p:sp>
        <p:nvSpPr>
          <p:cNvPr id="19" name="CuadroTexto 18">
            <a:extLst>
              <a:ext uri="{FF2B5EF4-FFF2-40B4-BE49-F238E27FC236}">
                <a16:creationId xmlns:a16="http://schemas.microsoft.com/office/drawing/2014/main" xmlns="" id="{1515444D-F28E-0548-9310-1F4624E414D4}"/>
              </a:ext>
            </a:extLst>
          </p:cNvPr>
          <p:cNvSpPr txBox="1"/>
          <p:nvPr/>
        </p:nvSpPr>
        <p:spPr>
          <a:xfrm>
            <a:off x="7189403" y="80993"/>
            <a:ext cx="4828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1600" b="1" dirty="0" smtClean="0"/>
              <a:t>Optimización de procesos en la industria </a:t>
            </a:r>
            <a:r>
              <a:rPr lang="es-ES_tradnl" sz="1600" b="1" smtClean="0"/>
              <a:t>aeronáutica </a:t>
            </a:r>
          </a:p>
          <a:p>
            <a:pPr algn="r"/>
            <a:r>
              <a:rPr lang="es-ES_tradnl" sz="1600" b="1" dirty="0" smtClean="0"/>
              <a:t>y automotriz mediante el e </a:t>
            </a:r>
            <a:r>
              <a:rPr lang="es-ES_tradnl" sz="1600" b="1" dirty="0" err="1" smtClean="0"/>
              <a:t>commerce</a:t>
            </a:r>
            <a:endParaRPr lang="es-ES_tradnl" sz="1600" b="1" dirty="0"/>
          </a:p>
        </p:txBody>
      </p:sp>
    </p:spTree>
    <p:extLst>
      <p:ext uri="{BB962C8B-B14F-4D97-AF65-F5344CB8AC3E}">
        <p14:creationId xmlns:p14="http://schemas.microsoft.com/office/powerpoint/2010/main" val="7610119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o 12">
            <a:extLst>
              <a:ext uri="{FF2B5EF4-FFF2-40B4-BE49-F238E27FC236}">
                <a16:creationId xmlns:a16="http://schemas.microsoft.com/office/drawing/2014/main" xmlns="" id="{CD85B0E0-B6BC-CC4C-9A3D-6261BC0F22AE}"/>
              </a:ext>
            </a:extLst>
          </p:cNvPr>
          <p:cNvGrpSpPr/>
          <p:nvPr/>
        </p:nvGrpSpPr>
        <p:grpSpPr>
          <a:xfrm>
            <a:off x="0" y="0"/>
            <a:ext cx="12192000" cy="1179914"/>
            <a:chOff x="0" y="0"/>
            <a:chExt cx="12192000" cy="1179914"/>
          </a:xfrm>
        </p:grpSpPr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xmlns="" id="{D9696B6D-73CA-8543-AF1B-2675FDA4876F}"/>
                </a:ext>
              </a:extLst>
            </p:cNvPr>
            <p:cNvSpPr/>
            <p:nvPr/>
          </p:nvSpPr>
          <p:spPr>
            <a:xfrm>
              <a:off x="6504972" y="812184"/>
              <a:ext cx="5687028" cy="367730"/>
            </a:xfrm>
            <a:prstGeom prst="rect">
              <a:avLst/>
            </a:prstGeom>
            <a:solidFill>
              <a:srgbClr val="742F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xmlns="" id="{DD972788-2CA6-7341-BDD2-3A19B559D0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6504972" cy="1179914"/>
            </a:xfrm>
            <a:prstGeom prst="rect">
              <a:avLst/>
            </a:prstGeom>
          </p:spPr>
        </p:pic>
      </p:grpSp>
      <p:sp>
        <p:nvSpPr>
          <p:cNvPr id="12" name="Rectángulo 11">
            <a:extLst>
              <a:ext uri="{FF2B5EF4-FFF2-40B4-BE49-F238E27FC236}">
                <a16:creationId xmlns:a16="http://schemas.microsoft.com/office/drawing/2014/main" xmlns="" id="{00AFBC16-56D1-C347-8C30-BDE7E1D5EB48}"/>
              </a:ext>
            </a:extLst>
          </p:cNvPr>
          <p:cNvSpPr/>
          <p:nvPr/>
        </p:nvSpPr>
        <p:spPr>
          <a:xfrm>
            <a:off x="0" y="6490270"/>
            <a:ext cx="12192000" cy="367730"/>
          </a:xfrm>
          <a:prstGeom prst="rect">
            <a:avLst/>
          </a:prstGeom>
          <a:solidFill>
            <a:srgbClr val="742F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dirty="0" smtClean="0"/>
              <a:t>Agustin Vega- Maestría en Comercio y Negocios Internacionales </a:t>
            </a:r>
            <a:endParaRPr lang="es-MX" dirty="0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xmlns="" id="{6B429D04-9C69-1F49-A8E1-9CC93789B957}"/>
              </a:ext>
            </a:extLst>
          </p:cNvPr>
          <p:cNvSpPr txBox="1"/>
          <p:nvPr/>
        </p:nvSpPr>
        <p:spPr>
          <a:xfrm>
            <a:off x="482600" y="1727200"/>
            <a:ext cx="11388822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ES_tradnl" sz="2400" b="1" dirty="0" smtClean="0"/>
          </a:p>
          <a:p>
            <a:pPr algn="ctr"/>
            <a:r>
              <a:rPr lang="es-ES_tradnl" sz="2400" b="1" dirty="0" smtClean="0"/>
              <a:t>Lic. Agustín Vega Sánchez</a:t>
            </a:r>
          </a:p>
          <a:p>
            <a:pPr algn="ctr"/>
            <a:r>
              <a:rPr lang="es-ES_tradnl" sz="2400" b="1" dirty="0" smtClean="0"/>
              <a:t>26 años</a:t>
            </a:r>
            <a:endParaRPr lang="es-ES_tradnl" sz="2400" b="1" dirty="0"/>
          </a:p>
          <a:p>
            <a:pPr algn="ctr"/>
            <a:endParaRPr lang="es-ES_tradnl" sz="2400" b="1" dirty="0" smtClean="0"/>
          </a:p>
          <a:p>
            <a:pPr algn="ctr"/>
            <a:endParaRPr lang="es-ES_tradnl" sz="2400" b="1" dirty="0" smtClean="0"/>
          </a:p>
          <a:p>
            <a:pPr algn="ctr"/>
            <a:r>
              <a:rPr lang="es-ES_tradnl" sz="2400" b="1" dirty="0" smtClean="0"/>
              <a:t>Universidad de proveniencia: ITESM Campus Querétaro </a:t>
            </a:r>
          </a:p>
          <a:p>
            <a:pPr algn="ctr"/>
            <a:r>
              <a:rPr lang="es-ES_tradnl" sz="2400" b="1" dirty="0" smtClean="0"/>
              <a:t>Estudiante posgrado: Universidad Autónoma de Querétaro </a:t>
            </a:r>
          </a:p>
          <a:p>
            <a:pPr algn="ctr"/>
            <a:endParaRPr lang="es-ES_tradnl" sz="2400" b="1" dirty="0" smtClean="0"/>
          </a:p>
          <a:p>
            <a:endParaRPr lang="es-ES_tradnl" sz="2400" dirty="0" smtClean="0"/>
          </a:p>
          <a:p>
            <a:pPr algn="ctr"/>
            <a:endParaRPr lang="es-MX" sz="3200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7AD90B40-98F3-2F48-8300-606B23223695}"/>
              </a:ext>
            </a:extLst>
          </p:cNvPr>
          <p:cNvSpPr txBox="1"/>
          <p:nvPr/>
        </p:nvSpPr>
        <p:spPr>
          <a:xfrm>
            <a:off x="482600" y="899936"/>
            <a:ext cx="28820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dirty="0"/>
              <a:t>Universidad Autónoma de Querétaro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xmlns="" id="{3A7691C6-E4F7-2147-80C0-486C7626697B}"/>
              </a:ext>
            </a:extLst>
          </p:cNvPr>
          <p:cNvSpPr txBox="1"/>
          <p:nvPr/>
        </p:nvSpPr>
        <p:spPr>
          <a:xfrm>
            <a:off x="4398172" y="850095"/>
            <a:ext cx="6155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>
                <a:solidFill>
                  <a:schemeClr val="bg1"/>
                </a:solidFill>
              </a:rPr>
              <a:t>Facultad de Contabilidad y Administración- </a:t>
            </a:r>
            <a:r>
              <a:rPr lang="es-MX" sz="1400" b="1" dirty="0" smtClean="0">
                <a:solidFill>
                  <a:schemeClr val="bg1"/>
                </a:solidFill>
              </a:rPr>
              <a:t>10, 11 </a:t>
            </a:r>
            <a:r>
              <a:rPr lang="es-MX" sz="1400" b="1" dirty="0">
                <a:solidFill>
                  <a:schemeClr val="bg1"/>
                </a:solidFill>
              </a:rPr>
              <a:t>y </a:t>
            </a:r>
            <a:r>
              <a:rPr lang="es-MX" sz="1400" b="1" dirty="0" smtClean="0">
                <a:solidFill>
                  <a:schemeClr val="bg1"/>
                </a:solidFill>
              </a:rPr>
              <a:t>12 </a:t>
            </a:r>
            <a:r>
              <a:rPr lang="es-MX" sz="1400" b="1" dirty="0">
                <a:solidFill>
                  <a:schemeClr val="bg1"/>
                </a:solidFill>
              </a:rPr>
              <a:t>de noviembre </a:t>
            </a:r>
            <a:r>
              <a:rPr lang="es-MX" sz="1400" b="1" dirty="0" smtClean="0">
                <a:solidFill>
                  <a:schemeClr val="bg1"/>
                </a:solidFill>
              </a:rPr>
              <a:t>2021</a:t>
            </a:r>
            <a:endParaRPr lang="es-MX" sz="1400" b="1" dirty="0">
              <a:solidFill>
                <a:schemeClr val="bg1"/>
              </a:solidFill>
            </a:endParaRP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xmlns="" id="{D0D6DB3D-A449-D946-B4F0-940B2A717B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66014" y="5817941"/>
            <a:ext cx="1329264" cy="1026026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xmlns="" id="{11BEF54A-4995-364D-8BF8-9798289F8D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5008" y="101238"/>
            <a:ext cx="624078" cy="824051"/>
          </a:xfrm>
          <a:prstGeom prst="rect">
            <a:avLst/>
          </a:prstGeom>
        </p:spPr>
      </p:pic>
      <p:sp>
        <p:nvSpPr>
          <p:cNvPr id="19" name="CuadroTexto 18">
            <a:extLst>
              <a:ext uri="{FF2B5EF4-FFF2-40B4-BE49-F238E27FC236}">
                <a16:creationId xmlns:a16="http://schemas.microsoft.com/office/drawing/2014/main" xmlns="" id="{1515444D-F28E-0548-9310-1F4624E414D4}"/>
              </a:ext>
            </a:extLst>
          </p:cNvPr>
          <p:cNvSpPr txBox="1"/>
          <p:nvPr/>
        </p:nvSpPr>
        <p:spPr>
          <a:xfrm>
            <a:off x="7189403" y="80993"/>
            <a:ext cx="4828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1600" b="1" dirty="0" smtClean="0"/>
              <a:t>Optimización de procesos en la industria </a:t>
            </a:r>
            <a:r>
              <a:rPr lang="es-ES_tradnl" sz="1600" b="1" smtClean="0"/>
              <a:t>aeronáutica </a:t>
            </a:r>
          </a:p>
          <a:p>
            <a:pPr algn="r"/>
            <a:r>
              <a:rPr lang="es-ES_tradnl" sz="1600" b="1" dirty="0" smtClean="0"/>
              <a:t>y automotriz mediante el e </a:t>
            </a:r>
            <a:r>
              <a:rPr lang="es-ES_tradnl" sz="1600" b="1" dirty="0" err="1" smtClean="0"/>
              <a:t>commerce</a:t>
            </a:r>
            <a:endParaRPr lang="es-ES_tradnl" sz="1600" b="1" dirty="0"/>
          </a:p>
        </p:txBody>
      </p:sp>
    </p:spTree>
    <p:extLst>
      <p:ext uri="{BB962C8B-B14F-4D97-AF65-F5344CB8AC3E}">
        <p14:creationId xmlns:p14="http://schemas.microsoft.com/office/powerpoint/2010/main" val="14977560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o 12">
            <a:extLst>
              <a:ext uri="{FF2B5EF4-FFF2-40B4-BE49-F238E27FC236}">
                <a16:creationId xmlns:a16="http://schemas.microsoft.com/office/drawing/2014/main" xmlns="" id="{CD85B0E0-B6BC-CC4C-9A3D-6261BC0F22AE}"/>
              </a:ext>
            </a:extLst>
          </p:cNvPr>
          <p:cNvGrpSpPr/>
          <p:nvPr/>
        </p:nvGrpSpPr>
        <p:grpSpPr>
          <a:xfrm>
            <a:off x="0" y="0"/>
            <a:ext cx="12192000" cy="1179914"/>
            <a:chOff x="0" y="0"/>
            <a:chExt cx="12192000" cy="1179914"/>
          </a:xfrm>
        </p:grpSpPr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xmlns="" id="{D9696B6D-73CA-8543-AF1B-2675FDA4876F}"/>
                </a:ext>
              </a:extLst>
            </p:cNvPr>
            <p:cNvSpPr/>
            <p:nvPr/>
          </p:nvSpPr>
          <p:spPr>
            <a:xfrm>
              <a:off x="6504972" y="812184"/>
              <a:ext cx="5687028" cy="367730"/>
            </a:xfrm>
            <a:prstGeom prst="rect">
              <a:avLst/>
            </a:prstGeom>
            <a:solidFill>
              <a:srgbClr val="742F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xmlns="" id="{DD972788-2CA6-7341-BDD2-3A19B559D0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6504972" cy="1179914"/>
            </a:xfrm>
            <a:prstGeom prst="rect">
              <a:avLst/>
            </a:prstGeom>
          </p:spPr>
        </p:pic>
      </p:grpSp>
      <p:sp>
        <p:nvSpPr>
          <p:cNvPr id="12" name="Rectángulo 11">
            <a:extLst>
              <a:ext uri="{FF2B5EF4-FFF2-40B4-BE49-F238E27FC236}">
                <a16:creationId xmlns:a16="http://schemas.microsoft.com/office/drawing/2014/main" xmlns="" id="{00AFBC16-56D1-C347-8C30-BDE7E1D5EB48}"/>
              </a:ext>
            </a:extLst>
          </p:cNvPr>
          <p:cNvSpPr/>
          <p:nvPr/>
        </p:nvSpPr>
        <p:spPr>
          <a:xfrm>
            <a:off x="0" y="6490270"/>
            <a:ext cx="12192000" cy="367730"/>
          </a:xfrm>
          <a:prstGeom prst="rect">
            <a:avLst/>
          </a:prstGeom>
          <a:solidFill>
            <a:srgbClr val="742F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dirty="0"/>
              <a:t>Agustin Vega- Maestría en Comercio y Negocios Internacionales </a:t>
            </a:r>
            <a:endParaRPr lang="es-MX" dirty="0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xmlns="" id="{6B429D04-9C69-1F49-A8E1-9CC93789B957}"/>
              </a:ext>
            </a:extLst>
          </p:cNvPr>
          <p:cNvSpPr txBox="1"/>
          <p:nvPr/>
        </p:nvSpPr>
        <p:spPr>
          <a:xfrm>
            <a:off x="482600" y="1727200"/>
            <a:ext cx="622695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b="1" dirty="0" smtClean="0">
                <a:latin typeface="Al Tarikh" charset="-78"/>
                <a:ea typeface="Al Tarikh" charset="-78"/>
                <a:cs typeface="Al Tarikh" charset="-78"/>
              </a:rPr>
              <a:t>Justificación </a:t>
            </a:r>
            <a:endParaRPr lang="es-MX" sz="3200" b="1" dirty="0">
              <a:latin typeface="Al Tarikh" charset="-78"/>
              <a:ea typeface="Al Tarikh" charset="-78"/>
              <a:cs typeface="Al Tarikh" charset="-78"/>
            </a:endParaRPr>
          </a:p>
          <a:p>
            <a:endParaRPr lang="es-MX" sz="3200" dirty="0" smtClean="0"/>
          </a:p>
          <a:p>
            <a:r>
              <a:rPr lang="es-MX" sz="3200" dirty="0" smtClean="0"/>
              <a:t>Optimización de procesos en la industria aeronáutica y automotriz mediante el e commerce. </a:t>
            </a:r>
            <a:endParaRPr lang="es-MX" sz="3200" dirty="0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xmlns="" id="{1515444D-F28E-0548-9310-1F4624E414D4}"/>
              </a:ext>
            </a:extLst>
          </p:cNvPr>
          <p:cNvSpPr txBox="1"/>
          <p:nvPr/>
        </p:nvSpPr>
        <p:spPr>
          <a:xfrm>
            <a:off x="7189403" y="80993"/>
            <a:ext cx="4828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1600" b="1" dirty="0" smtClean="0"/>
              <a:t>Optimización de procesos en la industria </a:t>
            </a:r>
            <a:r>
              <a:rPr lang="es-ES_tradnl" sz="1600" b="1" smtClean="0"/>
              <a:t>aeronáutica </a:t>
            </a:r>
          </a:p>
          <a:p>
            <a:pPr algn="r"/>
            <a:r>
              <a:rPr lang="es-ES_tradnl" sz="1600" b="1" dirty="0" smtClean="0"/>
              <a:t>y automotriz mediante el e </a:t>
            </a:r>
            <a:r>
              <a:rPr lang="es-ES_tradnl" sz="1600" b="1" dirty="0" err="1" smtClean="0"/>
              <a:t>commerce</a:t>
            </a:r>
            <a:endParaRPr lang="es-ES_tradnl" sz="1600" b="1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7AD90B40-98F3-2F48-8300-606B23223695}"/>
              </a:ext>
            </a:extLst>
          </p:cNvPr>
          <p:cNvSpPr txBox="1"/>
          <p:nvPr/>
        </p:nvSpPr>
        <p:spPr>
          <a:xfrm>
            <a:off x="482600" y="899936"/>
            <a:ext cx="28820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dirty="0"/>
              <a:t>Universidad Autónoma de Querétaro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xmlns="" id="{3A7691C6-E4F7-2147-80C0-486C7626697B}"/>
              </a:ext>
            </a:extLst>
          </p:cNvPr>
          <p:cNvSpPr txBox="1"/>
          <p:nvPr/>
        </p:nvSpPr>
        <p:spPr>
          <a:xfrm>
            <a:off x="4398172" y="850095"/>
            <a:ext cx="6155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>
                <a:solidFill>
                  <a:schemeClr val="bg1"/>
                </a:solidFill>
              </a:rPr>
              <a:t>Facultad de Contabilidad y Administración- </a:t>
            </a:r>
            <a:r>
              <a:rPr lang="es-MX" sz="1400" b="1" dirty="0" smtClean="0">
                <a:solidFill>
                  <a:schemeClr val="bg1"/>
                </a:solidFill>
              </a:rPr>
              <a:t>10, 11 </a:t>
            </a:r>
            <a:r>
              <a:rPr lang="es-MX" sz="1400" b="1" dirty="0">
                <a:solidFill>
                  <a:schemeClr val="bg1"/>
                </a:solidFill>
              </a:rPr>
              <a:t>y </a:t>
            </a:r>
            <a:r>
              <a:rPr lang="es-MX" sz="1400" b="1" dirty="0" smtClean="0">
                <a:solidFill>
                  <a:schemeClr val="bg1"/>
                </a:solidFill>
              </a:rPr>
              <a:t>12 </a:t>
            </a:r>
            <a:r>
              <a:rPr lang="es-MX" sz="1400" b="1" dirty="0">
                <a:solidFill>
                  <a:schemeClr val="bg1"/>
                </a:solidFill>
              </a:rPr>
              <a:t>de noviembre </a:t>
            </a:r>
            <a:r>
              <a:rPr lang="es-MX" sz="1400" b="1" dirty="0" smtClean="0">
                <a:solidFill>
                  <a:schemeClr val="bg1"/>
                </a:solidFill>
              </a:rPr>
              <a:t>2021</a:t>
            </a:r>
            <a:endParaRPr lang="es-MX" sz="1400" b="1" dirty="0">
              <a:solidFill>
                <a:schemeClr val="bg1"/>
              </a:solidFill>
            </a:endParaRP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xmlns="" id="{7503BB35-8688-E34A-B43D-A3E035B1FF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66014" y="5817941"/>
            <a:ext cx="1329264" cy="1026026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xmlns="" id="{2D9207C0-6806-C04F-9680-D336924102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5008" y="101238"/>
            <a:ext cx="624078" cy="824051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5"/>
          <a:srcRect l="27651"/>
          <a:stretch/>
        </p:blipFill>
        <p:spPr>
          <a:xfrm>
            <a:off x="7014951" y="1360329"/>
            <a:ext cx="5177049" cy="40889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2879564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o 12">
            <a:extLst>
              <a:ext uri="{FF2B5EF4-FFF2-40B4-BE49-F238E27FC236}">
                <a16:creationId xmlns:a16="http://schemas.microsoft.com/office/drawing/2014/main" xmlns="" id="{CD85B0E0-B6BC-CC4C-9A3D-6261BC0F22AE}"/>
              </a:ext>
            </a:extLst>
          </p:cNvPr>
          <p:cNvGrpSpPr/>
          <p:nvPr/>
        </p:nvGrpSpPr>
        <p:grpSpPr>
          <a:xfrm>
            <a:off x="0" y="0"/>
            <a:ext cx="12192000" cy="1179914"/>
            <a:chOff x="0" y="0"/>
            <a:chExt cx="12192000" cy="1179914"/>
          </a:xfrm>
        </p:grpSpPr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xmlns="" id="{D9696B6D-73CA-8543-AF1B-2675FDA4876F}"/>
                </a:ext>
              </a:extLst>
            </p:cNvPr>
            <p:cNvSpPr/>
            <p:nvPr/>
          </p:nvSpPr>
          <p:spPr>
            <a:xfrm>
              <a:off x="6504972" y="812184"/>
              <a:ext cx="5687028" cy="367730"/>
            </a:xfrm>
            <a:prstGeom prst="rect">
              <a:avLst/>
            </a:prstGeom>
            <a:solidFill>
              <a:srgbClr val="742F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xmlns="" id="{DD972788-2CA6-7341-BDD2-3A19B559D0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6504972" cy="1179914"/>
            </a:xfrm>
            <a:prstGeom prst="rect">
              <a:avLst/>
            </a:prstGeom>
          </p:spPr>
        </p:pic>
      </p:grpSp>
      <p:sp>
        <p:nvSpPr>
          <p:cNvPr id="12" name="Rectángulo 11">
            <a:extLst>
              <a:ext uri="{FF2B5EF4-FFF2-40B4-BE49-F238E27FC236}">
                <a16:creationId xmlns:a16="http://schemas.microsoft.com/office/drawing/2014/main" xmlns="" id="{00AFBC16-56D1-C347-8C30-BDE7E1D5EB48}"/>
              </a:ext>
            </a:extLst>
          </p:cNvPr>
          <p:cNvSpPr/>
          <p:nvPr/>
        </p:nvSpPr>
        <p:spPr>
          <a:xfrm>
            <a:off x="0" y="6490270"/>
            <a:ext cx="12192000" cy="367730"/>
          </a:xfrm>
          <a:prstGeom prst="rect">
            <a:avLst/>
          </a:prstGeom>
          <a:solidFill>
            <a:srgbClr val="742F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dirty="0"/>
              <a:t>Agustin Vega- Maestría en Comercio y Negocios Internacionales </a:t>
            </a:r>
            <a:endParaRPr lang="es-MX" dirty="0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xmlns="" id="{6B429D04-9C69-1F49-A8E1-9CC93789B957}"/>
              </a:ext>
            </a:extLst>
          </p:cNvPr>
          <p:cNvSpPr txBox="1"/>
          <p:nvPr/>
        </p:nvSpPr>
        <p:spPr>
          <a:xfrm>
            <a:off x="6677122" y="1727200"/>
            <a:ext cx="51943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b="1" dirty="0" smtClean="0"/>
              <a:t>Objetivos </a:t>
            </a:r>
            <a:endParaRPr lang="es-MX" sz="3200" b="1" dirty="0"/>
          </a:p>
          <a:p>
            <a:r>
              <a:rPr lang="es-MX" sz="3200" dirty="0" smtClean="0"/>
              <a:t>Estudiar la experiencia del usuario y los procesos que conlleva una compra en el e commerce. </a:t>
            </a:r>
            <a:endParaRPr lang="es-MX" sz="3200" dirty="0"/>
          </a:p>
          <a:p>
            <a:endParaRPr lang="es-MX" sz="3200" dirty="0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xmlns="" id="{1515444D-F28E-0548-9310-1F4624E414D4}"/>
              </a:ext>
            </a:extLst>
          </p:cNvPr>
          <p:cNvSpPr txBox="1"/>
          <p:nvPr/>
        </p:nvSpPr>
        <p:spPr>
          <a:xfrm>
            <a:off x="4203700" y="3237"/>
            <a:ext cx="632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800" b="1" i="1" dirty="0">
                <a:solidFill>
                  <a:srgbClr val="C00000"/>
                </a:solidFill>
              </a:rPr>
              <a:t>TEMA DE TESIS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7AD90B40-98F3-2F48-8300-606B23223695}"/>
              </a:ext>
            </a:extLst>
          </p:cNvPr>
          <p:cNvSpPr txBox="1"/>
          <p:nvPr/>
        </p:nvSpPr>
        <p:spPr>
          <a:xfrm>
            <a:off x="482600" y="899936"/>
            <a:ext cx="28820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dirty="0"/>
              <a:t>Universidad Autónoma de Querétaro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xmlns="" id="{3A7691C6-E4F7-2147-80C0-486C7626697B}"/>
              </a:ext>
            </a:extLst>
          </p:cNvPr>
          <p:cNvSpPr txBox="1"/>
          <p:nvPr/>
        </p:nvSpPr>
        <p:spPr>
          <a:xfrm>
            <a:off x="4398172" y="850095"/>
            <a:ext cx="6155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>
                <a:solidFill>
                  <a:schemeClr val="bg1"/>
                </a:solidFill>
              </a:rPr>
              <a:t>Facultad de Contabilidad y Administración- </a:t>
            </a:r>
            <a:r>
              <a:rPr lang="es-MX" sz="1400" b="1" dirty="0" smtClean="0">
                <a:solidFill>
                  <a:schemeClr val="bg1"/>
                </a:solidFill>
              </a:rPr>
              <a:t>10, 11 </a:t>
            </a:r>
            <a:r>
              <a:rPr lang="es-MX" sz="1400" b="1" dirty="0">
                <a:solidFill>
                  <a:schemeClr val="bg1"/>
                </a:solidFill>
              </a:rPr>
              <a:t>y </a:t>
            </a:r>
            <a:r>
              <a:rPr lang="es-MX" sz="1400" b="1" dirty="0" smtClean="0">
                <a:solidFill>
                  <a:schemeClr val="bg1"/>
                </a:solidFill>
              </a:rPr>
              <a:t>12 </a:t>
            </a:r>
            <a:r>
              <a:rPr lang="es-MX" sz="1400" b="1" dirty="0">
                <a:solidFill>
                  <a:schemeClr val="bg1"/>
                </a:solidFill>
              </a:rPr>
              <a:t>de noviembre </a:t>
            </a:r>
            <a:r>
              <a:rPr lang="es-MX" sz="1400" b="1" dirty="0" smtClean="0">
                <a:solidFill>
                  <a:schemeClr val="bg1"/>
                </a:solidFill>
              </a:rPr>
              <a:t>2021</a:t>
            </a:r>
            <a:endParaRPr lang="es-MX" sz="1400" b="1" dirty="0">
              <a:solidFill>
                <a:schemeClr val="bg1"/>
              </a:solidFill>
            </a:endParaRP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xmlns="" id="{D0D6DB3D-A449-D946-B4F0-940B2A717B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66014" y="5817941"/>
            <a:ext cx="1329264" cy="1026026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xmlns="" id="{11BEF54A-4995-364D-8BF8-9798289F8D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5008" y="101238"/>
            <a:ext cx="624078" cy="824051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5"/>
          <a:srcRect l="10782"/>
          <a:stretch/>
        </p:blipFill>
        <p:spPr>
          <a:xfrm>
            <a:off x="368135" y="1878004"/>
            <a:ext cx="6140958" cy="393101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36645411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o 12">
            <a:extLst>
              <a:ext uri="{FF2B5EF4-FFF2-40B4-BE49-F238E27FC236}">
                <a16:creationId xmlns:a16="http://schemas.microsoft.com/office/drawing/2014/main" xmlns="" id="{CD85B0E0-B6BC-CC4C-9A3D-6261BC0F22AE}"/>
              </a:ext>
            </a:extLst>
          </p:cNvPr>
          <p:cNvGrpSpPr/>
          <p:nvPr/>
        </p:nvGrpSpPr>
        <p:grpSpPr>
          <a:xfrm>
            <a:off x="0" y="0"/>
            <a:ext cx="12192000" cy="1179914"/>
            <a:chOff x="0" y="0"/>
            <a:chExt cx="12192000" cy="1179914"/>
          </a:xfrm>
        </p:grpSpPr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xmlns="" id="{D9696B6D-73CA-8543-AF1B-2675FDA4876F}"/>
                </a:ext>
              </a:extLst>
            </p:cNvPr>
            <p:cNvSpPr/>
            <p:nvPr/>
          </p:nvSpPr>
          <p:spPr>
            <a:xfrm>
              <a:off x="6504972" y="812184"/>
              <a:ext cx="5687028" cy="367730"/>
            </a:xfrm>
            <a:prstGeom prst="rect">
              <a:avLst/>
            </a:prstGeom>
            <a:solidFill>
              <a:srgbClr val="742F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xmlns="" id="{DD972788-2CA6-7341-BDD2-3A19B559D0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6504972" cy="1179914"/>
            </a:xfrm>
            <a:prstGeom prst="rect">
              <a:avLst/>
            </a:prstGeom>
          </p:spPr>
        </p:pic>
      </p:grpSp>
      <p:sp>
        <p:nvSpPr>
          <p:cNvPr id="12" name="Rectángulo 11">
            <a:extLst>
              <a:ext uri="{FF2B5EF4-FFF2-40B4-BE49-F238E27FC236}">
                <a16:creationId xmlns:a16="http://schemas.microsoft.com/office/drawing/2014/main" xmlns="" id="{00AFBC16-56D1-C347-8C30-BDE7E1D5EB48}"/>
              </a:ext>
            </a:extLst>
          </p:cNvPr>
          <p:cNvSpPr/>
          <p:nvPr/>
        </p:nvSpPr>
        <p:spPr>
          <a:xfrm>
            <a:off x="0" y="6490270"/>
            <a:ext cx="12192000" cy="367730"/>
          </a:xfrm>
          <a:prstGeom prst="rect">
            <a:avLst/>
          </a:prstGeom>
          <a:solidFill>
            <a:srgbClr val="742F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dirty="0"/>
              <a:t>Agustin Vega- Maestría en Comercio y Negocios Internacionales </a:t>
            </a:r>
            <a:endParaRPr lang="es-MX" dirty="0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xmlns="" id="{6B429D04-9C69-1F49-A8E1-9CC93789B957}"/>
              </a:ext>
            </a:extLst>
          </p:cNvPr>
          <p:cNvSpPr txBox="1"/>
          <p:nvPr/>
        </p:nvSpPr>
        <p:spPr>
          <a:xfrm>
            <a:off x="6096000" y="1952855"/>
            <a:ext cx="596938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b="1" dirty="0" smtClean="0"/>
              <a:t>Objetivos Especificos</a:t>
            </a:r>
          </a:p>
          <a:p>
            <a:endParaRPr lang="es-MX" sz="3200" b="1" dirty="0"/>
          </a:p>
          <a:p>
            <a:r>
              <a:rPr lang="es-MX" sz="3200" dirty="0" smtClean="0"/>
              <a:t>Mejorar la experiencia del usuario y optimizar procesos mediante una plataforma web. </a:t>
            </a:r>
            <a:endParaRPr lang="es-MX" sz="3200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7AD90B40-98F3-2F48-8300-606B23223695}"/>
              </a:ext>
            </a:extLst>
          </p:cNvPr>
          <p:cNvSpPr txBox="1"/>
          <p:nvPr/>
        </p:nvSpPr>
        <p:spPr>
          <a:xfrm>
            <a:off x="482600" y="899936"/>
            <a:ext cx="28820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dirty="0"/>
              <a:t>Universidad Autónoma de Querétaro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xmlns="" id="{3A7691C6-E4F7-2147-80C0-486C7626697B}"/>
              </a:ext>
            </a:extLst>
          </p:cNvPr>
          <p:cNvSpPr txBox="1"/>
          <p:nvPr/>
        </p:nvSpPr>
        <p:spPr>
          <a:xfrm>
            <a:off x="4398172" y="850095"/>
            <a:ext cx="6155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>
                <a:solidFill>
                  <a:schemeClr val="bg1"/>
                </a:solidFill>
              </a:rPr>
              <a:t>Facultad de Contabilidad y Administración- </a:t>
            </a:r>
            <a:r>
              <a:rPr lang="es-MX" sz="1400" b="1" dirty="0" smtClean="0">
                <a:solidFill>
                  <a:schemeClr val="bg1"/>
                </a:solidFill>
              </a:rPr>
              <a:t>10, 11 </a:t>
            </a:r>
            <a:r>
              <a:rPr lang="es-MX" sz="1400" b="1" dirty="0">
                <a:solidFill>
                  <a:schemeClr val="bg1"/>
                </a:solidFill>
              </a:rPr>
              <a:t>y </a:t>
            </a:r>
            <a:r>
              <a:rPr lang="es-MX" sz="1400" b="1" dirty="0" smtClean="0">
                <a:solidFill>
                  <a:schemeClr val="bg1"/>
                </a:solidFill>
              </a:rPr>
              <a:t>12 </a:t>
            </a:r>
            <a:r>
              <a:rPr lang="es-MX" sz="1400" b="1" dirty="0">
                <a:solidFill>
                  <a:schemeClr val="bg1"/>
                </a:solidFill>
              </a:rPr>
              <a:t>de noviembre </a:t>
            </a:r>
            <a:r>
              <a:rPr lang="es-MX" sz="1400" b="1" dirty="0" smtClean="0">
                <a:solidFill>
                  <a:schemeClr val="bg1"/>
                </a:solidFill>
              </a:rPr>
              <a:t>2021</a:t>
            </a:r>
            <a:endParaRPr lang="es-MX" sz="1400" b="1" dirty="0">
              <a:solidFill>
                <a:schemeClr val="bg1"/>
              </a:solidFill>
            </a:endParaRP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xmlns="" id="{D0D6DB3D-A449-D946-B4F0-940B2A717B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66014" y="5817941"/>
            <a:ext cx="1329264" cy="1026026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xmlns="" id="{11BEF54A-4995-364D-8BF8-9798289F8D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5008" y="101238"/>
            <a:ext cx="624078" cy="824051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8920" y="1597618"/>
            <a:ext cx="5739365" cy="33320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9" name="CuadroTexto 18">
            <a:extLst>
              <a:ext uri="{FF2B5EF4-FFF2-40B4-BE49-F238E27FC236}">
                <a16:creationId xmlns:a16="http://schemas.microsoft.com/office/drawing/2014/main" xmlns="" id="{1515444D-F28E-0548-9310-1F4624E414D4}"/>
              </a:ext>
            </a:extLst>
          </p:cNvPr>
          <p:cNvSpPr txBox="1"/>
          <p:nvPr/>
        </p:nvSpPr>
        <p:spPr>
          <a:xfrm>
            <a:off x="7189403" y="80993"/>
            <a:ext cx="4828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1600" b="1" dirty="0" smtClean="0"/>
              <a:t>Optimización de procesos en la industria </a:t>
            </a:r>
            <a:r>
              <a:rPr lang="es-ES_tradnl" sz="1600" b="1" smtClean="0"/>
              <a:t>aeronáutica </a:t>
            </a:r>
          </a:p>
          <a:p>
            <a:pPr algn="r"/>
            <a:r>
              <a:rPr lang="es-ES_tradnl" sz="1600" b="1" dirty="0" smtClean="0"/>
              <a:t>y automotriz mediante el e </a:t>
            </a:r>
            <a:r>
              <a:rPr lang="es-ES_tradnl" sz="1600" b="1" dirty="0" err="1" smtClean="0"/>
              <a:t>commerce</a:t>
            </a:r>
            <a:endParaRPr lang="es-ES_tradnl" sz="1600" b="1" dirty="0"/>
          </a:p>
        </p:txBody>
      </p:sp>
    </p:spTree>
    <p:extLst>
      <p:ext uri="{BB962C8B-B14F-4D97-AF65-F5344CB8AC3E}">
        <p14:creationId xmlns:p14="http://schemas.microsoft.com/office/powerpoint/2010/main" val="12529801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o 12">
            <a:extLst>
              <a:ext uri="{FF2B5EF4-FFF2-40B4-BE49-F238E27FC236}">
                <a16:creationId xmlns:a16="http://schemas.microsoft.com/office/drawing/2014/main" xmlns="" id="{CD85B0E0-B6BC-CC4C-9A3D-6261BC0F22AE}"/>
              </a:ext>
            </a:extLst>
          </p:cNvPr>
          <p:cNvGrpSpPr/>
          <p:nvPr/>
        </p:nvGrpSpPr>
        <p:grpSpPr>
          <a:xfrm>
            <a:off x="0" y="0"/>
            <a:ext cx="12192000" cy="1179914"/>
            <a:chOff x="0" y="0"/>
            <a:chExt cx="12192000" cy="1179914"/>
          </a:xfrm>
        </p:grpSpPr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xmlns="" id="{D9696B6D-73CA-8543-AF1B-2675FDA4876F}"/>
                </a:ext>
              </a:extLst>
            </p:cNvPr>
            <p:cNvSpPr/>
            <p:nvPr/>
          </p:nvSpPr>
          <p:spPr>
            <a:xfrm>
              <a:off x="6504972" y="812184"/>
              <a:ext cx="5687028" cy="367730"/>
            </a:xfrm>
            <a:prstGeom prst="rect">
              <a:avLst/>
            </a:prstGeom>
            <a:solidFill>
              <a:srgbClr val="742F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xmlns="" id="{DD972788-2CA6-7341-BDD2-3A19B559D0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6504972" cy="1179914"/>
            </a:xfrm>
            <a:prstGeom prst="rect">
              <a:avLst/>
            </a:prstGeom>
          </p:spPr>
        </p:pic>
      </p:grpSp>
      <p:sp>
        <p:nvSpPr>
          <p:cNvPr id="12" name="Rectángulo 11">
            <a:extLst>
              <a:ext uri="{FF2B5EF4-FFF2-40B4-BE49-F238E27FC236}">
                <a16:creationId xmlns:a16="http://schemas.microsoft.com/office/drawing/2014/main" xmlns="" id="{00AFBC16-56D1-C347-8C30-BDE7E1D5EB48}"/>
              </a:ext>
            </a:extLst>
          </p:cNvPr>
          <p:cNvSpPr/>
          <p:nvPr/>
        </p:nvSpPr>
        <p:spPr>
          <a:xfrm>
            <a:off x="0" y="6490270"/>
            <a:ext cx="12192000" cy="367730"/>
          </a:xfrm>
          <a:prstGeom prst="rect">
            <a:avLst/>
          </a:prstGeom>
          <a:solidFill>
            <a:srgbClr val="742F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dirty="0"/>
              <a:t>Agustin Vega- Maestría en Comercio y Negocios Internacionales </a:t>
            </a:r>
            <a:endParaRPr lang="es-MX" dirty="0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xmlns="" id="{6B429D04-9C69-1F49-A8E1-9CC93789B957}"/>
              </a:ext>
            </a:extLst>
          </p:cNvPr>
          <p:cNvSpPr txBox="1"/>
          <p:nvPr/>
        </p:nvSpPr>
        <p:spPr>
          <a:xfrm>
            <a:off x="482600" y="1727200"/>
            <a:ext cx="1138882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dirty="0"/>
              <a:t>Marco teórico</a:t>
            </a:r>
            <a:r>
              <a:rPr lang="es-ES_tradnl" sz="3200" b="1" dirty="0" smtClean="0"/>
              <a:t>:</a:t>
            </a:r>
            <a:endParaRPr lang="es-ES_tradnl" sz="3200" dirty="0"/>
          </a:p>
          <a:p>
            <a:pPr marL="457200" indent="-457200">
              <a:buFont typeface="Arial" charset="0"/>
              <a:buChar char="•"/>
            </a:pPr>
            <a:r>
              <a:rPr lang="es-ES_tradnl" sz="3200" dirty="0"/>
              <a:t>Comercio Internacional </a:t>
            </a:r>
          </a:p>
          <a:p>
            <a:pPr marL="457200" indent="-457200">
              <a:buFont typeface="Arial" charset="0"/>
              <a:buChar char="•"/>
            </a:pPr>
            <a:r>
              <a:rPr lang="es-ES_tradnl" sz="3200" dirty="0"/>
              <a:t>Comercio electrónico </a:t>
            </a:r>
          </a:p>
          <a:p>
            <a:pPr marL="457200" indent="-457200">
              <a:buFont typeface="Arial" charset="0"/>
              <a:buChar char="•"/>
            </a:pPr>
            <a:r>
              <a:rPr lang="es-ES_tradnl" sz="3200" dirty="0"/>
              <a:t>Autopartes y herramientas </a:t>
            </a:r>
            <a:r>
              <a:rPr lang="es-ES_tradnl" sz="3200" dirty="0" smtClean="0"/>
              <a:t>aeronáuticas</a:t>
            </a:r>
            <a:r>
              <a:rPr lang="es-ES_tradnl" sz="3200" dirty="0"/>
              <a:t> </a:t>
            </a:r>
          </a:p>
          <a:p>
            <a:endParaRPr lang="es-MX" sz="3200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7AD90B40-98F3-2F48-8300-606B23223695}"/>
              </a:ext>
            </a:extLst>
          </p:cNvPr>
          <p:cNvSpPr txBox="1"/>
          <p:nvPr/>
        </p:nvSpPr>
        <p:spPr>
          <a:xfrm>
            <a:off x="482600" y="899936"/>
            <a:ext cx="28820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dirty="0"/>
              <a:t>Universidad Autónoma de Querétaro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xmlns="" id="{3A7691C6-E4F7-2147-80C0-486C7626697B}"/>
              </a:ext>
            </a:extLst>
          </p:cNvPr>
          <p:cNvSpPr txBox="1"/>
          <p:nvPr/>
        </p:nvSpPr>
        <p:spPr>
          <a:xfrm>
            <a:off x="4398172" y="850095"/>
            <a:ext cx="6155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>
                <a:solidFill>
                  <a:schemeClr val="bg1"/>
                </a:solidFill>
              </a:rPr>
              <a:t>Facultad de Contabilidad y Administración- </a:t>
            </a:r>
            <a:r>
              <a:rPr lang="es-MX" sz="1400" b="1" dirty="0" smtClean="0">
                <a:solidFill>
                  <a:schemeClr val="bg1"/>
                </a:solidFill>
              </a:rPr>
              <a:t>10, 11 </a:t>
            </a:r>
            <a:r>
              <a:rPr lang="es-MX" sz="1400" b="1" dirty="0">
                <a:solidFill>
                  <a:schemeClr val="bg1"/>
                </a:solidFill>
              </a:rPr>
              <a:t>y </a:t>
            </a:r>
            <a:r>
              <a:rPr lang="es-MX" sz="1400" b="1" dirty="0" smtClean="0">
                <a:solidFill>
                  <a:schemeClr val="bg1"/>
                </a:solidFill>
              </a:rPr>
              <a:t>12 </a:t>
            </a:r>
            <a:r>
              <a:rPr lang="es-MX" sz="1400" b="1" dirty="0">
                <a:solidFill>
                  <a:schemeClr val="bg1"/>
                </a:solidFill>
              </a:rPr>
              <a:t>de noviembre </a:t>
            </a:r>
            <a:r>
              <a:rPr lang="es-MX" sz="1400" b="1" dirty="0" smtClean="0">
                <a:solidFill>
                  <a:schemeClr val="bg1"/>
                </a:solidFill>
              </a:rPr>
              <a:t>2021</a:t>
            </a:r>
            <a:endParaRPr lang="es-MX" sz="1400" b="1" dirty="0">
              <a:solidFill>
                <a:schemeClr val="bg1"/>
              </a:solidFill>
            </a:endParaRP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xmlns="" id="{D0D6DB3D-A449-D946-B4F0-940B2A717B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66014" y="5817941"/>
            <a:ext cx="1329264" cy="1026026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xmlns="" id="{11BEF54A-4995-364D-8BF8-9798289F8D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5008" y="101238"/>
            <a:ext cx="624078" cy="824051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600" y="5591384"/>
            <a:ext cx="1526637" cy="763319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05848" y="5769351"/>
            <a:ext cx="2547340" cy="494484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7"/>
          <a:srcRect t="20203" b="22963"/>
          <a:stretch/>
        </p:blipFill>
        <p:spPr>
          <a:xfrm>
            <a:off x="3684731" y="5567570"/>
            <a:ext cx="1426881" cy="810946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8"/>
          <a:srcRect l="18000" t="19000" r="19999" b="16427"/>
          <a:stretch/>
        </p:blipFill>
        <p:spPr>
          <a:xfrm>
            <a:off x="6200798" y="5542915"/>
            <a:ext cx="915864" cy="953867"/>
          </a:xfrm>
          <a:prstGeom prst="rect">
            <a:avLst/>
          </a:prstGeom>
        </p:spPr>
      </p:pic>
      <p:sp>
        <p:nvSpPr>
          <p:cNvPr id="19" name="CuadroTexto 18">
            <a:extLst>
              <a:ext uri="{FF2B5EF4-FFF2-40B4-BE49-F238E27FC236}">
                <a16:creationId xmlns:a16="http://schemas.microsoft.com/office/drawing/2014/main" xmlns="" id="{1515444D-F28E-0548-9310-1F4624E414D4}"/>
              </a:ext>
            </a:extLst>
          </p:cNvPr>
          <p:cNvSpPr txBox="1"/>
          <p:nvPr/>
        </p:nvSpPr>
        <p:spPr>
          <a:xfrm>
            <a:off x="7189403" y="80993"/>
            <a:ext cx="4828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1600" b="1" dirty="0" smtClean="0"/>
              <a:t>Optimización de procesos en la industria </a:t>
            </a:r>
            <a:r>
              <a:rPr lang="es-ES_tradnl" sz="1600" b="1" smtClean="0"/>
              <a:t>aeronáutica </a:t>
            </a:r>
          </a:p>
          <a:p>
            <a:pPr algn="r"/>
            <a:r>
              <a:rPr lang="es-ES_tradnl" sz="1600" b="1" dirty="0" smtClean="0"/>
              <a:t>y automotriz mediante el e </a:t>
            </a:r>
            <a:r>
              <a:rPr lang="es-ES_tradnl" sz="1600" b="1" dirty="0" err="1" smtClean="0"/>
              <a:t>commerce</a:t>
            </a:r>
            <a:endParaRPr lang="es-ES_tradnl" sz="1600" b="1" dirty="0"/>
          </a:p>
        </p:txBody>
      </p:sp>
    </p:spTree>
    <p:extLst>
      <p:ext uri="{BB962C8B-B14F-4D97-AF65-F5344CB8AC3E}">
        <p14:creationId xmlns:p14="http://schemas.microsoft.com/office/powerpoint/2010/main" val="11707439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o 12">
            <a:extLst>
              <a:ext uri="{FF2B5EF4-FFF2-40B4-BE49-F238E27FC236}">
                <a16:creationId xmlns:a16="http://schemas.microsoft.com/office/drawing/2014/main" xmlns="" id="{CD85B0E0-B6BC-CC4C-9A3D-6261BC0F22AE}"/>
              </a:ext>
            </a:extLst>
          </p:cNvPr>
          <p:cNvGrpSpPr/>
          <p:nvPr/>
        </p:nvGrpSpPr>
        <p:grpSpPr>
          <a:xfrm>
            <a:off x="0" y="0"/>
            <a:ext cx="12192000" cy="1179914"/>
            <a:chOff x="0" y="0"/>
            <a:chExt cx="12192000" cy="1179914"/>
          </a:xfrm>
        </p:grpSpPr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xmlns="" id="{D9696B6D-73CA-8543-AF1B-2675FDA4876F}"/>
                </a:ext>
              </a:extLst>
            </p:cNvPr>
            <p:cNvSpPr/>
            <p:nvPr/>
          </p:nvSpPr>
          <p:spPr>
            <a:xfrm>
              <a:off x="6504972" y="812184"/>
              <a:ext cx="5687028" cy="367730"/>
            </a:xfrm>
            <a:prstGeom prst="rect">
              <a:avLst/>
            </a:prstGeom>
            <a:solidFill>
              <a:srgbClr val="742F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xmlns="" id="{DD972788-2CA6-7341-BDD2-3A19B559D0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6504972" cy="1179914"/>
            </a:xfrm>
            <a:prstGeom prst="rect">
              <a:avLst/>
            </a:prstGeom>
          </p:spPr>
        </p:pic>
      </p:grpSp>
      <p:sp>
        <p:nvSpPr>
          <p:cNvPr id="12" name="Rectángulo 11">
            <a:extLst>
              <a:ext uri="{FF2B5EF4-FFF2-40B4-BE49-F238E27FC236}">
                <a16:creationId xmlns:a16="http://schemas.microsoft.com/office/drawing/2014/main" xmlns="" id="{00AFBC16-56D1-C347-8C30-BDE7E1D5EB48}"/>
              </a:ext>
            </a:extLst>
          </p:cNvPr>
          <p:cNvSpPr/>
          <p:nvPr/>
        </p:nvSpPr>
        <p:spPr>
          <a:xfrm>
            <a:off x="0" y="6490270"/>
            <a:ext cx="12192000" cy="367730"/>
          </a:xfrm>
          <a:prstGeom prst="rect">
            <a:avLst/>
          </a:prstGeom>
          <a:solidFill>
            <a:srgbClr val="742F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dirty="0"/>
              <a:t>Agustin Vega- Maestría en Comercio y Negocios Internacionales </a:t>
            </a:r>
            <a:endParaRPr lang="es-MX" dirty="0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xmlns="" id="{6B429D04-9C69-1F49-A8E1-9CC93789B957}"/>
              </a:ext>
            </a:extLst>
          </p:cNvPr>
          <p:cNvSpPr txBox="1"/>
          <p:nvPr/>
        </p:nvSpPr>
        <p:spPr>
          <a:xfrm>
            <a:off x="482600" y="1727200"/>
            <a:ext cx="1138882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dirty="0" smtClean="0"/>
              <a:t>Método</a:t>
            </a:r>
          </a:p>
          <a:p>
            <a:endParaRPr lang="es-ES_tradnl" sz="3200" dirty="0" smtClean="0"/>
          </a:p>
          <a:p>
            <a:pPr algn="just"/>
            <a:r>
              <a:rPr lang="es-ES_tradnl" sz="3200" dirty="0" smtClean="0"/>
              <a:t>Mixto,</a:t>
            </a:r>
            <a:r>
              <a:rPr lang="es-ES_tradnl" sz="3200" dirty="0"/>
              <a:t> </a:t>
            </a:r>
            <a:r>
              <a:rPr lang="es-ES_tradnl" sz="3200" dirty="0"/>
              <a:t>a</a:t>
            </a:r>
            <a:r>
              <a:rPr lang="es-ES_tradnl" sz="3200" dirty="0" smtClean="0"/>
              <a:t>nálisis </a:t>
            </a:r>
            <a:r>
              <a:rPr lang="es-ES_tradnl" sz="3200" dirty="0"/>
              <a:t>de información estadística y documental sobre indicadores de autopartes en páginas oficiales de México </a:t>
            </a:r>
          </a:p>
          <a:p>
            <a:pPr algn="just"/>
            <a:r>
              <a:rPr lang="es-ES_tradnl" sz="3200" dirty="0"/>
              <a:t>Entrevistar expertos en materia de comercio electrónico de la industria de autopartes </a:t>
            </a:r>
          </a:p>
          <a:p>
            <a:r>
              <a:rPr lang="es-ES_tradnl" sz="3200" dirty="0" smtClean="0"/>
              <a:t> </a:t>
            </a:r>
          </a:p>
          <a:p>
            <a:endParaRPr lang="es-MX" sz="3200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7AD90B40-98F3-2F48-8300-606B23223695}"/>
              </a:ext>
            </a:extLst>
          </p:cNvPr>
          <p:cNvSpPr txBox="1"/>
          <p:nvPr/>
        </p:nvSpPr>
        <p:spPr>
          <a:xfrm>
            <a:off x="482600" y="899936"/>
            <a:ext cx="28820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dirty="0"/>
              <a:t>Universidad Autónoma de Querétaro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xmlns="" id="{3A7691C6-E4F7-2147-80C0-486C7626697B}"/>
              </a:ext>
            </a:extLst>
          </p:cNvPr>
          <p:cNvSpPr txBox="1"/>
          <p:nvPr/>
        </p:nvSpPr>
        <p:spPr>
          <a:xfrm>
            <a:off x="4398172" y="850095"/>
            <a:ext cx="6155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>
                <a:solidFill>
                  <a:schemeClr val="bg1"/>
                </a:solidFill>
              </a:rPr>
              <a:t>Facultad de Contabilidad y Administración- </a:t>
            </a:r>
            <a:r>
              <a:rPr lang="es-MX" sz="1400" b="1" dirty="0" smtClean="0">
                <a:solidFill>
                  <a:schemeClr val="bg1"/>
                </a:solidFill>
              </a:rPr>
              <a:t>10, 11 </a:t>
            </a:r>
            <a:r>
              <a:rPr lang="es-MX" sz="1400" b="1" dirty="0">
                <a:solidFill>
                  <a:schemeClr val="bg1"/>
                </a:solidFill>
              </a:rPr>
              <a:t>y </a:t>
            </a:r>
            <a:r>
              <a:rPr lang="es-MX" sz="1400" b="1" dirty="0" smtClean="0">
                <a:solidFill>
                  <a:schemeClr val="bg1"/>
                </a:solidFill>
              </a:rPr>
              <a:t>12 </a:t>
            </a:r>
            <a:r>
              <a:rPr lang="es-MX" sz="1400" b="1" dirty="0">
                <a:solidFill>
                  <a:schemeClr val="bg1"/>
                </a:solidFill>
              </a:rPr>
              <a:t>de noviembre </a:t>
            </a:r>
            <a:r>
              <a:rPr lang="es-MX" sz="1400" b="1" dirty="0" smtClean="0">
                <a:solidFill>
                  <a:schemeClr val="bg1"/>
                </a:solidFill>
              </a:rPr>
              <a:t>2021</a:t>
            </a:r>
            <a:endParaRPr lang="es-MX" sz="1400" b="1" dirty="0">
              <a:solidFill>
                <a:schemeClr val="bg1"/>
              </a:solidFill>
            </a:endParaRP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xmlns="" id="{D0D6DB3D-A449-D946-B4F0-940B2A717B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66014" y="5817941"/>
            <a:ext cx="1329264" cy="1026026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xmlns="" id="{11BEF54A-4995-364D-8BF8-9798289F8D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5008" y="101238"/>
            <a:ext cx="624078" cy="824051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 rotWithShape="1">
          <a:blip r:embed="rId5"/>
          <a:srcRect t="21715" b="19979"/>
          <a:stretch/>
        </p:blipFill>
        <p:spPr>
          <a:xfrm>
            <a:off x="5630713" y="4407828"/>
            <a:ext cx="3470574" cy="2023574"/>
          </a:xfrm>
          <a:prstGeom prst="rect">
            <a:avLst/>
          </a:prstGeom>
        </p:spPr>
      </p:pic>
      <p:sp>
        <p:nvSpPr>
          <p:cNvPr id="20" name="CuadroTexto 19">
            <a:extLst>
              <a:ext uri="{FF2B5EF4-FFF2-40B4-BE49-F238E27FC236}">
                <a16:creationId xmlns:a16="http://schemas.microsoft.com/office/drawing/2014/main" xmlns="" id="{1515444D-F28E-0548-9310-1F4624E414D4}"/>
              </a:ext>
            </a:extLst>
          </p:cNvPr>
          <p:cNvSpPr txBox="1"/>
          <p:nvPr/>
        </p:nvSpPr>
        <p:spPr>
          <a:xfrm>
            <a:off x="7189403" y="80993"/>
            <a:ext cx="4828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1600" b="1" dirty="0" smtClean="0"/>
              <a:t>Optimización de procesos en la industria </a:t>
            </a:r>
            <a:r>
              <a:rPr lang="es-ES_tradnl" sz="1600" b="1" smtClean="0"/>
              <a:t>aeronáutica </a:t>
            </a:r>
          </a:p>
          <a:p>
            <a:pPr algn="r"/>
            <a:r>
              <a:rPr lang="es-ES_tradnl" sz="1600" b="1" dirty="0" smtClean="0"/>
              <a:t>y automotriz mediante el e </a:t>
            </a:r>
            <a:r>
              <a:rPr lang="es-ES_tradnl" sz="1600" b="1" dirty="0" err="1" smtClean="0"/>
              <a:t>commerce</a:t>
            </a:r>
            <a:endParaRPr lang="es-ES_tradnl" sz="1600" b="1" dirty="0"/>
          </a:p>
        </p:txBody>
      </p:sp>
    </p:spTree>
    <p:extLst>
      <p:ext uri="{BB962C8B-B14F-4D97-AF65-F5344CB8AC3E}">
        <p14:creationId xmlns:p14="http://schemas.microsoft.com/office/powerpoint/2010/main" val="2771156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o 12">
            <a:extLst>
              <a:ext uri="{FF2B5EF4-FFF2-40B4-BE49-F238E27FC236}">
                <a16:creationId xmlns:a16="http://schemas.microsoft.com/office/drawing/2014/main" xmlns="" id="{CD85B0E0-B6BC-CC4C-9A3D-6261BC0F22AE}"/>
              </a:ext>
            </a:extLst>
          </p:cNvPr>
          <p:cNvGrpSpPr/>
          <p:nvPr/>
        </p:nvGrpSpPr>
        <p:grpSpPr>
          <a:xfrm>
            <a:off x="0" y="0"/>
            <a:ext cx="12192000" cy="1179914"/>
            <a:chOff x="0" y="0"/>
            <a:chExt cx="12192000" cy="1179914"/>
          </a:xfrm>
        </p:grpSpPr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xmlns="" id="{D9696B6D-73CA-8543-AF1B-2675FDA4876F}"/>
                </a:ext>
              </a:extLst>
            </p:cNvPr>
            <p:cNvSpPr/>
            <p:nvPr/>
          </p:nvSpPr>
          <p:spPr>
            <a:xfrm>
              <a:off x="6504972" y="812184"/>
              <a:ext cx="5687028" cy="367730"/>
            </a:xfrm>
            <a:prstGeom prst="rect">
              <a:avLst/>
            </a:prstGeom>
            <a:solidFill>
              <a:srgbClr val="742F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xmlns="" id="{DD972788-2CA6-7341-BDD2-3A19B559D0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6504972" cy="1179914"/>
            </a:xfrm>
            <a:prstGeom prst="rect">
              <a:avLst/>
            </a:prstGeom>
          </p:spPr>
        </p:pic>
      </p:grpSp>
      <p:sp>
        <p:nvSpPr>
          <p:cNvPr id="12" name="Rectángulo 11">
            <a:extLst>
              <a:ext uri="{FF2B5EF4-FFF2-40B4-BE49-F238E27FC236}">
                <a16:creationId xmlns:a16="http://schemas.microsoft.com/office/drawing/2014/main" xmlns="" id="{00AFBC16-56D1-C347-8C30-BDE7E1D5EB48}"/>
              </a:ext>
            </a:extLst>
          </p:cNvPr>
          <p:cNvSpPr/>
          <p:nvPr/>
        </p:nvSpPr>
        <p:spPr>
          <a:xfrm>
            <a:off x="0" y="6490270"/>
            <a:ext cx="12192000" cy="367730"/>
          </a:xfrm>
          <a:prstGeom prst="rect">
            <a:avLst/>
          </a:prstGeom>
          <a:solidFill>
            <a:srgbClr val="742F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dirty="0"/>
              <a:t>Agustin Vega- Maestría en Comercio y Negocios Internacionales </a:t>
            </a:r>
            <a:endParaRPr lang="es-MX" dirty="0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xmlns="" id="{6B429D04-9C69-1F49-A8E1-9CC93789B957}"/>
              </a:ext>
            </a:extLst>
          </p:cNvPr>
          <p:cNvSpPr txBox="1"/>
          <p:nvPr/>
        </p:nvSpPr>
        <p:spPr>
          <a:xfrm>
            <a:off x="482600" y="1727200"/>
            <a:ext cx="1138882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dirty="0" smtClean="0"/>
              <a:t>Hipótesis</a:t>
            </a:r>
          </a:p>
          <a:p>
            <a:endParaRPr lang="es-ES_tradnl" sz="3200" b="1" dirty="0"/>
          </a:p>
          <a:p>
            <a:pPr algn="just"/>
            <a:r>
              <a:rPr lang="es-ES_tradnl" sz="3200" dirty="0"/>
              <a:t>Un proceso de compra digital con un correcto seguimiento de productos y facturación, así como el mejoramiento de experiencia del usuario podrá abrir camino a generar nuevos clientes mediante cámaras empresariales y </a:t>
            </a:r>
            <a:r>
              <a:rPr lang="es-ES_tradnl" sz="3200" dirty="0" err="1" smtClean="0"/>
              <a:t>clústers</a:t>
            </a:r>
            <a:r>
              <a:rPr lang="es-ES_tradnl" sz="3200" dirty="0"/>
              <a:t>.</a:t>
            </a:r>
          </a:p>
          <a:p>
            <a:r>
              <a:rPr lang="es-ES_tradnl" sz="3200" dirty="0" smtClean="0"/>
              <a:t> </a:t>
            </a:r>
          </a:p>
          <a:p>
            <a:endParaRPr lang="es-MX" sz="3200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7AD90B40-98F3-2F48-8300-606B23223695}"/>
              </a:ext>
            </a:extLst>
          </p:cNvPr>
          <p:cNvSpPr txBox="1"/>
          <p:nvPr/>
        </p:nvSpPr>
        <p:spPr>
          <a:xfrm>
            <a:off x="482600" y="899936"/>
            <a:ext cx="28820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dirty="0"/>
              <a:t>Universidad Autónoma de Querétaro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xmlns="" id="{3A7691C6-E4F7-2147-80C0-486C7626697B}"/>
              </a:ext>
            </a:extLst>
          </p:cNvPr>
          <p:cNvSpPr txBox="1"/>
          <p:nvPr/>
        </p:nvSpPr>
        <p:spPr>
          <a:xfrm>
            <a:off x="4398172" y="850095"/>
            <a:ext cx="6155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>
                <a:solidFill>
                  <a:schemeClr val="bg1"/>
                </a:solidFill>
              </a:rPr>
              <a:t>Facultad de Contabilidad y Administración- </a:t>
            </a:r>
            <a:r>
              <a:rPr lang="es-MX" sz="1400" b="1" dirty="0" smtClean="0">
                <a:solidFill>
                  <a:schemeClr val="bg1"/>
                </a:solidFill>
              </a:rPr>
              <a:t>10, 11 </a:t>
            </a:r>
            <a:r>
              <a:rPr lang="es-MX" sz="1400" b="1" dirty="0">
                <a:solidFill>
                  <a:schemeClr val="bg1"/>
                </a:solidFill>
              </a:rPr>
              <a:t>y </a:t>
            </a:r>
            <a:r>
              <a:rPr lang="es-MX" sz="1400" b="1" dirty="0" smtClean="0">
                <a:solidFill>
                  <a:schemeClr val="bg1"/>
                </a:solidFill>
              </a:rPr>
              <a:t>12 </a:t>
            </a:r>
            <a:r>
              <a:rPr lang="es-MX" sz="1400" b="1" dirty="0">
                <a:solidFill>
                  <a:schemeClr val="bg1"/>
                </a:solidFill>
              </a:rPr>
              <a:t>de noviembre </a:t>
            </a:r>
            <a:r>
              <a:rPr lang="es-MX" sz="1400" b="1" dirty="0" smtClean="0">
                <a:solidFill>
                  <a:schemeClr val="bg1"/>
                </a:solidFill>
              </a:rPr>
              <a:t>2021</a:t>
            </a:r>
            <a:endParaRPr lang="es-MX" sz="1400" b="1" dirty="0">
              <a:solidFill>
                <a:schemeClr val="bg1"/>
              </a:solidFill>
            </a:endParaRP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xmlns="" id="{D0D6DB3D-A449-D946-B4F0-940B2A717B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66014" y="5817941"/>
            <a:ext cx="1329264" cy="1026026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xmlns="" id="{11BEF54A-4995-364D-8BF8-9798289F8D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5008" y="101238"/>
            <a:ext cx="624078" cy="824051"/>
          </a:xfrm>
          <a:prstGeom prst="rect">
            <a:avLst/>
          </a:prstGeom>
        </p:spPr>
      </p:pic>
      <p:sp>
        <p:nvSpPr>
          <p:cNvPr id="19" name="CuadroTexto 18">
            <a:extLst>
              <a:ext uri="{FF2B5EF4-FFF2-40B4-BE49-F238E27FC236}">
                <a16:creationId xmlns:a16="http://schemas.microsoft.com/office/drawing/2014/main" xmlns="" id="{1515444D-F28E-0548-9310-1F4624E414D4}"/>
              </a:ext>
            </a:extLst>
          </p:cNvPr>
          <p:cNvSpPr txBox="1"/>
          <p:nvPr/>
        </p:nvSpPr>
        <p:spPr>
          <a:xfrm>
            <a:off x="7189403" y="80993"/>
            <a:ext cx="4828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1600" b="1" dirty="0" smtClean="0"/>
              <a:t>Optimización de procesos en la industria </a:t>
            </a:r>
            <a:r>
              <a:rPr lang="es-ES_tradnl" sz="1600" b="1" smtClean="0"/>
              <a:t>aeronáutica </a:t>
            </a:r>
          </a:p>
          <a:p>
            <a:pPr algn="r"/>
            <a:r>
              <a:rPr lang="es-ES_tradnl" sz="1600" b="1" dirty="0" smtClean="0"/>
              <a:t>y automotriz mediante el e </a:t>
            </a:r>
            <a:r>
              <a:rPr lang="es-ES_tradnl" sz="1600" b="1" dirty="0" err="1" smtClean="0"/>
              <a:t>commerce</a:t>
            </a:r>
            <a:endParaRPr lang="es-ES_tradnl" sz="1600" b="1" dirty="0"/>
          </a:p>
        </p:txBody>
      </p:sp>
    </p:spTree>
    <p:extLst>
      <p:ext uri="{BB962C8B-B14F-4D97-AF65-F5344CB8AC3E}">
        <p14:creationId xmlns:p14="http://schemas.microsoft.com/office/powerpoint/2010/main" val="4735266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o 12">
            <a:extLst>
              <a:ext uri="{FF2B5EF4-FFF2-40B4-BE49-F238E27FC236}">
                <a16:creationId xmlns:a16="http://schemas.microsoft.com/office/drawing/2014/main" xmlns="" id="{CD85B0E0-B6BC-CC4C-9A3D-6261BC0F22AE}"/>
              </a:ext>
            </a:extLst>
          </p:cNvPr>
          <p:cNvGrpSpPr/>
          <p:nvPr/>
        </p:nvGrpSpPr>
        <p:grpSpPr>
          <a:xfrm>
            <a:off x="0" y="0"/>
            <a:ext cx="12192000" cy="1179914"/>
            <a:chOff x="0" y="0"/>
            <a:chExt cx="12192000" cy="1179914"/>
          </a:xfrm>
        </p:grpSpPr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xmlns="" id="{D9696B6D-73CA-8543-AF1B-2675FDA4876F}"/>
                </a:ext>
              </a:extLst>
            </p:cNvPr>
            <p:cNvSpPr/>
            <p:nvPr/>
          </p:nvSpPr>
          <p:spPr>
            <a:xfrm>
              <a:off x="6504972" y="812184"/>
              <a:ext cx="5687028" cy="367730"/>
            </a:xfrm>
            <a:prstGeom prst="rect">
              <a:avLst/>
            </a:prstGeom>
            <a:solidFill>
              <a:srgbClr val="742F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xmlns="" id="{DD972788-2CA6-7341-BDD2-3A19B559D0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6504972" cy="1179914"/>
            </a:xfrm>
            <a:prstGeom prst="rect">
              <a:avLst/>
            </a:prstGeom>
          </p:spPr>
        </p:pic>
      </p:grpSp>
      <p:sp>
        <p:nvSpPr>
          <p:cNvPr id="12" name="Rectángulo 11">
            <a:extLst>
              <a:ext uri="{FF2B5EF4-FFF2-40B4-BE49-F238E27FC236}">
                <a16:creationId xmlns:a16="http://schemas.microsoft.com/office/drawing/2014/main" xmlns="" id="{00AFBC16-56D1-C347-8C30-BDE7E1D5EB48}"/>
              </a:ext>
            </a:extLst>
          </p:cNvPr>
          <p:cNvSpPr/>
          <p:nvPr/>
        </p:nvSpPr>
        <p:spPr>
          <a:xfrm>
            <a:off x="0" y="6490270"/>
            <a:ext cx="12192000" cy="367730"/>
          </a:xfrm>
          <a:prstGeom prst="rect">
            <a:avLst/>
          </a:prstGeom>
          <a:solidFill>
            <a:srgbClr val="742F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dirty="0"/>
              <a:t>Agustin Vega- Maestría en Comercio y Negocios Internacionales </a:t>
            </a:r>
            <a:endParaRPr lang="es-MX" dirty="0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xmlns="" id="{6B429D04-9C69-1F49-A8E1-9CC93789B957}"/>
              </a:ext>
            </a:extLst>
          </p:cNvPr>
          <p:cNvSpPr txBox="1"/>
          <p:nvPr/>
        </p:nvSpPr>
        <p:spPr>
          <a:xfrm>
            <a:off x="482600" y="1727200"/>
            <a:ext cx="1138882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 smtClean="0"/>
              <a:t>Pregunta General </a:t>
            </a:r>
          </a:p>
          <a:p>
            <a:r>
              <a:rPr lang="es-ES_tradnl" sz="2400" dirty="0" smtClean="0"/>
              <a:t>¿</a:t>
            </a:r>
            <a:r>
              <a:rPr lang="es-ES_tradnl" sz="2400" dirty="0"/>
              <a:t>De que manera el comercio electrónico puede impactar en el proceso de venta y recepción de productos a clientes de la industria de autopartes y automotriz? </a:t>
            </a:r>
            <a:endParaRPr lang="es-ES_tradnl" sz="2400" dirty="0" smtClean="0"/>
          </a:p>
          <a:p>
            <a:endParaRPr lang="es-ES_tradnl" sz="2400" dirty="0"/>
          </a:p>
          <a:p>
            <a:r>
              <a:rPr lang="es-ES_tradnl" sz="2400" b="1" dirty="0"/>
              <a:t>Preguntas secundarias </a:t>
            </a:r>
            <a:endParaRPr lang="es-ES_tradnl" sz="2400" dirty="0"/>
          </a:p>
          <a:p>
            <a:r>
              <a:rPr lang="es-ES_tradnl" sz="2400" dirty="0"/>
              <a:t>¿Qué beneficios o programas se podrían integrar a la plataforma para uso del cliente? </a:t>
            </a:r>
          </a:p>
          <a:p>
            <a:r>
              <a:rPr lang="es-ES_tradnl" sz="2400" dirty="0"/>
              <a:t>¿Cuales son las principales cámaras empresariales y </a:t>
            </a:r>
            <a:r>
              <a:rPr lang="es-ES_tradnl" sz="2400" dirty="0" err="1"/>
              <a:t>clusters</a:t>
            </a:r>
            <a:r>
              <a:rPr lang="es-ES_tradnl" sz="2400" dirty="0"/>
              <a:t> que apoyan la vinculación entre vendedores y compradores? </a:t>
            </a:r>
          </a:p>
          <a:p>
            <a:r>
              <a:rPr lang="es-ES_tradnl" sz="2400" dirty="0"/>
              <a:t>¿Cuales son los principales programas y software que permiten el crecimiento de las empresas? </a:t>
            </a:r>
          </a:p>
          <a:p>
            <a:endParaRPr lang="es-ES_tradnl" sz="3200" dirty="0"/>
          </a:p>
          <a:p>
            <a:r>
              <a:rPr lang="es-ES_tradnl" sz="3200" dirty="0" smtClean="0"/>
              <a:t> </a:t>
            </a:r>
          </a:p>
          <a:p>
            <a:endParaRPr lang="es-MX" sz="3200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7AD90B40-98F3-2F48-8300-606B23223695}"/>
              </a:ext>
            </a:extLst>
          </p:cNvPr>
          <p:cNvSpPr txBox="1"/>
          <p:nvPr/>
        </p:nvSpPr>
        <p:spPr>
          <a:xfrm>
            <a:off x="482600" y="899936"/>
            <a:ext cx="28820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dirty="0"/>
              <a:t>Universidad Autónoma de Querétaro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xmlns="" id="{3A7691C6-E4F7-2147-80C0-486C7626697B}"/>
              </a:ext>
            </a:extLst>
          </p:cNvPr>
          <p:cNvSpPr txBox="1"/>
          <p:nvPr/>
        </p:nvSpPr>
        <p:spPr>
          <a:xfrm>
            <a:off x="4398172" y="850095"/>
            <a:ext cx="6155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>
                <a:solidFill>
                  <a:schemeClr val="bg1"/>
                </a:solidFill>
              </a:rPr>
              <a:t>Facultad de Contabilidad y Administración- </a:t>
            </a:r>
            <a:r>
              <a:rPr lang="es-MX" sz="1400" b="1" dirty="0" smtClean="0">
                <a:solidFill>
                  <a:schemeClr val="bg1"/>
                </a:solidFill>
              </a:rPr>
              <a:t>10, 11 </a:t>
            </a:r>
            <a:r>
              <a:rPr lang="es-MX" sz="1400" b="1" dirty="0">
                <a:solidFill>
                  <a:schemeClr val="bg1"/>
                </a:solidFill>
              </a:rPr>
              <a:t>y </a:t>
            </a:r>
            <a:r>
              <a:rPr lang="es-MX" sz="1400" b="1" dirty="0" smtClean="0">
                <a:solidFill>
                  <a:schemeClr val="bg1"/>
                </a:solidFill>
              </a:rPr>
              <a:t>12 </a:t>
            </a:r>
            <a:r>
              <a:rPr lang="es-MX" sz="1400" b="1" dirty="0">
                <a:solidFill>
                  <a:schemeClr val="bg1"/>
                </a:solidFill>
              </a:rPr>
              <a:t>de noviembre </a:t>
            </a:r>
            <a:r>
              <a:rPr lang="es-MX" sz="1400" b="1" dirty="0" smtClean="0">
                <a:solidFill>
                  <a:schemeClr val="bg1"/>
                </a:solidFill>
              </a:rPr>
              <a:t>2021</a:t>
            </a:r>
            <a:endParaRPr lang="es-MX" sz="1400" b="1" dirty="0">
              <a:solidFill>
                <a:schemeClr val="bg1"/>
              </a:solidFill>
            </a:endParaRP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xmlns="" id="{D0D6DB3D-A449-D946-B4F0-940B2A717B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66014" y="5817941"/>
            <a:ext cx="1329264" cy="1026026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xmlns="" id="{11BEF54A-4995-364D-8BF8-9798289F8D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5008" y="101238"/>
            <a:ext cx="624078" cy="824051"/>
          </a:xfrm>
          <a:prstGeom prst="rect">
            <a:avLst/>
          </a:prstGeom>
        </p:spPr>
      </p:pic>
      <p:sp>
        <p:nvSpPr>
          <p:cNvPr id="19" name="CuadroTexto 18">
            <a:extLst>
              <a:ext uri="{FF2B5EF4-FFF2-40B4-BE49-F238E27FC236}">
                <a16:creationId xmlns:a16="http://schemas.microsoft.com/office/drawing/2014/main" xmlns="" id="{1515444D-F28E-0548-9310-1F4624E414D4}"/>
              </a:ext>
            </a:extLst>
          </p:cNvPr>
          <p:cNvSpPr txBox="1"/>
          <p:nvPr/>
        </p:nvSpPr>
        <p:spPr>
          <a:xfrm>
            <a:off x="7189403" y="80993"/>
            <a:ext cx="4828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1600" b="1" dirty="0" smtClean="0"/>
              <a:t>Optimización de procesos en la industria </a:t>
            </a:r>
            <a:r>
              <a:rPr lang="es-ES_tradnl" sz="1600" b="1" smtClean="0"/>
              <a:t>aeronáutica </a:t>
            </a:r>
          </a:p>
          <a:p>
            <a:pPr algn="r"/>
            <a:r>
              <a:rPr lang="es-ES_tradnl" sz="1600" b="1" dirty="0" smtClean="0"/>
              <a:t>y automotriz mediante el e </a:t>
            </a:r>
            <a:r>
              <a:rPr lang="es-ES_tradnl" sz="1600" b="1" dirty="0" err="1" smtClean="0"/>
              <a:t>commerce</a:t>
            </a:r>
            <a:endParaRPr lang="es-ES_tradnl" sz="1600" b="1" dirty="0"/>
          </a:p>
        </p:txBody>
      </p:sp>
    </p:spTree>
    <p:extLst>
      <p:ext uri="{BB962C8B-B14F-4D97-AF65-F5344CB8AC3E}">
        <p14:creationId xmlns:p14="http://schemas.microsoft.com/office/powerpoint/2010/main" val="729341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o 12">
            <a:extLst>
              <a:ext uri="{FF2B5EF4-FFF2-40B4-BE49-F238E27FC236}">
                <a16:creationId xmlns:a16="http://schemas.microsoft.com/office/drawing/2014/main" xmlns="" id="{CD85B0E0-B6BC-CC4C-9A3D-6261BC0F22AE}"/>
              </a:ext>
            </a:extLst>
          </p:cNvPr>
          <p:cNvGrpSpPr/>
          <p:nvPr/>
        </p:nvGrpSpPr>
        <p:grpSpPr>
          <a:xfrm>
            <a:off x="0" y="0"/>
            <a:ext cx="12192000" cy="1179914"/>
            <a:chOff x="0" y="0"/>
            <a:chExt cx="12192000" cy="1179914"/>
          </a:xfrm>
        </p:grpSpPr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xmlns="" id="{D9696B6D-73CA-8543-AF1B-2675FDA4876F}"/>
                </a:ext>
              </a:extLst>
            </p:cNvPr>
            <p:cNvSpPr/>
            <p:nvPr/>
          </p:nvSpPr>
          <p:spPr>
            <a:xfrm>
              <a:off x="6504972" y="812184"/>
              <a:ext cx="5687028" cy="367730"/>
            </a:xfrm>
            <a:prstGeom prst="rect">
              <a:avLst/>
            </a:prstGeom>
            <a:solidFill>
              <a:srgbClr val="742F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xmlns="" id="{DD972788-2CA6-7341-BDD2-3A19B559D0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6504972" cy="1179914"/>
            </a:xfrm>
            <a:prstGeom prst="rect">
              <a:avLst/>
            </a:prstGeom>
          </p:spPr>
        </p:pic>
      </p:grpSp>
      <p:sp>
        <p:nvSpPr>
          <p:cNvPr id="12" name="Rectángulo 11">
            <a:extLst>
              <a:ext uri="{FF2B5EF4-FFF2-40B4-BE49-F238E27FC236}">
                <a16:creationId xmlns:a16="http://schemas.microsoft.com/office/drawing/2014/main" xmlns="" id="{00AFBC16-56D1-C347-8C30-BDE7E1D5EB48}"/>
              </a:ext>
            </a:extLst>
          </p:cNvPr>
          <p:cNvSpPr/>
          <p:nvPr/>
        </p:nvSpPr>
        <p:spPr>
          <a:xfrm>
            <a:off x="0" y="6490270"/>
            <a:ext cx="12192000" cy="367730"/>
          </a:xfrm>
          <a:prstGeom prst="rect">
            <a:avLst/>
          </a:prstGeom>
          <a:solidFill>
            <a:srgbClr val="742F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dirty="0"/>
              <a:t>Agustin Vega- Maestría en Comercio y Negocios Internacionales </a:t>
            </a:r>
            <a:endParaRPr lang="es-MX" dirty="0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xmlns="" id="{6B429D04-9C69-1F49-A8E1-9CC93789B957}"/>
              </a:ext>
            </a:extLst>
          </p:cNvPr>
          <p:cNvSpPr txBox="1"/>
          <p:nvPr/>
        </p:nvSpPr>
        <p:spPr>
          <a:xfrm>
            <a:off x="482600" y="1727200"/>
            <a:ext cx="1138882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 smtClean="0"/>
              <a:t>Variables </a:t>
            </a:r>
          </a:p>
          <a:p>
            <a:endParaRPr lang="es-ES_tradnl" sz="2400" u="sng" dirty="0" smtClean="0"/>
          </a:p>
          <a:p>
            <a:r>
              <a:rPr lang="es-ES_tradnl" sz="2400" u="sng" dirty="0"/>
              <a:t>Variable </a:t>
            </a:r>
            <a:r>
              <a:rPr lang="es-ES_tradnl" sz="2400" u="sng" dirty="0" smtClean="0"/>
              <a:t>independiente</a:t>
            </a:r>
            <a:r>
              <a:rPr lang="es-ES_tradnl" sz="2400" u="sng" dirty="0"/>
              <a:t>:</a:t>
            </a:r>
            <a:r>
              <a:rPr lang="es-ES_tradnl" sz="2400" dirty="0"/>
              <a:t>  Metodología de operación para comercio internacional dentro </a:t>
            </a:r>
            <a:r>
              <a:rPr lang="es-ES_tradnl" sz="2400" dirty="0" smtClean="0"/>
              <a:t>de la industria</a:t>
            </a:r>
          </a:p>
          <a:p>
            <a:endParaRPr lang="es-ES_tradnl" sz="2400" dirty="0" smtClean="0"/>
          </a:p>
          <a:p>
            <a:r>
              <a:rPr lang="es-ES_tradnl" sz="2400" u="sng" dirty="0" smtClean="0"/>
              <a:t>Variable dependiente</a:t>
            </a:r>
            <a:r>
              <a:rPr lang="es-ES_tradnl" sz="2400" u="sng" dirty="0"/>
              <a:t>:</a:t>
            </a:r>
            <a:r>
              <a:rPr lang="es-ES_tradnl" sz="2400" dirty="0"/>
              <a:t>  </a:t>
            </a:r>
            <a:r>
              <a:rPr lang="es-ES_tradnl" sz="2400" dirty="0" smtClean="0"/>
              <a:t>Experiencia del usuario dentro de plataformas digitales. </a:t>
            </a:r>
            <a:endParaRPr lang="es-ES_tradnl" sz="3200" dirty="0" smtClean="0"/>
          </a:p>
          <a:p>
            <a:endParaRPr lang="es-MX" sz="3200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7AD90B40-98F3-2F48-8300-606B23223695}"/>
              </a:ext>
            </a:extLst>
          </p:cNvPr>
          <p:cNvSpPr txBox="1"/>
          <p:nvPr/>
        </p:nvSpPr>
        <p:spPr>
          <a:xfrm>
            <a:off x="482600" y="899936"/>
            <a:ext cx="28820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dirty="0"/>
              <a:t>Universidad Autónoma de Querétaro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xmlns="" id="{3A7691C6-E4F7-2147-80C0-486C7626697B}"/>
              </a:ext>
            </a:extLst>
          </p:cNvPr>
          <p:cNvSpPr txBox="1"/>
          <p:nvPr/>
        </p:nvSpPr>
        <p:spPr>
          <a:xfrm>
            <a:off x="4398172" y="850095"/>
            <a:ext cx="6155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>
                <a:solidFill>
                  <a:schemeClr val="bg1"/>
                </a:solidFill>
              </a:rPr>
              <a:t>Facultad de Contabilidad y Administración- </a:t>
            </a:r>
            <a:r>
              <a:rPr lang="es-MX" sz="1400" b="1" dirty="0" smtClean="0">
                <a:solidFill>
                  <a:schemeClr val="bg1"/>
                </a:solidFill>
              </a:rPr>
              <a:t>10, 11 </a:t>
            </a:r>
            <a:r>
              <a:rPr lang="es-MX" sz="1400" b="1" dirty="0">
                <a:solidFill>
                  <a:schemeClr val="bg1"/>
                </a:solidFill>
              </a:rPr>
              <a:t>y </a:t>
            </a:r>
            <a:r>
              <a:rPr lang="es-MX" sz="1400" b="1" dirty="0" smtClean="0">
                <a:solidFill>
                  <a:schemeClr val="bg1"/>
                </a:solidFill>
              </a:rPr>
              <a:t>12 </a:t>
            </a:r>
            <a:r>
              <a:rPr lang="es-MX" sz="1400" b="1" dirty="0">
                <a:solidFill>
                  <a:schemeClr val="bg1"/>
                </a:solidFill>
              </a:rPr>
              <a:t>de noviembre </a:t>
            </a:r>
            <a:r>
              <a:rPr lang="es-MX" sz="1400" b="1" dirty="0" smtClean="0">
                <a:solidFill>
                  <a:schemeClr val="bg1"/>
                </a:solidFill>
              </a:rPr>
              <a:t>2021</a:t>
            </a:r>
            <a:endParaRPr lang="es-MX" sz="1400" b="1" dirty="0">
              <a:solidFill>
                <a:schemeClr val="bg1"/>
              </a:solidFill>
            </a:endParaRP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xmlns="" id="{D0D6DB3D-A449-D946-B4F0-940B2A717B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66014" y="5817941"/>
            <a:ext cx="1329264" cy="1026026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xmlns="" id="{11BEF54A-4995-364D-8BF8-9798289F8D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5008" y="101238"/>
            <a:ext cx="624078" cy="824051"/>
          </a:xfrm>
          <a:prstGeom prst="rect">
            <a:avLst/>
          </a:prstGeom>
        </p:spPr>
      </p:pic>
      <p:sp>
        <p:nvSpPr>
          <p:cNvPr id="19" name="CuadroTexto 18">
            <a:extLst>
              <a:ext uri="{FF2B5EF4-FFF2-40B4-BE49-F238E27FC236}">
                <a16:creationId xmlns:a16="http://schemas.microsoft.com/office/drawing/2014/main" xmlns="" id="{1515444D-F28E-0548-9310-1F4624E414D4}"/>
              </a:ext>
            </a:extLst>
          </p:cNvPr>
          <p:cNvSpPr txBox="1"/>
          <p:nvPr/>
        </p:nvSpPr>
        <p:spPr>
          <a:xfrm>
            <a:off x="7189403" y="80993"/>
            <a:ext cx="4828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1600" b="1" dirty="0" smtClean="0"/>
              <a:t>Optimización de procesos en la industria </a:t>
            </a:r>
            <a:r>
              <a:rPr lang="es-ES_tradnl" sz="1600" b="1" smtClean="0"/>
              <a:t>aeronáutica </a:t>
            </a:r>
          </a:p>
          <a:p>
            <a:pPr algn="r"/>
            <a:r>
              <a:rPr lang="es-ES_tradnl" sz="1600" b="1" dirty="0" smtClean="0"/>
              <a:t>y automotriz mediante el e </a:t>
            </a:r>
            <a:r>
              <a:rPr lang="es-ES_tradnl" sz="1600" b="1" dirty="0" err="1" smtClean="0"/>
              <a:t>commerce</a:t>
            </a:r>
            <a:endParaRPr lang="es-ES_tradnl" sz="1600" b="1" dirty="0"/>
          </a:p>
        </p:txBody>
      </p:sp>
    </p:spTree>
    <p:extLst>
      <p:ext uri="{BB962C8B-B14F-4D97-AF65-F5344CB8AC3E}">
        <p14:creationId xmlns:p14="http://schemas.microsoft.com/office/powerpoint/2010/main" val="153142117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6497</TotalTime>
  <Words>661</Words>
  <Application>Microsoft Macintosh PowerPoint</Application>
  <PresentationFormat>Panorámica</PresentationFormat>
  <Paragraphs>128</Paragraphs>
  <Slides>13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8" baseType="lpstr">
      <vt:lpstr>Al Tarikh</vt:lpstr>
      <vt:lpstr>Calibri</vt:lpstr>
      <vt:lpstr>Calibri Light</vt:lpstr>
      <vt:lpstr>Arial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Microsoft Office User</dc:creator>
  <cp:lastModifiedBy>Usuario de Microsoft Office</cp:lastModifiedBy>
  <cp:revision>32</cp:revision>
  <dcterms:created xsi:type="dcterms:W3CDTF">2020-09-22T18:49:23Z</dcterms:created>
  <dcterms:modified xsi:type="dcterms:W3CDTF">2021-11-04T01:09:03Z</dcterms:modified>
</cp:coreProperties>
</file>