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3" r:id="rId5"/>
    <p:sldId id="266" r:id="rId6"/>
    <p:sldId id="264" r:id="rId7"/>
    <p:sldId id="267" r:id="rId8"/>
    <p:sldId id="271" r:id="rId9"/>
    <p:sldId id="268" r:id="rId10"/>
    <p:sldId id="269" r:id="rId11"/>
    <p:sldId id="259"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109" d="100"/>
          <a:sy n="109" d="100"/>
        </p:scale>
        <p:origin x="10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9F9F1-5C8C-4158-ADBC-C09A609BCF07}" type="datetimeFigureOut">
              <a:rPr lang="es-MX" smtClean="0"/>
              <a:t>04/11/2021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78E67-81DB-43A6-BDCA-C50C877DE717}" type="slidenum">
              <a:rPr lang="es-MX" smtClean="0"/>
              <a:t>‹Nº›</a:t>
            </a:fld>
            <a:endParaRPr lang="es-MX"/>
          </a:p>
        </p:txBody>
      </p:sp>
    </p:spTree>
    <p:extLst>
      <p:ext uri="{BB962C8B-B14F-4D97-AF65-F5344CB8AC3E}">
        <p14:creationId xmlns:p14="http://schemas.microsoft.com/office/powerpoint/2010/main" val="237510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0178E67-81DB-43A6-BDCA-C50C877DE717}" type="slidenum">
              <a:rPr lang="es-MX" smtClean="0"/>
              <a:t>6</a:t>
            </a:fld>
            <a:endParaRPr lang="es-MX"/>
          </a:p>
        </p:txBody>
      </p:sp>
    </p:spTree>
    <p:extLst>
      <p:ext uri="{BB962C8B-B14F-4D97-AF65-F5344CB8AC3E}">
        <p14:creationId xmlns:p14="http://schemas.microsoft.com/office/powerpoint/2010/main" val="333343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0178E67-81DB-43A6-BDCA-C50C877DE717}" type="slidenum">
              <a:rPr lang="es-MX" smtClean="0"/>
              <a:t>9</a:t>
            </a:fld>
            <a:endParaRPr lang="es-MX"/>
          </a:p>
        </p:txBody>
      </p:sp>
    </p:spTree>
    <p:extLst>
      <p:ext uri="{BB962C8B-B14F-4D97-AF65-F5344CB8AC3E}">
        <p14:creationId xmlns:p14="http://schemas.microsoft.com/office/powerpoint/2010/main" val="295864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apolanglobal.org/wp-content/uploads/2019/07/Passive-Optical-LAN_White-Paper_150520.pdf" TargetMode="External"/><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s://apolanglobal.org/wp-content/uploads/2019/07/IBM_Smarter_Networks_Passive_Optical_LAN_White_Paper.pdf" TargetMode="Externa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pic>
          <p:nvPicPr>
            <p:cNvPr id="33" name="Imagen 32">
              <a:extLst>
                <a:ext uri="{FF2B5EF4-FFF2-40B4-BE49-F238E27FC236}">
                  <a16:creationId xmlns:a16="http://schemas.microsoft.com/office/drawing/2014/main" id="{B73EEEB5-54E6-4F81-968A-7607ED383697}"/>
                </a:ext>
              </a:extLst>
            </p:cNvPr>
            <p:cNvPicPr>
              <a:picLocks noChangeAspect="1"/>
            </p:cNvPicPr>
            <p:nvPr/>
          </p:nvPicPr>
          <p:blipFill>
            <a:blip r:embed="rId3"/>
            <a:stretch>
              <a:fillRect/>
            </a:stretch>
          </p:blipFill>
          <p:spPr>
            <a:xfrm>
              <a:off x="1575008" y="101238"/>
              <a:ext cx="624078" cy="824051"/>
            </a:xfrm>
            <a:prstGeom prst="rect">
              <a:avLst/>
            </a:prstGeom>
          </p:spPr>
        </p:pic>
        <p:grpSp>
          <p:nvGrpSpPr>
            <p:cNvPr id="34" name="Grupo 33">
              <a:extLst>
                <a:ext uri="{FF2B5EF4-FFF2-40B4-BE49-F238E27FC236}">
                  <a16:creationId xmlns:a16="http://schemas.microsoft.com/office/drawing/2014/main" id="{FAB5BE32-9B10-4EF9-9B3A-E91BAE8A67FF}"/>
                </a:ext>
              </a:extLst>
            </p:cNvPr>
            <p:cNvGrpSpPr/>
            <p:nvPr/>
          </p:nvGrpSpPr>
          <p:grpSpPr>
            <a:xfrm>
              <a:off x="2285769" y="38557"/>
              <a:ext cx="2918099" cy="781051"/>
              <a:chOff x="458611" y="-1705663"/>
              <a:chExt cx="3093173" cy="951198"/>
            </a:xfrm>
          </p:grpSpPr>
          <p:sp>
            <p:nvSpPr>
              <p:cNvPr id="35" name="Cuadro de texto 2">
                <a:extLst>
                  <a:ext uri="{FF2B5EF4-FFF2-40B4-BE49-F238E27FC236}">
                    <a16:creationId xmlns:a16="http://schemas.microsoft.com/office/drawing/2014/main" id="{A2F9B6C2-1CA8-4E4D-AB2F-944D62CE7E5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6" name="Imagen 35" descr="Boomerang">
                <a:extLst>
                  <a:ext uri="{FF2B5EF4-FFF2-40B4-BE49-F238E27FC236}">
                    <a16:creationId xmlns:a16="http://schemas.microsoft.com/office/drawing/2014/main" id="{F502DFC6-BD33-486B-9401-B78FD1FA7CC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37" name="Imagen 36">
              <a:extLst>
                <a:ext uri="{FF2B5EF4-FFF2-40B4-BE49-F238E27FC236}">
                  <a16:creationId xmlns:a16="http://schemas.microsoft.com/office/drawing/2014/main" id="{A8D376AE-6D42-46E2-B246-A47790F6D2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288" y="422070"/>
              <a:ext cx="1342432" cy="407076"/>
            </a:xfrm>
            <a:prstGeom prst="rect">
              <a:avLst/>
            </a:prstGeom>
            <a:noFill/>
            <a:ln>
              <a:noFill/>
            </a:ln>
          </p:spPr>
        </p:pic>
        <p:pic>
          <p:nvPicPr>
            <p:cNvPr id="38" name="Imagen 37">
              <a:extLst>
                <a:ext uri="{FF2B5EF4-FFF2-40B4-BE49-F238E27FC236}">
                  <a16:creationId xmlns:a16="http://schemas.microsoft.com/office/drawing/2014/main" id="{50483B94-C5CD-4A22-9ED7-BA14A31546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0887" y="69170"/>
              <a:ext cx="1342432" cy="360005"/>
            </a:xfrm>
            <a:prstGeom prst="rect">
              <a:avLst/>
            </a:prstGeom>
            <a:noFill/>
          </p:spPr>
        </p:pic>
        <p:pic>
          <p:nvPicPr>
            <p:cNvPr id="39" name="Imagen 38">
              <a:extLst>
                <a:ext uri="{FF2B5EF4-FFF2-40B4-BE49-F238E27FC236}">
                  <a16:creationId xmlns:a16="http://schemas.microsoft.com/office/drawing/2014/main" id="{171A86F5-D042-46D1-914F-A01B9396B2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6140" y="897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127663"/>
            <a:ext cx="12192000" cy="2585323"/>
          </a:xfrm>
          <a:prstGeom prst="rect">
            <a:avLst/>
          </a:prstGeom>
          <a:noFill/>
        </p:spPr>
        <p:txBody>
          <a:bodyPr wrap="square" rtlCol="0">
            <a:spAutoFit/>
          </a:bodyPr>
          <a:lstStyle/>
          <a:p>
            <a:pPr algn="ctr"/>
            <a:r>
              <a:rPr lang="es-MX" sz="5400" b="1" dirty="0"/>
              <a:t>Gestión de recursos financieros para redes LAN de fibra óptica pasiva: caso de estudio UAQ.</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smtClean="0"/>
              <a:t>César Estévez Serrato</a:t>
            </a:r>
            <a:endParaRPr lang="es-MX" sz="2400" b="1" i="1" dirty="0"/>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677108"/>
          </a:xfrm>
          <a:prstGeom prst="rect">
            <a:avLst/>
          </a:prstGeom>
          <a:noFill/>
        </p:spPr>
        <p:txBody>
          <a:bodyPr wrap="square" rtlCol="0">
            <a:spAutoFit/>
          </a:bodyPr>
          <a:lstStyle/>
          <a:p>
            <a:pPr algn="ctr"/>
            <a:r>
              <a:rPr lang="es-MX" sz="2000" b="1" i="1" dirty="0" smtClean="0"/>
              <a:t>DIRECTORA </a:t>
            </a:r>
            <a:r>
              <a:rPr lang="es-MX" sz="2000" b="1" i="1" dirty="0"/>
              <a:t>DE TESIS</a:t>
            </a:r>
          </a:p>
          <a:p>
            <a:pPr algn="ctr"/>
            <a:r>
              <a:rPr lang="es-MX" dirty="0"/>
              <a:t>Dra. Denise Gómez Hernández</a:t>
            </a:r>
            <a:endParaRPr lang="es-MX" sz="2000" b="1" i="1" dirty="0"/>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8"/>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smtClean="0"/>
              <a:t>Maestría en gestión de la tecnología</a:t>
            </a:r>
            <a:endParaRPr lang="es-MX" sz="2400" b="1" i="1" dirty="0"/>
          </a:p>
        </p:txBody>
      </p:sp>
    </p:spTree>
    <p:extLst>
      <p:ext uri="{BB962C8B-B14F-4D97-AF65-F5344CB8AC3E}">
        <p14:creationId xmlns:p14="http://schemas.microsoft.com/office/powerpoint/2010/main" val="59554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568250" y="1473234"/>
            <a:ext cx="7454900" cy="584775"/>
          </a:xfrm>
          <a:prstGeom prst="rect">
            <a:avLst/>
          </a:prstGeom>
          <a:noFill/>
        </p:spPr>
        <p:txBody>
          <a:bodyPr wrap="square" rtlCol="0">
            <a:spAutoFit/>
          </a:bodyPr>
          <a:lstStyle/>
          <a:p>
            <a:r>
              <a:rPr lang="es-MX" sz="3200" dirty="0" smtClean="0"/>
              <a:t>Referencias</a:t>
            </a:r>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155841" y="2245131"/>
            <a:ext cx="11439127" cy="4431983"/>
          </a:xfrm>
          <a:prstGeom prst="rect">
            <a:avLst/>
          </a:prstGeom>
          <a:noFill/>
        </p:spPr>
        <p:txBody>
          <a:bodyPr wrap="square" rtlCol="0">
            <a:spAutoFit/>
          </a:bodyPr>
          <a:lstStyle/>
          <a:p>
            <a:r>
              <a:rPr lang="es-MX" sz="2400" dirty="0"/>
              <a:t>Padilla, M. C. (2012). Gestión financiera. </a:t>
            </a:r>
            <a:r>
              <a:rPr lang="es-MX" sz="2400" dirty="0" err="1"/>
              <a:t>Ecoe</a:t>
            </a:r>
            <a:r>
              <a:rPr lang="es-MX" sz="2400" dirty="0"/>
              <a:t> Ediciones</a:t>
            </a:r>
            <a:r>
              <a:rPr lang="es-MX" sz="2400" dirty="0" smtClean="0"/>
              <a:t>.</a:t>
            </a:r>
          </a:p>
          <a:p>
            <a:endParaRPr lang="es-MX" sz="2400" dirty="0" smtClean="0"/>
          </a:p>
          <a:p>
            <a:r>
              <a:rPr lang="en-US" sz="2400" dirty="0"/>
              <a:t>Association for passive optical LAN. (2019). How Passive Optical LANs are Enlightening the Enterprise LAN. </a:t>
            </a:r>
            <a:r>
              <a:rPr lang="es-MX" sz="2400" dirty="0" smtClean="0"/>
              <a:t>Apolan global</a:t>
            </a:r>
            <a:r>
              <a:rPr lang="es-MX" sz="2400" dirty="0"/>
              <a:t>. </a:t>
            </a:r>
            <a:r>
              <a:rPr lang="es-MX" sz="2400" u="sng" dirty="0">
                <a:hlinkClick r:id="rId3"/>
              </a:rPr>
              <a:t>https://</a:t>
            </a:r>
            <a:r>
              <a:rPr lang="es-MX" sz="2400" u="sng" dirty="0" smtClean="0">
                <a:hlinkClick r:id="rId3"/>
              </a:rPr>
              <a:t>apolanglobal.org/wp-content/uploads/2019/07/Passive-Optical-LAN_White-Paper_150520.pdf</a:t>
            </a:r>
            <a:endParaRPr lang="es-MX" sz="2400" u="sng" dirty="0" smtClean="0"/>
          </a:p>
          <a:p>
            <a:endParaRPr lang="es-MX" sz="2400" u="sng" dirty="0"/>
          </a:p>
          <a:p>
            <a:r>
              <a:rPr lang="en-US" sz="2400" dirty="0"/>
              <a:t>IBM. (2013). Smarter Networks with Passive Optical LANs. </a:t>
            </a:r>
            <a:r>
              <a:rPr lang="es-MX" sz="2400" u="sng" dirty="0">
                <a:hlinkClick r:id="rId4"/>
              </a:rPr>
              <a:t>https://</a:t>
            </a:r>
            <a:r>
              <a:rPr lang="es-MX" sz="2400" u="sng" dirty="0" smtClean="0">
                <a:hlinkClick r:id="rId4"/>
              </a:rPr>
              <a:t>apolanglobal.org/wp-content/uploads/2019/07/IBM_Smarter_Networks_Passive_Optical_LAN_White_Paper.pdf</a:t>
            </a:r>
            <a:endParaRPr lang="es-MX" sz="2400" u="sng" dirty="0" smtClean="0"/>
          </a:p>
          <a:p>
            <a:endParaRPr lang="es-MX" sz="2400" u="sng" dirty="0"/>
          </a:p>
          <a:p>
            <a:r>
              <a:rPr lang="en-US" sz="2400" dirty="0" err="1"/>
              <a:t>Holtsnider</a:t>
            </a:r>
            <a:r>
              <a:rPr lang="en-US" sz="2400" dirty="0"/>
              <a:t>, B., &amp; Jaffe, B. D. (2010). IT Manager’s Handbook. Elsevier </a:t>
            </a:r>
            <a:r>
              <a:rPr lang="en-US" sz="2400" dirty="0" err="1"/>
              <a:t>Gezondheidszorg</a:t>
            </a:r>
            <a:r>
              <a:rPr lang="en-US" sz="2400" dirty="0"/>
              <a:t>.</a:t>
            </a:r>
            <a:endParaRPr lang="es-MX" sz="2400" dirty="0"/>
          </a:p>
          <a:p>
            <a:endParaRPr lang="es-MX" dirty="0"/>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5"/>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6"/>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7">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Tree>
    <p:extLst>
      <p:ext uri="{BB962C8B-B14F-4D97-AF65-F5344CB8AC3E}">
        <p14:creationId xmlns:p14="http://schemas.microsoft.com/office/powerpoint/2010/main" val="3393912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smtClean="0"/>
              <a:t>César Estévez Serrato</a:t>
            </a:r>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3126819" y="4153707"/>
            <a:ext cx="7454900" cy="1077218"/>
          </a:xfrm>
          <a:prstGeom prst="rect">
            <a:avLst/>
          </a:prstGeom>
          <a:noFill/>
        </p:spPr>
        <p:txBody>
          <a:bodyPr wrap="square" rtlCol="0">
            <a:spAutoFit/>
          </a:bodyPr>
          <a:lstStyle/>
          <a:p>
            <a:pPr algn="ctr"/>
            <a:r>
              <a:rPr lang="es-MX" sz="3200" dirty="0"/>
              <a:t>Correo: cestevez09@alumnos.uaq.mx</a:t>
            </a:r>
          </a:p>
          <a:p>
            <a:pPr algn="ctr"/>
            <a:r>
              <a:rPr lang="es-MX" sz="3200" dirty="0" smtClean="0"/>
              <a:t> </a:t>
            </a:r>
            <a:endParaRPr lang="es-MX" sz="3200" dirty="0"/>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pic>
        <p:nvPicPr>
          <p:cNvPr id="7170" name="Picture 2" descr="Cómo guardar uno o varios mensajes de Gmail en PDF con Chrome | Pymes |  Cinco Dí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22" y="3525793"/>
            <a:ext cx="2885117" cy="189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4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licaciones actuales de la Fibra Óptica - Bits empresa de ti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188691"/>
            <a:ext cx="6581775" cy="53015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13184" y="1281038"/>
            <a:ext cx="5194300" cy="4524315"/>
          </a:xfrm>
          <a:prstGeom prst="rect">
            <a:avLst/>
          </a:prstGeom>
          <a:noFill/>
        </p:spPr>
        <p:txBody>
          <a:bodyPr wrap="square" rtlCol="0">
            <a:spAutoFit/>
          </a:bodyPr>
          <a:lstStyle/>
          <a:p>
            <a:r>
              <a:rPr lang="es-MX" sz="3200" b="1" dirty="0" smtClean="0"/>
              <a:t>Justificación</a:t>
            </a:r>
          </a:p>
          <a:p>
            <a:endParaRPr lang="es-MX" sz="3200" dirty="0"/>
          </a:p>
          <a:p>
            <a:r>
              <a:rPr lang="es-MX" sz="3200" dirty="0" smtClean="0"/>
              <a:t>Los gerentes de tecnología están buscando soluciones que proporcionen un ancho de banda eficiente al tiempo que aumentan la seguridad, confiabilidad de sus redes y reduzcan costos.</a:t>
            </a:r>
            <a:endParaRPr lang="es-MX" sz="3200" dirty="0"/>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 name="Rectángulo 1"/>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Tree>
    <p:extLst>
      <p:ext uri="{BB962C8B-B14F-4D97-AF65-F5344CB8AC3E}">
        <p14:creationId xmlns:p14="http://schemas.microsoft.com/office/powerpoint/2010/main" val="428795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6718496" y="1217825"/>
            <a:ext cx="5194300" cy="5016758"/>
          </a:xfrm>
          <a:prstGeom prst="rect">
            <a:avLst/>
          </a:prstGeom>
          <a:noFill/>
        </p:spPr>
        <p:txBody>
          <a:bodyPr wrap="square" rtlCol="0">
            <a:spAutoFit/>
          </a:bodyPr>
          <a:lstStyle/>
          <a:p>
            <a:r>
              <a:rPr lang="es-MX" sz="3200" b="1" dirty="0" smtClean="0"/>
              <a:t>Justificación</a:t>
            </a:r>
          </a:p>
          <a:p>
            <a:endParaRPr lang="es-MX" sz="3200" dirty="0"/>
          </a:p>
          <a:p>
            <a:pPr marL="457200" indent="-457200">
              <a:buFont typeface="Wingdings" panose="05000000000000000000" pitchFamily="2" charset="2"/>
              <a:buChar char="§"/>
            </a:pPr>
            <a:r>
              <a:rPr lang="es-MX" sz="3200" dirty="0"/>
              <a:t>Las redes pasivas de fibra óptica en general ayudan a reducir significativamente costos (OPEX y CAPEX</a:t>
            </a:r>
            <a:r>
              <a:rPr lang="es-MX" sz="3200" dirty="0" smtClean="0"/>
              <a:t>).</a:t>
            </a:r>
          </a:p>
          <a:p>
            <a:pPr marL="457200" indent="-457200">
              <a:buFont typeface="Wingdings" panose="05000000000000000000" pitchFamily="2" charset="2"/>
              <a:buChar char="§"/>
            </a:pPr>
            <a:r>
              <a:rPr lang="es-MX" sz="3200" dirty="0" smtClean="0"/>
              <a:t>Necesario implementar mas tecnologías “verdes”.</a:t>
            </a:r>
          </a:p>
          <a:p>
            <a:pPr marL="457200" indent="-457200">
              <a:buFont typeface="Wingdings" panose="05000000000000000000" pitchFamily="2" charset="2"/>
              <a:buChar char="§"/>
            </a:pPr>
            <a:r>
              <a:rPr lang="es-MX" sz="3200" dirty="0" smtClean="0"/>
              <a:t>Mejorar el conocimiento de temas tecnológicos.</a:t>
            </a:r>
            <a:endParaRPr lang="es-MX" sz="3200" dirty="0"/>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1026" name="Picture 2" descr="Capex Opex, ¿hacia dónde debe ir tu empresa en T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 y="1195783"/>
            <a:ext cx="5904022" cy="2952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sta Rica busca posicionarse como laboratorio de tecnologías verdes y  limpias"/>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85" y="4147794"/>
            <a:ext cx="5898513" cy="2373034"/>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p:cNvSpPr/>
          <p:nvPr/>
        </p:nvSpPr>
        <p:spPr>
          <a:xfrm>
            <a:off x="7540249" y="-23714"/>
            <a:ext cx="3176149"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Tree>
    <p:extLst>
      <p:ext uri="{BB962C8B-B14F-4D97-AF65-F5344CB8AC3E}">
        <p14:creationId xmlns:p14="http://schemas.microsoft.com/office/powerpoint/2010/main" val="3664541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ál es la diferencia entre OBJETIVOS GENERALES y ESPECÍFICOS? - YouTub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510" y="1179914"/>
            <a:ext cx="6676002" cy="53103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13184" y="1281038"/>
            <a:ext cx="5194300" cy="5016758"/>
          </a:xfrm>
          <a:prstGeom prst="rect">
            <a:avLst/>
          </a:prstGeom>
          <a:noFill/>
        </p:spPr>
        <p:txBody>
          <a:bodyPr wrap="square" rtlCol="0">
            <a:spAutoFit/>
          </a:bodyPr>
          <a:lstStyle/>
          <a:p>
            <a:r>
              <a:rPr lang="es-MX" sz="3200" b="1" dirty="0" smtClean="0"/>
              <a:t>Objetivo general</a:t>
            </a:r>
          </a:p>
          <a:p>
            <a:endParaRPr lang="es-MX" sz="3200" dirty="0"/>
          </a:p>
          <a:p>
            <a:r>
              <a:rPr lang="es-MX" sz="3200" dirty="0"/>
              <a:t>Proponer un proceso para la gestión financiera de la implementación de un sistema basado en fibra óptica pasiva en el campus ciudad universitaria de la Universidad Autónoma de Querétaro.</a:t>
            </a:r>
            <a:endParaRPr lang="es-MX" sz="3200" dirty="0"/>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Rectángulo 19"/>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Tree>
    <p:extLst>
      <p:ext uri="{BB962C8B-B14F-4D97-AF65-F5344CB8AC3E}">
        <p14:creationId xmlns:p14="http://schemas.microsoft.com/office/powerpoint/2010/main" val="2500827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6726010" y="1255797"/>
            <a:ext cx="5194300" cy="5509200"/>
          </a:xfrm>
          <a:prstGeom prst="rect">
            <a:avLst/>
          </a:prstGeom>
          <a:noFill/>
        </p:spPr>
        <p:txBody>
          <a:bodyPr wrap="square" rtlCol="0">
            <a:spAutoFit/>
          </a:bodyPr>
          <a:lstStyle/>
          <a:p>
            <a:r>
              <a:rPr lang="es-MX" sz="3200" dirty="0" smtClean="0"/>
              <a:t>Objetivos específicos</a:t>
            </a:r>
            <a:endParaRPr lang="es-MX" sz="3200" dirty="0"/>
          </a:p>
          <a:p>
            <a:pPr marL="285750" indent="-285750">
              <a:buFont typeface="Arial" panose="020B0604020202020204" pitchFamily="34" charset="0"/>
              <a:buChar char="•"/>
            </a:pPr>
            <a:r>
              <a:rPr lang="es-MX" dirty="0"/>
              <a:t>Analizar la factibilidad técnica, operativa y financiera de redes LAN de fibra óptica pasiva contra una red convencional; mediante una revisión de literatura sobre casos de </a:t>
            </a:r>
            <a:r>
              <a:rPr lang="es-MX" dirty="0" smtClean="0"/>
              <a:t>éxito.</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Evaluar </a:t>
            </a:r>
            <a:r>
              <a:rPr lang="es-MX" dirty="0"/>
              <a:t>la situación técnica y operativa actual de la infraestructura de red en el Campus Ciudad Universitaria de la Universidad Autónoma de Querétaro</a:t>
            </a:r>
            <a:r>
              <a:rPr lang="es-MX" dirty="0" smtClean="0"/>
              <a:t>.</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Proponer un proceso para la gestión financiera de la implementación de fibra óptica pasiva en el Campus Ciudad Universitaria de la Universidad Autónoma de Querétaro, mediante los resultados anteriores y los del valor presente neto y la tasa interna de retorno.</a:t>
            </a:r>
          </a:p>
          <a:p>
            <a:endParaRPr lang="es-MX" sz="3200" dirty="0"/>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2052" name="Picture 4" descr="Verbos para objetivos generales y específicos. - Fichas Escolar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7249" y="1714101"/>
            <a:ext cx="4209035" cy="420903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
        <p:nvSpPr>
          <p:cNvPr id="26" name="Rectángulo 25">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Tree>
    <p:extLst>
      <p:ext uri="{BB962C8B-B14F-4D97-AF65-F5344CB8AC3E}">
        <p14:creationId xmlns:p14="http://schemas.microsoft.com/office/powerpoint/2010/main" val="792119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 CLAVES PARA MEJORAR TU GESTIÓN FINANCIERA - Corposuit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484" y="1188690"/>
            <a:ext cx="6584516" cy="530158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4"/>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5"/>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167054" y="1281038"/>
            <a:ext cx="5440430" cy="4524315"/>
          </a:xfrm>
          <a:prstGeom prst="rect">
            <a:avLst/>
          </a:prstGeom>
          <a:noFill/>
        </p:spPr>
        <p:txBody>
          <a:bodyPr wrap="square" rtlCol="0">
            <a:spAutoFit/>
          </a:bodyPr>
          <a:lstStyle/>
          <a:p>
            <a:pPr algn="just"/>
            <a:r>
              <a:rPr lang="es-MX" sz="3200" b="1" dirty="0" smtClean="0"/>
              <a:t>Antecedentes (Marco teórico)</a:t>
            </a:r>
          </a:p>
          <a:p>
            <a:pPr algn="just"/>
            <a:endParaRPr lang="es-MX" sz="3200" dirty="0"/>
          </a:p>
          <a:p>
            <a:pPr algn="just"/>
            <a:r>
              <a:rPr lang="es-MX" sz="2800" dirty="0" smtClean="0"/>
              <a:t>Padilla </a:t>
            </a:r>
            <a:r>
              <a:rPr lang="es-MX" sz="2800" dirty="0"/>
              <a:t>(2012) menciona la evidente importancia de una correcta gestión financiera para poder resolver el dilema de Liquidez – Rentabilidad, que ayude a proveer los recursos necesarios para la toma de decisiones eficiente y que se aseguren los retornos financieros. </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10"/>
          <a:stretch>
            <a:fillRect/>
          </a:stretch>
        </p:blipFill>
        <p:spPr>
          <a:xfrm>
            <a:off x="10966014" y="5817941"/>
            <a:ext cx="1329264" cy="1026026"/>
          </a:xfrm>
          <a:prstGeom prst="rect">
            <a:avLst/>
          </a:prstGeom>
        </p:spPr>
      </p:pic>
      <p:sp>
        <p:nvSpPr>
          <p:cNvPr id="20" name="Rectángulo 19"/>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Tree>
    <p:extLst>
      <p:ext uri="{BB962C8B-B14F-4D97-AF65-F5344CB8AC3E}">
        <p14:creationId xmlns:p14="http://schemas.microsoft.com/office/powerpoint/2010/main" val="163027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6726010" y="1255797"/>
            <a:ext cx="5194300" cy="6001643"/>
          </a:xfrm>
          <a:prstGeom prst="rect">
            <a:avLst/>
          </a:prstGeom>
          <a:noFill/>
        </p:spPr>
        <p:txBody>
          <a:bodyPr wrap="square" rtlCol="0">
            <a:spAutoFit/>
          </a:bodyPr>
          <a:lstStyle/>
          <a:p>
            <a:r>
              <a:rPr lang="es-MX" sz="3200" b="1" dirty="0" smtClean="0"/>
              <a:t>Antecedentes (Marco teórico)</a:t>
            </a:r>
          </a:p>
          <a:p>
            <a:endParaRPr lang="es-MX" sz="3200" dirty="0"/>
          </a:p>
          <a:p>
            <a:r>
              <a:rPr lang="es-MX" sz="2800" dirty="0"/>
              <a:t>Las redes convencionales han evolucionado a las redes LAN de fibra óptica, la cual aporta importantes ventajas adicionales frente al cobre en cuanto a costos de mantenimiento, fiabilidad, tiempo de vida, distancia, ancho de banda o calidad de la señal.</a:t>
            </a:r>
            <a:endParaRPr lang="es-MX" sz="2800" dirty="0" smtClean="0"/>
          </a:p>
          <a:p>
            <a:endParaRPr lang="es-MX" sz="3200" dirty="0"/>
          </a:p>
          <a:p>
            <a:endParaRPr lang="es-MX" sz="3200" dirty="0"/>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098" name="Picture 2" descr="Diseña Red LAN: Secuencia Didáctica #1 Redes de computador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1438" y="2185107"/>
            <a:ext cx="4501139" cy="3375854"/>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Tree>
    <p:extLst>
      <p:ext uri="{BB962C8B-B14F-4D97-AF65-F5344CB8AC3E}">
        <p14:creationId xmlns:p14="http://schemas.microsoft.com/office/powerpoint/2010/main" val="2268135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6726010" y="1255797"/>
            <a:ext cx="5194300" cy="4216539"/>
          </a:xfrm>
          <a:prstGeom prst="rect">
            <a:avLst/>
          </a:prstGeom>
          <a:noFill/>
        </p:spPr>
        <p:txBody>
          <a:bodyPr wrap="square" rtlCol="0">
            <a:spAutoFit/>
          </a:bodyPr>
          <a:lstStyle/>
          <a:p>
            <a:r>
              <a:rPr lang="es-MX" sz="3200" b="1" dirty="0" smtClean="0"/>
              <a:t>Antecedentes (Marco teórico)</a:t>
            </a:r>
          </a:p>
          <a:p>
            <a:endParaRPr lang="es-MX" sz="3200" dirty="0"/>
          </a:p>
          <a:p>
            <a:pPr algn="just"/>
            <a:endParaRPr lang="es-MX" sz="2800" dirty="0" smtClean="0"/>
          </a:p>
          <a:p>
            <a:pPr algn="just"/>
            <a:r>
              <a:rPr lang="es-MX" sz="2800" dirty="0" smtClean="0"/>
              <a:t>Un caso de éxito en la instalación de redes LAN de fibra óptica pasiva es el de </a:t>
            </a:r>
            <a:r>
              <a:rPr lang="es-MX" sz="2800" dirty="0"/>
              <a:t>U</a:t>
            </a:r>
            <a:r>
              <a:rPr lang="es-MX" sz="2800" dirty="0" smtClean="0"/>
              <a:t>niversidad del estado de Washington.</a:t>
            </a:r>
            <a:endParaRPr lang="es-MX" sz="3200" dirty="0"/>
          </a:p>
          <a:p>
            <a:endParaRPr lang="es-MX" sz="3200" dirty="0"/>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Rectángulo 19"/>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graphicFrame>
        <p:nvGraphicFramePr>
          <p:cNvPr id="2" name="Tabla 1"/>
          <p:cNvGraphicFramePr>
            <a:graphicFrameLocks noGrp="1"/>
          </p:cNvGraphicFramePr>
          <p:nvPr>
            <p:extLst>
              <p:ext uri="{D42A27DB-BD31-4B8C-83A1-F6EECF244321}">
                <p14:modId xmlns:p14="http://schemas.microsoft.com/office/powerpoint/2010/main" val="1059192562"/>
              </p:ext>
            </p:extLst>
          </p:nvPr>
        </p:nvGraphicFramePr>
        <p:xfrm>
          <a:off x="449760" y="3745456"/>
          <a:ext cx="5605780" cy="2713330"/>
        </p:xfrm>
        <a:graphic>
          <a:graphicData uri="http://schemas.openxmlformats.org/drawingml/2006/table">
            <a:tbl>
              <a:tblPr firstRow="1" firstCol="1" bandRow="1">
                <a:tableStyleId>{C083E6E3-FA7D-4D7B-A595-EF9225AFEA82}</a:tableStyleId>
              </a:tblPr>
              <a:tblGrid>
                <a:gridCol w="2802890">
                  <a:extLst>
                    <a:ext uri="{9D8B030D-6E8A-4147-A177-3AD203B41FA5}">
                      <a16:colId xmlns:a16="http://schemas.microsoft.com/office/drawing/2014/main" val="879640232"/>
                    </a:ext>
                  </a:extLst>
                </a:gridCol>
                <a:gridCol w="2802890">
                  <a:extLst>
                    <a:ext uri="{9D8B030D-6E8A-4147-A177-3AD203B41FA5}">
                      <a16:colId xmlns:a16="http://schemas.microsoft.com/office/drawing/2014/main" val="389171630"/>
                    </a:ext>
                  </a:extLst>
                </a:gridCol>
              </a:tblGrid>
              <a:tr h="542666">
                <a:tc>
                  <a:txBody>
                    <a:bodyPr/>
                    <a:lstStyle/>
                    <a:p>
                      <a:pPr algn="just">
                        <a:lnSpc>
                          <a:spcPct val="150000"/>
                        </a:lnSpc>
                        <a:spcAft>
                          <a:spcPts val="0"/>
                        </a:spcAft>
                      </a:pPr>
                      <a:r>
                        <a:rPr lang="es-MX" sz="1200" dirty="0">
                          <a:effectLst/>
                        </a:rPr>
                        <a:t>Espacio de construcción ahorrado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a:effectLst/>
                        </a:rPr>
                        <a:t>46.45 m2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9220268"/>
                  </a:ext>
                </a:extLst>
              </a:tr>
              <a:tr h="542666">
                <a:tc>
                  <a:txBody>
                    <a:bodyPr/>
                    <a:lstStyle/>
                    <a:p>
                      <a:pPr algn="just">
                        <a:lnSpc>
                          <a:spcPct val="150000"/>
                        </a:lnSpc>
                        <a:spcAft>
                          <a:spcPts val="0"/>
                        </a:spcAft>
                      </a:pPr>
                      <a:r>
                        <a:rPr lang="es-MX" sz="1200">
                          <a:effectLst/>
                        </a:rPr>
                        <a:t>Costo por dormitorio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a:effectLst/>
                        </a:rPr>
                        <a:t>$ 2,875 (GPON) contra $ 4,700 (cobre)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130177"/>
                  </a:ext>
                </a:extLst>
              </a:tr>
              <a:tr h="542666">
                <a:tc>
                  <a:txBody>
                    <a:bodyPr/>
                    <a:lstStyle/>
                    <a:p>
                      <a:pPr algn="just">
                        <a:lnSpc>
                          <a:spcPct val="150000"/>
                        </a:lnSpc>
                        <a:spcAft>
                          <a:spcPts val="0"/>
                        </a:spcAft>
                      </a:pPr>
                      <a:r>
                        <a:rPr lang="es-MX" sz="1200">
                          <a:effectLst/>
                        </a:rPr>
                        <a:t>Puntos de conexión de fibra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a:effectLst/>
                        </a:rPr>
                        <a:t>18, 672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076485"/>
                  </a:ext>
                </a:extLst>
              </a:tr>
              <a:tr h="542666">
                <a:tc>
                  <a:txBody>
                    <a:bodyPr/>
                    <a:lstStyle/>
                    <a:p>
                      <a:pPr algn="just">
                        <a:lnSpc>
                          <a:spcPct val="150000"/>
                        </a:lnSpc>
                        <a:spcAft>
                          <a:spcPts val="0"/>
                        </a:spcAft>
                      </a:pPr>
                      <a:r>
                        <a:rPr lang="es-MX" sz="1200">
                          <a:effectLst/>
                        </a:rPr>
                        <a:t>GPON contra cobre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dirty="0">
                          <a:effectLst/>
                        </a:rPr>
                        <a:t>44% en ahorros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202510"/>
                  </a:ext>
                </a:extLst>
              </a:tr>
              <a:tr h="542666">
                <a:tc>
                  <a:txBody>
                    <a:bodyPr/>
                    <a:lstStyle/>
                    <a:p>
                      <a:pPr algn="just">
                        <a:lnSpc>
                          <a:spcPct val="150000"/>
                        </a:lnSpc>
                        <a:spcAft>
                          <a:spcPts val="0"/>
                        </a:spcAft>
                      </a:pPr>
                      <a:r>
                        <a:rPr lang="es-MX" sz="1200">
                          <a:effectLst/>
                        </a:rPr>
                        <a:t>La Universidad ahorro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dirty="0">
                          <a:effectLst/>
                        </a:rPr>
                        <a:t>$ 628, 000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071024"/>
                  </a:ext>
                </a:extLst>
              </a:tr>
            </a:tbl>
          </a:graphicData>
        </a:graphic>
      </p:graphicFrame>
      <p:pic>
        <p:nvPicPr>
          <p:cNvPr id="8194" name="Picture 2" descr="Universidad Estatal de Washington - Wikipedia, la enciclopedia libr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188" y="1351166"/>
            <a:ext cx="5605780" cy="23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9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cadémicos y administrativos de la UAQ regresan a laborar - Diario de  Querétaro | Noticias Locales, Policiacas, de México, Querétaro y el Mund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484" y="1163371"/>
            <a:ext cx="6584516" cy="5326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4"/>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5"/>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César Estévez Serrato – Maestría en Gestión de la Tecnología – (3er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184638" y="1281038"/>
            <a:ext cx="5422846" cy="4524315"/>
          </a:xfrm>
          <a:prstGeom prst="rect">
            <a:avLst/>
          </a:prstGeom>
          <a:noFill/>
        </p:spPr>
        <p:txBody>
          <a:bodyPr wrap="square" rtlCol="0">
            <a:spAutoFit/>
          </a:bodyPr>
          <a:lstStyle/>
          <a:p>
            <a:pPr algn="just"/>
            <a:r>
              <a:rPr lang="es-MX" sz="3200" b="1" dirty="0" smtClean="0"/>
              <a:t>Antecedentes (Marco teórico)</a:t>
            </a:r>
          </a:p>
          <a:p>
            <a:pPr algn="just"/>
            <a:endParaRPr lang="es-MX" sz="3200" dirty="0"/>
          </a:p>
          <a:p>
            <a:pPr algn="just"/>
            <a:r>
              <a:rPr lang="es-MX" sz="2800" dirty="0"/>
              <a:t>Actualmente en la gran mayoría de edificios comerciales cuentan con una infraestructura de redes LAN de cobre. Es el caso de la Universidad Autónoma de Querétaro, su red está basada en su mayoría en el cobre, solo usan fibra sobre el cableado vertical.</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10"/>
          <a:stretch>
            <a:fillRect/>
          </a:stretch>
        </p:blipFill>
        <p:spPr>
          <a:xfrm>
            <a:off x="10966014" y="5817941"/>
            <a:ext cx="1329264" cy="1026026"/>
          </a:xfrm>
          <a:prstGeom prst="rect">
            <a:avLst/>
          </a:prstGeom>
        </p:spPr>
      </p:pic>
      <p:sp>
        <p:nvSpPr>
          <p:cNvPr id="20" name="Rectángulo 19"/>
          <p:cNvSpPr/>
          <p:nvPr/>
        </p:nvSpPr>
        <p:spPr>
          <a:xfrm>
            <a:off x="7505825" y="-23713"/>
            <a:ext cx="3210574" cy="923330"/>
          </a:xfrm>
          <a:prstGeom prst="rect">
            <a:avLst/>
          </a:prstGeom>
        </p:spPr>
        <p:txBody>
          <a:bodyPr wrap="square">
            <a:spAutoFit/>
          </a:bodyPr>
          <a:lstStyle/>
          <a:p>
            <a:pPr algn="ctr"/>
            <a:r>
              <a:rPr lang="es-MX" b="1" dirty="0"/>
              <a:t>Gestión de recursos financieros para redes LAN de fibra óptica pasiva: caso de estudio UAQ.</a:t>
            </a:r>
            <a:endParaRPr lang="es-MX" b="1" dirty="0"/>
          </a:p>
        </p:txBody>
      </p:sp>
    </p:spTree>
    <p:extLst>
      <p:ext uri="{BB962C8B-B14F-4D97-AF65-F5344CB8AC3E}">
        <p14:creationId xmlns:p14="http://schemas.microsoft.com/office/powerpoint/2010/main" val="1052340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1334</Words>
  <Application>Microsoft Office PowerPoint</Application>
  <PresentationFormat>Panorámica</PresentationFormat>
  <Paragraphs>128</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César Estévez Serrato</cp:lastModifiedBy>
  <cp:revision>26</cp:revision>
  <dcterms:created xsi:type="dcterms:W3CDTF">2020-09-22T18:49:23Z</dcterms:created>
  <dcterms:modified xsi:type="dcterms:W3CDTF">2021-11-05T02:22:12Z</dcterms:modified>
</cp:coreProperties>
</file>