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61" r:id="rId6"/>
    <p:sldId id="262" r:id="rId7"/>
    <p:sldId id="271" r:id="rId8"/>
    <p:sldId id="267" r:id="rId9"/>
    <p:sldId id="272" r:id="rId10"/>
    <p:sldId id="268" r:id="rId11"/>
    <p:sldId id="273" r:id="rId12"/>
    <p:sldId id="274" r:id="rId13"/>
    <p:sldId id="270" r:id="rId14"/>
    <p:sldId id="275" r:id="rId15"/>
    <p:sldId id="263" r:id="rId16"/>
    <p:sldId id="276" r:id="rId17"/>
    <p:sldId id="279" r:id="rId18"/>
    <p:sldId id="264" r:id="rId19"/>
    <p:sldId id="277" r:id="rId20"/>
    <p:sldId id="265" r:id="rId21"/>
    <p:sldId id="278" r:id="rId22"/>
    <p:sldId id="280" r:id="rId23"/>
    <p:sldId id="281" r:id="rId24"/>
    <p:sldId id="282" r:id="rId25"/>
    <p:sldId id="283" r:id="rId26"/>
    <p:sldId id="284" r:id="rId27"/>
    <p:sldId id="285" r:id="rId28"/>
    <p:sldId id="286" r:id="rId29"/>
    <p:sldId id="287" r:id="rId30"/>
    <p:sldId id="289" r:id="rId31"/>
    <p:sldId id="259"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50" d="100"/>
          <a:sy n="50" d="100"/>
        </p:scale>
        <p:origin x="43" y="7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DDB640E8-CEA8-44DB-B9E1-EF3A9917F7E0}">
      <dgm:prSet phldrT="[Texto]"/>
      <dgm:spPr/>
      <dgm:t>
        <a:bodyPr/>
        <a:lstStyle/>
        <a:p>
          <a:r>
            <a:rPr lang="es-MX" dirty="0"/>
            <a:t>En esta tesis se pretende mostrar que al menos en el caso de Querétaro las transiciones laborales dependen de las características sociodemográficas y el nivel educativo de las personas. </a:t>
          </a:r>
        </a:p>
      </dgm:t>
    </dgm:pt>
    <dgm:pt modelId="{E496A182-CB8C-4B17-BA73-612095E7CE70}" type="parTrans" cxnId="{DD2FD8D7-429C-43E4-8D3B-8B606A42C97D}">
      <dgm:prSet/>
      <dgm:spPr/>
      <dgm:t>
        <a:bodyPr/>
        <a:lstStyle/>
        <a:p>
          <a:endParaRPr lang="es-MX"/>
        </a:p>
      </dgm:t>
    </dgm:pt>
    <dgm:pt modelId="{DE88FE3E-C0C9-4279-A3EB-CB32ED34C0B5}" type="sibTrans" cxnId="{DD2FD8D7-429C-43E4-8D3B-8B606A42C97D}">
      <dgm:prSet/>
      <dgm:spPr/>
      <dgm:t>
        <a:bodyPr/>
        <a:lstStyle/>
        <a:p>
          <a:endParaRPr lang="es-MX"/>
        </a:p>
      </dgm:t>
    </dgm:pt>
    <dgm:pt modelId="{46B42A74-A2E1-4912-B797-25E6E434420B}">
      <dgm:prSet/>
      <dgm:spPr/>
      <dgm:t>
        <a:bodyPr/>
        <a:lstStyle/>
        <a:p>
          <a:r>
            <a:rPr lang="es-MX" dirty="0"/>
            <a:t>La intención es conocer los determinantes de las transiciones laborales y  la probabilidad de que ocurran para con ello reflexionar sobre su comportamiento, y las políticas que favorezcan las transiciones hacia el empleo. </a:t>
          </a:r>
        </a:p>
      </dgm:t>
    </dgm:pt>
    <dgm:pt modelId="{5AE7342F-6E78-4CB6-86F4-A55FAA2687CC}" type="parTrans" cxnId="{E27F3634-EED8-4FEF-837F-235415F32CF0}">
      <dgm:prSet/>
      <dgm:spPr/>
      <dgm:t>
        <a:bodyPr/>
        <a:lstStyle/>
        <a:p>
          <a:endParaRPr lang="es-MX"/>
        </a:p>
      </dgm:t>
    </dgm:pt>
    <dgm:pt modelId="{FB86FDBA-1EF3-4DDE-B728-99D28D2BA545}" type="sibTrans" cxnId="{E27F3634-EED8-4FEF-837F-235415F32CF0}">
      <dgm:prSet/>
      <dgm:spPr/>
      <dgm:t>
        <a:bodyPr/>
        <a:lstStyle/>
        <a:p>
          <a:endParaRPr lang="es-MX"/>
        </a:p>
      </dgm:t>
    </dgm:pt>
    <dgm:pt modelId="{C204CE81-18BF-471E-B786-52051D0DF9CE}">
      <dgm:prSet/>
      <dgm:spPr/>
      <dgm:t>
        <a:bodyPr/>
        <a:lstStyle/>
        <a:p>
          <a:r>
            <a:rPr lang="es-MX" dirty="0"/>
            <a:t>La investigación se centra en el análisis de la estructura del mercado laboral del Estado de Querétaro y las determinantes principales tomando los datos del INEGI en el periodo del 2019 a 2020.</a:t>
          </a:r>
        </a:p>
      </dgm:t>
    </dgm:pt>
    <dgm:pt modelId="{80F77644-8605-4E6F-A71E-E798DF314F6E}" type="parTrans" cxnId="{0512364B-F08D-4561-876A-30AEA77B23D5}">
      <dgm:prSet/>
      <dgm:spPr/>
      <dgm:t>
        <a:bodyPr/>
        <a:lstStyle/>
        <a:p>
          <a:endParaRPr lang="es-MX"/>
        </a:p>
      </dgm:t>
    </dgm:pt>
    <dgm:pt modelId="{DF7A6855-6BC0-43D3-8E79-EFC04024E236}" type="sibTrans" cxnId="{0512364B-F08D-4561-876A-30AEA77B23D5}">
      <dgm:prSet/>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 modelId="{271AD1C0-8338-41A9-AEE4-2AA8C9D79E50}" type="pres">
      <dgm:prSet presAssocID="{919CA684-DB6E-4273-8F78-C37E8B06D48C}" presName="ThreeNodes_1" presStyleLbl="node1" presStyleIdx="0" presStyleCnt="3">
        <dgm:presLayoutVars>
          <dgm:bulletEnabled val="1"/>
        </dgm:presLayoutVars>
      </dgm:prSet>
      <dgm:spPr/>
    </dgm:pt>
    <dgm:pt modelId="{C7ECF5F1-6196-499E-8193-474F0174CA92}" type="pres">
      <dgm:prSet presAssocID="{919CA684-DB6E-4273-8F78-C37E8B06D48C}" presName="ThreeNodes_2" presStyleLbl="node1" presStyleIdx="1" presStyleCnt="3">
        <dgm:presLayoutVars>
          <dgm:bulletEnabled val="1"/>
        </dgm:presLayoutVars>
      </dgm:prSet>
      <dgm:spPr/>
    </dgm:pt>
    <dgm:pt modelId="{AD35C17B-FA7A-4D7D-9FC7-18E2C7D6D5A6}" type="pres">
      <dgm:prSet presAssocID="{919CA684-DB6E-4273-8F78-C37E8B06D48C}" presName="ThreeNodes_3" presStyleLbl="node1" presStyleIdx="2" presStyleCnt="3">
        <dgm:presLayoutVars>
          <dgm:bulletEnabled val="1"/>
        </dgm:presLayoutVars>
      </dgm:prSet>
      <dgm:spPr/>
    </dgm:pt>
    <dgm:pt modelId="{ED6CFA87-F413-48A8-BFD3-23E1090781E3}" type="pres">
      <dgm:prSet presAssocID="{919CA684-DB6E-4273-8F78-C37E8B06D48C}" presName="ThreeConn_1-2" presStyleLbl="fgAccFollowNode1" presStyleIdx="0" presStyleCnt="2">
        <dgm:presLayoutVars>
          <dgm:bulletEnabled val="1"/>
        </dgm:presLayoutVars>
      </dgm:prSet>
      <dgm:spPr/>
    </dgm:pt>
    <dgm:pt modelId="{53E01385-DC1F-4633-BF64-A3B71835841D}" type="pres">
      <dgm:prSet presAssocID="{919CA684-DB6E-4273-8F78-C37E8B06D48C}" presName="ThreeConn_2-3" presStyleLbl="fgAccFollowNode1" presStyleIdx="1" presStyleCnt="2">
        <dgm:presLayoutVars>
          <dgm:bulletEnabled val="1"/>
        </dgm:presLayoutVars>
      </dgm:prSet>
      <dgm:spPr/>
    </dgm:pt>
    <dgm:pt modelId="{3C2736A4-45BD-40A9-9631-26B4D55C703E}" type="pres">
      <dgm:prSet presAssocID="{919CA684-DB6E-4273-8F78-C37E8B06D48C}" presName="ThreeNodes_1_text" presStyleLbl="node1" presStyleIdx="2" presStyleCnt="3">
        <dgm:presLayoutVars>
          <dgm:bulletEnabled val="1"/>
        </dgm:presLayoutVars>
      </dgm:prSet>
      <dgm:spPr/>
    </dgm:pt>
    <dgm:pt modelId="{650EB4E1-54B6-4890-BD7E-A00ED5AA91E2}" type="pres">
      <dgm:prSet presAssocID="{919CA684-DB6E-4273-8F78-C37E8B06D48C}" presName="ThreeNodes_2_text" presStyleLbl="node1" presStyleIdx="2" presStyleCnt="3">
        <dgm:presLayoutVars>
          <dgm:bulletEnabled val="1"/>
        </dgm:presLayoutVars>
      </dgm:prSet>
      <dgm:spPr/>
    </dgm:pt>
    <dgm:pt modelId="{807038EE-A006-41F6-831A-D8175F688DD0}" type="pres">
      <dgm:prSet presAssocID="{919CA684-DB6E-4273-8F78-C37E8B06D48C}" presName="ThreeNodes_3_text" presStyleLbl="node1" presStyleIdx="2" presStyleCnt="3">
        <dgm:presLayoutVars>
          <dgm:bulletEnabled val="1"/>
        </dgm:presLayoutVars>
      </dgm:prSet>
      <dgm:spPr/>
    </dgm:pt>
  </dgm:ptLst>
  <dgm:cxnLst>
    <dgm:cxn modelId="{572A490E-B725-4954-B3C6-F8329C737355}" type="presOf" srcId="{DDB640E8-CEA8-44DB-B9E1-EF3A9917F7E0}" destId="{271AD1C0-8338-41A9-AEE4-2AA8C9D79E50}" srcOrd="0" destOrd="0" presId="urn:microsoft.com/office/officeart/2005/8/layout/vProcess5"/>
    <dgm:cxn modelId="{3CFCC210-FBDD-49EF-A584-A514E025F819}" type="presOf" srcId="{C204CE81-18BF-471E-B786-52051D0DF9CE}" destId="{AD35C17B-FA7A-4D7D-9FC7-18E2C7D6D5A6}" srcOrd="0" destOrd="0" presId="urn:microsoft.com/office/officeart/2005/8/layout/vProcess5"/>
    <dgm:cxn modelId="{E27F3634-EED8-4FEF-837F-235415F32CF0}" srcId="{919CA684-DB6E-4273-8F78-C37E8B06D48C}" destId="{46B42A74-A2E1-4912-B797-25E6E434420B}" srcOrd="1" destOrd="0" parTransId="{5AE7342F-6E78-4CB6-86F4-A55FAA2687CC}" sibTransId="{FB86FDBA-1EF3-4DDE-B728-99D28D2BA545}"/>
    <dgm:cxn modelId="{74C94C3E-EE5E-4220-B9BD-E6BC92DB9F4E}" type="presOf" srcId="{FB86FDBA-1EF3-4DDE-B728-99D28D2BA545}" destId="{53E01385-DC1F-4633-BF64-A3B71835841D}" srcOrd="0" destOrd="0" presId="urn:microsoft.com/office/officeart/2005/8/layout/vProcess5"/>
    <dgm:cxn modelId="{BCADFD66-9A43-4157-A58A-6E68E8118523}" type="presOf" srcId="{46B42A74-A2E1-4912-B797-25E6E434420B}" destId="{650EB4E1-54B6-4890-BD7E-A00ED5AA91E2}" srcOrd="1" destOrd="0" presId="urn:microsoft.com/office/officeart/2005/8/layout/vProcess5"/>
    <dgm:cxn modelId="{0512364B-F08D-4561-876A-30AEA77B23D5}" srcId="{919CA684-DB6E-4273-8F78-C37E8B06D48C}" destId="{C204CE81-18BF-471E-B786-52051D0DF9CE}" srcOrd="2" destOrd="0" parTransId="{80F77644-8605-4E6F-A71E-E798DF314F6E}" sibTransId="{DF7A6855-6BC0-43D3-8E79-EFC04024E236}"/>
    <dgm:cxn modelId="{EF2F166D-5417-4605-BB84-AE7EDDD6DD41}" type="presOf" srcId="{DDB640E8-CEA8-44DB-B9E1-EF3A9917F7E0}" destId="{3C2736A4-45BD-40A9-9631-26B4D55C703E}" srcOrd="1" destOrd="0" presId="urn:microsoft.com/office/officeart/2005/8/layout/vProcess5"/>
    <dgm:cxn modelId="{126F48A8-C36F-4F9A-A321-FE9EB6555C4D}" type="presOf" srcId="{C204CE81-18BF-471E-B786-52051D0DF9CE}" destId="{807038EE-A006-41F6-831A-D8175F688DD0}" srcOrd="1" destOrd="0" presId="urn:microsoft.com/office/officeart/2005/8/layout/vProcess5"/>
    <dgm:cxn modelId="{8ED869AF-EDD1-46AE-9D12-EC509467CA3F}" type="presOf" srcId="{DE88FE3E-C0C9-4279-A3EB-CB32ED34C0B5}" destId="{ED6CFA87-F413-48A8-BFD3-23E1090781E3}" srcOrd="0" destOrd="0" presId="urn:microsoft.com/office/officeart/2005/8/layout/vProcess5"/>
    <dgm:cxn modelId="{DD2FD8D7-429C-43E4-8D3B-8B606A42C97D}" srcId="{919CA684-DB6E-4273-8F78-C37E8B06D48C}" destId="{DDB640E8-CEA8-44DB-B9E1-EF3A9917F7E0}" srcOrd="0" destOrd="0" parTransId="{E496A182-CB8C-4B17-BA73-612095E7CE70}" sibTransId="{DE88FE3E-C0C9-4279-A3EB-CB32ED34C0B5}"/>
    <dgm:cxn modelId="{D82B41E2-4AD7-4D70-A705-45D87936A3E8}" type="presOf" srcId="{919CA684-DB6E-4273-8F78-C37E8B06D48C}" destId="{9A5029BE-3507-4AA9-B75C-980F0CBC0E8C}" srcOrd="0" destOrd="0" presId="urn:microsoft.com/office/officeart/2005/8/layout/vProcess5"/>
    <dgm:cxn modelId="{3A6A33FA-C8E5-4F61-9E88-ADDDA20D2E82}" type="presOf" srcId="{46B42A74-A2E1-4912-B797-25E6E434420B}" destId="{C7ECF5F1-6196-499E-8193-474F0174CA92}"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 modelId="{9CB4B697-F612-4A7D-ADF3-31CB0967664B}" type="presParOf" srcId="{9A5029BE-3507-4AA9-B75C-980F0CBC0E8C}" destId="{271AD1C0-8338-41A9-AEE4-2AA8C9D79E50}" srcOrd="1" destOrd="0" presId="urn:microsoft.com/office/officeart/2005/8/layout/vProcess5"/>
    <dgm:cxn modelId="{D1F28D2B-06EB-41D1-8B45-6AFC5308B903}" type="presParOf" srcId="{9A5029BE-3507-4AA9-B75C-980F0CBC0E8C}" destId="{C7ECF5F1-6196-499E-8193-474F0174CA92}" srcOrd="2" destOrd="0" presId="urn:microsoft.com/office/officeart/2005/8/layout/vProcess5"/>
    <dgm:cxn modelId="{89ED46F1-67AF-481D-89DE-81DB60F00225}" type="presParOf" srcId="{9A5029BE-3507-4AA9-B75C-980F0CBC0E8C}" destId="{AD35C17B-FA7A-4D7D-9FC7-18E2C7D6D5A6}" srcOrd="3" destOrd="0" presId="urn:microsoft.com/office/officeart/2005/8/layout/vProcess5"/>
    <dgm:cxn modelId="{FDC96C24-53AA-446A-AA8A-CFD72201386C}" type="presParOf" srcId="{9A5029BE-3507-4AA9-B75C-980F0CBC0E8C}" destId="{ED6CFA87-F413-48A8-BFD3-23E1090781E3}" srcOrd="4" destOrd="0" presId="urn:microsoft.com/office/officeart/2005/8/layout/vProcess5"/>
    <dgm:cxn modelId="{6EF8174B-105D-4B53-8B76-6AB2D9B1709C}" type="presParOf" srcId="{9A5029BE-3507-4AA9-B75C-980F0CBC0E8C}" destId="{53E01385-DC1F-4633-BF64-A3B71835841D}" srcOrd="5" destOrd="0" presId="urn:microsoft.com/office/officeart/2005/8/layout/vProcess5"/>
    <dgm:cxn modelId="{2A55FB17-4160-4695-9891-FD199D0853D6}" type="presParOf" srcId="{9A5029BE-3507-4AA9-B75C-980F0CBC0E8C}" destId="{3C2736A4-45BD-40A9-9631-26B4D55C703E}" srcOrd="6" destOrd="0" presId="urn:microsoft.com/office/officeart/2005/8/layout/vProcess5"/>
    <dgm:cxn modelId="{17B16FD5-6A06-4F6F-8B83-3CA822A2DD53}" type="presParOf" srcId="{9A5029BE-3507-4AA9-B75C-980F0CBC0E8C}" destId="{650EB4E1-54B6-4890-BD7E-A00ED5AA91E2}" srcOrd="7" destOrd="0" presId="urn:microsoft.com/office/officeart/2005/8/layout/vProcess5"/>
    <dgm:cxn modelId="{954FB3E6-2E4D-414A-94CF-DA095CEC18EF}" type="presParOf" srcId="{9A5029BE-3507-4AA9-B75C-980F0CBC0E8C}" destId="{807038EE-A006-41F6-831A-D8175F688DD0}"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CF7EAD-B3E0-4D1E-863A-9BEFB5E1B138}"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MX"/>
        </a:p>
      </dgm:t>
    </dgm:pt>
    <dgm:pt modelId="{0B4428C3-9911-48CE-B485-5C0ACA38CCC6}">
      <dgm:prSet custT="1"/>
      <dgm:spPr/>
      <dgm:t>
        <a:bodyPr/>
        <a:lstStyle/>
        <a:p>
          <a:pPr algn="just"/>
          <a:r>
            <a:rPr lang="es-MX" sz="1600" dirty="0">
              <a:latin typeface="Times New Roman" panose="02020603050405020304" pitchFamily="18" charset="0"/>
              <a:cs typeface="Times New Roman" panose="02020603050405020304" pitchFamily="18" charset="0"/>
            </a:rPr>
            <a:t>La primera es el cálculo de la estadística descriptiva de las variables que se utilizaron con la muestra de mercado laboral. </a:t>
          </a:r>
        </a:p>
      </dgm:t>
    </dgm:pt>
    <dgm:pt modelId="{7DECBDD3-E969-4F2A-A887-D1B7EDB85930}" type="parTrans" cxnId="{C0EF9982-5F9F-4215-9DA0-5E9DB5D1194E}">
      <dgm:prSet/>
      <dgm:spPr/>
      <dgm:t>
        <a:bodyPr/>
        <a:lstStyle/>
        <a:p>
          <a:endParaRPr lang="es-MX"/>
        </a:p>
      </dgm:t>
    </dgm:pt>
    <dgm:pt modelId="{B48DC3AA-FF84-4D8B-A84C-C68022B91157}" type="sibTrans" cxnId="{C0EF9982-5F9F-4215-9DA0-5E9DB5D1194E}">
      <dgm:prSet/>
      <dgm:spPr/>
      <dgm:t>
        <a:bodyPr/>
        <a:lstStyle/>
        <a:p>
          <a:endParaRPr lang="es-MX"/>
        </a:p>
      </dgm:t>
    </dgm:pt>
    <dgm:pt modelId="{0256ED76-44D8-45C9-9208-B83AAEC2820A}">
      <dgm:prSet custT="1"/>
      <dgm:spPr/>
      <dgm:t>
        <a:bodyPr/>
        <a:lstStyle/>
        <a:p>
          <a:pPr algn="just"/>
          <a:r>
            <a:rPr lang="es-MX" sz="1600" dirty="0">
              <a:latin typeface="Times New Roman" panose="02020603050405020304" pitchFamily="18" charset="0"/>
              <a:cs typeface="Times New Roman" panose="02020603050405020304" pitchFamily="18" charset="0"/>
            </a:rPr>
            <a:t>La segunda es el análisis de las probabilidades de permanecer en un empleo formal (OF), informal (OI) y en la no ocupación (NO) y de sus determinantes. Para ello se especificó y estimó un modelo econométrico conocido como logit multinomial.</a:t>
          </a:r>
        </a:p>
      </dgm:t>
    </dgm:pt>
    <dgm:pt modelId="{8F4599B4-6E13-49F5-A82D-60759D129CD1}" type="parTrans" cxnId="{AD5FBEAA-9692-4996-9382-89F3B9887760}">
      <dgm:prSet/>
      <dgm:spPr/>
      <dgm:t>
        <a:bodyPr/>
        <a:lstStyle/>
        <a:p>
          <a:endParaRPr lang="es-MX"/>
        </a:p>
      </dgm:t>
    </dgm:pt>
    <dgm:pt modelId="{6A79B62B-BDA4-4F06-9483-8357840EFD92}" type="sibTrans" cxnId="{AD5FBEAA-9692-4996-9382-89F3B9887760}">
      <dgm:prSet/>
      <dgm:spPr/>
      <dgm:t>
        <a:bodyPr/>
        <a:lstStyle/>
        <a:p>
          <a:endParaRPr lang="es-MX"/>
        </a:p>
      </dgm:t>
    </dgm:pt>
    <dgm:pt modelId="{278DBB0A-A1C8-428B-94A2-D0DF93FC3D7A}" type="pres">
      <dgm:prSet presAssocID="{15CF7EAD-B3E0-4D1E-863A-9BEFB5E1B138}" presName="CompostProcess" presStyleCnt="0">
        <dgm:presLayoutVars>
          <dgm:dir/>
          <dgm:resizeHandles val="exact"/>
        </dgm:presLayoutVars>
      </dgm:prSet>
      <dgm:spPr/>
    </dgm:pt>
    <dgm:pt modelId="{C4F27427-3633-4204-B96D-ABF065453330}" type="pres">
      <dgm:prSet presAssocID="{15CF7EAD-B3E0-4D1E-863A-9BEFB5E1B138}" presName="arrow" presStyleLbl="bgShp" presStyleIdx="0" presStyleCnt="1" custLinFactNeighborX="0"/>
      <dgm:spPr/>
    </dgm:pt>
    <dgm:pt modelId="{2AF37456-E788-4C73-868B-C032FD86A30D}" type="pres">
      <dgm:prSet presAssocID="{15CF7EAD-B3E0-4D1E-863A-9BEFB5E1B138}" presName="linearProcess" presStyleCnt="0"/>
      <dgm:spPr/>
    </dgm:pt>
    <dgm:pt modelId="{40090D9B-D71B-4863-B643-455806927C1C}" type="pres">
      <dgm:prSet presAssocID="{0B4428C3-9911-48CE-B485-5C0ACA38CCC6}" presName="textNode" presStyleLbl="node1" presStyleIdx="0" presStyleCnt="2" custLinFactNeighborX="-85524" custLinFactNeighborY="1020">
        <dgm:presLayoutVars>
          <dgm:bulletEnabled val="1"/>
        </dgm:presLayoutVars>
      </dgm:prSet>
      <dgm:spPr/>
    </dgm:pt>
    <dgm:pt modelId="{43C82C73-E5FC-4FC1-99E2-EEDFFDB79A35}" type="pres">
      <dgm:prSet presAssocID="{B48DC3AA-FF84-4D8B-A84C-C68022B91157}" presName="sibTrans" presStyleCnt="0"/>
      <dgm:spPr/>
    </dgm:pt>
    <dgm:pt modelId="{B36FD96E-7551-4B46-894F-07FC3545160E}" type="pres">
      <dgm:prSet presAssocID="{0256ED76-44D8-45C9-9208-B83AAEC2820A}" presName="textNode" presStyleLbl="node1" presStyleIdx="1" presStyleCnt="2" custLinFactX="-4308" custLinFactNeighborX="-100000" custLinFactNeighborY="2040">
        <dgm:presLayoutVars>
          <dgm:bulletEnabled val="1"/>
        </dgm:presLayoutVars>
      </dgm:prSet>
      <dgm:spPr/>
    </dgm:pt>
  </dgm:ptLst>
  <dgm:cxnLst>
    <dgm:cxn modelId="{C0EF9982-5F9F-4215-9DA0-5E9DB5D1194E}" srcId="{15CF7EAD-B3E0-4D1E-863A-9BEFB5E1B138}" destId="{0B4428C3-9911-48CE-B485-5C0ACA38CCC6}" srcOrd="0" destOrd="0" parTransId="{7DECBDD3-E969-4F2A-A887-D1B7EDB85930}" sibTransId="{B48DC3AA-FF84-4D8B-A84C-C68022B91157}"/>
    <dgm:cxn modelId="{AD5FBEAA-9692-4996-9382-89F3B9887760}" srcId="{15CF7EAD-B3E0-4D1E-863A-9BEFB5E1B138}" destId="{0256ED76-44D8-45C9-9208-B83AAEC2820A}" srcOrd="1" destOrd="0" parTransId="{8F4599B4-6E13-49F5-A82D-60759D129CD1}" sibTransId="{6A79B62B-BDA4-4F06-9483-8357840EFD92}"/>
    <dgm:cxn modelId="{F7471DD2-238D-4592-AAE8-ECFD47D32D03}" type="presOf" srcId="{0B4428C3-9911-48CE-B485-5C0ACA38CCC6}" destId="{40090D9B-D71B-4863-B643-455806927C1C}" srcOrd="0" destOrd="0" presId="urn:microsoft.com/office/officeart/2005/8/layout/hProcess9"/>
    <dgm:cxn modelId="{71E77DEF-7248-480E-9A39-7DB589E1F914}" type="presOf" srcId="{0256ED76-44D8-45C9-9208-B83AAEC2820A}" destId="{B36FD96E-7551-4B46-894F-07FC3545160E}" srcOrd="0" destOrd="0" presId="urn:microsoft.com/office/officeart/2005/8/layout/hProcess9"/>
    <dgm:cxn modelId="{F9ECAFFB-589F-433A-9C01-BA32548C3700}" type="presOf" srcId="{15CF7EAD-B3E0-4D1E-863A-9BEFB5E1B138}" destId="{278DBB0A-A1C8-428B-94A2-D0DF93FC3D7A}" srcOrd="0" destOrd="0" presId="urn:microsoft.com/office/officeart/2005/8/layout/hProcess9"/>
    <dgm:cxn modelId="{579FE51C-D707-441D-9E66-D6BE314D4083}" type="presParOf" srcId="{278DBB0A-A1C8-428B-94A2-D0DF93FC3D7A}" destId="{C4F27427-3633-4204-B96D-ABF065453330}" srcOrd="0" destOrd="0" presId="urn:microsoft.com/office/officeart/2005/8/layout/hProcess9"/>
    <dgm:cxn modelId="{CC8AFCC0-5FE7-43D9-9C6F-A5888663A15D}" type="presParOf" srcId="{278DBB0A-A1C8-428B-94A2-D0DF93FC3D7A}" destId="{2AF37456-E788-4C73-868B-C032FD86A30D}" srcOrd="1" destOrd="0" presId="urn:microsoft.com/office/officeart/2005/8/layout/hProcess9"/>
    <dgm:cxn modelId="{4635B46A-82D4-419C-BCD1-99316E7CCD96}" type="presParOf" srcId="{2AF37456-E788-4C73-868B-C032FD86A30D}" destId="{40090D9B-D71B-4863-B643-455806927C1C}" srcOrd="0" destOrd="0" presId="urn:microsoft.com/office/officeart/2005/8/layout/hProcess9"/>
    <dgm:cxn modelId="{A8EDDDF9-7C1F-4F80-B28A-232629C30BA4}" type="presParOf" srcId="{2AF37456-E788-4C73-868B-C032FD86A30D}" destId="{43C82C73-E5FC-4FC1-99E2-EEDFFDB79A35}" srcOrd="1" destOrd="0" presId="urn:microsoft.com/office/officeart/2005/8/layout/hProcess9"/>
    <dgm:cxn modelId="{5ED77013-2F95-4E60-9EB5-08D747AEFDC3}" type="presParOf" srcId="{2AF37456-E788-4C73-868B-C032FD86A30D}" destId="{B36FD96E-7551-4B46-894F-07FC3545160E}" srcOrd="2"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D10B403C-916C-432F-A611-2A8CA98D12A8}">
      <dgm:prSet custT="1"/>
      <dgm:spPr/>
      <dgm:t>
        <a:bodyPr/>
        <a:lstStyle/>
        <a:p>
          <a:r>
            <a:rPr lang="es-MX" sz="1600" dirty="0">
              <a:effectLst/>
              <a:latin typeface="Times New Roman" panose="02020603050405020304" pitchFamily="18" charset="0"/>
              <a:ea typeface="Calibri" panose="020F0502020204030204" pitchFamily="34" charset="0"/>
              <a:cs typeface="Times New Roman" panose="02020603050405020304" pitchFamily="18" charset="0"/>
            </a:rPr>
            <a:t>Los modelos multinomiales son aquellos en los cuales el conjunto de elección es discreto, pero hay más de dos alternativas.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5B587E9-9773-4534-A9B3-E26D2F017FAA}" type="parTrans" cxnId="{5F44C32E-08D8-4C80-A716-EC7B5F320F02}">
      <dgm:prSet/>
      <dgm:spPr/>
      <dgm:t>
        <a:bodyPr/>
        <a:lstStyle/>
        <a:p>
          <a:endParaRPr lang="es-MX"/>
        </a:p>
      </dgm:t>
    </dgm:pt>
    <dgm:pt modelId="{99B155AE-3225-45BB-AA00-D989D89A8911}" type="sibTrans" cxnId="{5F44C32E-08D8-4C80-A716-EC7B5F320F02}">
      <dgm:prSet/>
      <dgm:spPr/>
      <dgm:t>
        <a:bodyPr/>
        <a:lstStyle/>
        <a:p>
          <a:endParaRPr lang="es-MX"/>
        </a:p>
      </dgm:t>
    </dgm:pt>
    <dgm:pt modelId="{6FB26D28-345A-4C19-891D-40B374DA718D}">
      <dgm:prSet/>
      <dgm:spPr/>
      <dgm: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Se parte de la idea central que supone que el conjunto de alternativas que enfrenta el individuo es finito (pero mayor que dos) y a su vez que no existe un orden determinado en las alternativas (no hay un contenido cuantitativo).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98A44FC-542E-4EEA-BAC4-4A8A0D7130B8}" type="parTrans" cxnId="{DAE5C93C-A1D5-4B9B-B6C0-B4446CBAC1B9}">
      <dgm:prSet/>
      <dgm:spPr/>
      <dgm:t>
        <a:bodyPr/>
        <a:lstStyle/>
        <a:p>
          <a:endParaRPr lang="es-MX"/>
        </a:p>
      </dgm:t>
    </dgm:pt>
    <dgm:pt modelId="{BE70CD72-6FD6-49F7-8446-FB55E698E514}" type="sibTrans" cxnId="{DAE5C93C-A1D5-4B9B-B6C0-B4446CBAC1B9}">
      <dgm:prSet/>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 modelId="{CEDF3A64-4D24-4E88-92A9-E367CA9BDD10}" type="pres">
      <dgm:prSet presAssocID="{919CA684-DB6E-4273-8F78-C37E8B06D48C}" presName="TwoNodes_1" presStyleLbl="node1" presStyleIdx="0" presStyleCnt="2" custScaleX="59362" custScaleY="74039" custLinFactNeighborX="-20319" custLinFactNeighborY="-6754">
        <dgm:presLayoutVars>
          <dgm:bulletEnabled val="1"/>
        </dgm:presLayoutVars>
      </dgm:prSet>
      <dgm:spPr/>
    </dgm:pt>
    <dgm:pt modelId="{5EC8C183-D922-4222-B9B7-42B237359815}" type="pres">
      <dgm:prSet presAssocID="{919CA684-DB6E-4273-8F78-C37E8B06D48C}" presName="TwoNodes_2" presStyleLbl="node1" presStyleIdx="1" presStyleCnt="2" custScaleX="59136" custScaleY="64752" custLinFactNeighborX="-22135" custLinFactNeighborY="-56795">
        <dgm:presLayoutVars>
          <dgm:bulletEnabled val="1"/>
        </dgm:presLayoutVars>
      </dgm:prSet>
      <dgm:spPr/>
    </dgm:pt>
    <dgm:pt modelId="{76EB6423-6B15-46B9-921A-9EC56D939004}" type="pres">
      <dgm:prSet presAssocID="{919CA684-DB6E-4273-8F78-C37E8B06D48C}" presName="TwoConn_1-2" presStyleLbl="fgAccFollowNode1" presStyleIdx="0" presStyleCnt="1" custScaleX="31132" custScaleY="57475" custLinFactX="-100000" custLinFactNeighborX="-119812" custLinFactNeighborY="-77795">
        <dgm:presLayoutVars>
          <dgm:bulletEnabled val="1"/>
        </dgm:presLayoutVars>
      </dgm:prSet>
      <dgm:spPr/>
    </dgm:pt>
    <dgm:pt modelId="{FCCD8CE9-5C33-485A-92AB-DEA23B6C6EFD}" type="pres">
      <dgm:prSet presAssocID="{919CA684-DB6E-4273-8F78-C37E8B06D48C}" presName="TwoNodes_1_text" presStyleLbl="node1" presStyleIdx="1" presStyleCnt="2">
        <dgm:presLayoutVars>
          <dgm:bulletEnabled val="1"/>
        </dgm:presLayoutVars>
      </dgm:prSet>
      <dgm:spPr/>
    </dgm:pt>
    <dgm:pt modelId="{06E85519-BAAB-40AF-A4ED-6E09BC4CC050}" type="pres">
      <dgm:prSet presAssocID="{919CA684-DB6E-4273-8F78-C37E8B06D48C}" presName="TwoNodes_2_text" presStyleLbl="node1" presStyleIdx="1" presStyleCnt="2">
        <dgm:presLayoutVars>
          <dgm:bulletEnabled val="1"/>
        </dgm:presLayoutVars>
      </dgm:prSet>
      <dgm:spPr/>
    </dgm:pt>
  </dgm:ptLst>
  <dgm:cxnLst>
    <dgm:cxn modelId="{DAA08225-C5DC-4477-9DBE-3B36CEFC1A49}" type="presOf" srcId="{D10B403C-916C-432F-A611-2A8CA98D12A8}" destId="{FCCD8CE9-5C33-485A-92AB-DEA23B6C6EFD}" srcOrd="1" destOrd="0" presId="urn:microsoft.com/office/officeart/2005/8/layout/vProcess5"/>
    <dgm:cxn modelId="{5F44C32E-08D8-4C80-A716-EC7B5F320F02}" srcId="{919CA684-DB6E-4273-8F78-C37E8B06D48C}" destId="{D10B403C-916C-432F-A611-2A8CA98D12A8}" srcOrd="0" destOrd="0" parTransId="{B5B587E9-9773-4534-A9B3-E26D2F017FAA}" sibTransId="{99B155AE-3225-45BB-AA00-D989D89A8911}"/>
    <dgm:cxn modelId="{52773E35-75C5-405D-92F4-796AFF9BBDFC}" type="presOf" srcId="{99B155AE-3225-45BB-AA00-D989D89A8911}" destId="{76EB6423-6B15-46B9-921A-9EC56D939004}" srcOrd="0" destOrd="0" presId="urn:microsoft.com/office/officeart/2005/8/layout/vProcess5"/>
    <dgm:cxn modelId="{DAE5C93C-A1D5-4B9B-B6C0-B4446CBAC1B9}" srcId="{919CA684-DB6E-4273-8F78-C37E8B06D48C}" destId="{6FB26D28-345A-4C19-891D-40B374DA718D}" srcOrd="1" destOrd="0" parTransId="{298A44FC-542E-4EEA-BAC4-4A8A0D7130B8}" sibTransId="{BE70CD72-6FD6-49F7-8446-FB55E698E514}"/>
    <dgm:cxn modelId="{51647EC3-3287-4492-998C-4CDCC4B8B5C2}" type="presOf" srcId="{6FB26D28-345A-4C19-891D-40B374DA718D}" destId="{06E85519-BAAB-40AF-A4ED-6E09BC4CC050}" srcOrd="1" destOrd="0" presId="urn:microsoft.com/office/officeart/2005/8/layout/vProcess5"/>
    <dgm:cxn modelId="{A4DAB9CD-22C9-4152-BCD8-98C9E56FC3DD}" type="presOf" srcId="{D10B403C-916C-432F-A611-2A8CA98D12A8}" destId="{CEDF3A64-4D24-4E88-92A9-E367CA9BDD10}" srcOrd="0" destOrd="0" presId="urn:microsoft.com/office/officeart/2005/8/layout/vProcess5"/>
    <dgm:cxn modelId="{D82B41E2-4AD7-4D70-A705-45D87936A3E8}" type="presOf" srcId="{919CA684-DB6E-4273-8F78-C37E8B06D48C}" destId="{9A5029BE-3507-4AA9-B75C-980F0CBC0E8C}" srcOrd="0" destOrd="0" presId="urn:microsoft.com/office/officeart/2005/8/layout/vProcess5"/>
    <dgm:cxn modelId="{703308F1-A8ED-496B-99C9-E6E18A17C6ED}" type="presOf" srcId="{6FB26D28-345A-4C19-891D-40B374DA718D}" destId="{5EC8C183-D922-4222-B9B7-42B237359815}"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 modelId="{3ABEF96D-4991-4F4D-B2FD-E56F5E48E7B6}" type="presParOf" srcId="{9A5029BE-3507-4AA9-B75C-980F0CBC0E8C}" destId="{CEDF3A64-4D24-4E88-92A9-E367CA9BDD10}" srcOrd="1" destOrd="0" presId="urn:microsoft.com/office/officeart/2005/8/layout/vProcess5"/>
    <dgm:cxn modelId="{C4FD0295-304A-4B07-A341-D7E56E19C648}" type="presParOf" srcId="{9A5029BE-3507-4AA9-B75C-980F0CBC0E8C}" destId="{5EC8C183-D922-4222-B9B7-42B237359815}" srcOrd="2" destOrd="0" presId="urn:microsoft.com/office/officeart/2005/8/layout/vProcess5"/>
    <dgm:cxn modelId="{5CB79E8A-102A-40E3-8DE3-252DF6D21C89}" type="presParOf" srcId="{9A5029BE-3507-4AA9-B75C-980F0CBC0E8C}" destId="{76EB6423-6B15-46B9-921A-9EC56D939004}" srcOrd="3" destOrd="0" presId="urn:microsoft.com/office/officeart/2005/8/layout/vProcess5"/>
    <dgm:cxn modelId="{B1F2AC3F-DD88-491B-83A8-DD1F5DD32E6A}" type="presParOf" srcId="{9A5029BE-3507-4AA9-B75C-980F0CBC0E8C}" destId="{FCCD8CE9-5C33-485A-92AB-DEA23B6C6EFD}" srcOrd="4" destOrd="0" presId="urn:microsoft.com/office/officeart/2005/8/layout/vProcess5"/>
    <dgm:cxn modelId="{3C1AEA3C-2A9E-4C34-AFB6-9F9327980771}" type="presParOf" srcId="{9A5029BE-3507-4AA9-B75C-980F0CBC0E8C}" destId="{06E85519-BAAB-40AF-A4ED-6E09BC4CC050}" srcOrd="5"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2A2D3-CD28-4852-ABCA-A84AC2DBC03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MX"/>
        </a:p>
      </dgm:t>
    </dgm:pt>
    <dgm:pt modelId="{15876309-BB5A-4551-ABE8-70EA1EDD010D}">
      <dgm:prSet/>
      <dgm:spPr/>
      <dgm:t>
        <a:bodyPr/>
        <a:lstStyle/>
        <a:p>
          <a:r>
            <a:rPr lang="es-MX" dirty="0"/>
            <a:t>Van </a:t>
          </a:r>
          <a:r>
            <a:rPr lang="es-MX" dirty="0" err="1"/>
            <a:t>Soest</a:t>
          </a:r>
          <a:r>
            <a:rPr lang="es-MX" dirty="0"/>
            <a:t> y </a:t>
          </a:r>
          <a:r>
            <a:rPr lang="es-MX" dirty="0" err="1"/>
            <a:t>Villagomez</a:t>
          </a:r>
          <a:r>
            <a:rPr lang="es-MX" dirty="0"/>
            <a:t>(2004) </a:t>
          </a:r>
          <a:r>
            <a:rPr lang="es-MX" dirty="0" err="1"/>
            <a:t>Markov</a:t>
          </a:r>
          <a:r>
            <a:rPr lang="es-MX" dirty="0"/>
            <a:t>, Bosch y Maloney (2006) Pagés y </a:t>
          </a:r>
          <a:r>
            <a:rPr lang="es-MX" dirty="0" err="1"/>
            <a:t>Stampini</a:t>
          </a:r>
          <a:r>
            <a:rPr lang="es-MX" dirty="0"/>
            <a:t> (2009) muestran la importancia que tiene el estudio del mercado laboral para el crecimiento de un país o región. </a:t>
          </a:r>
        </a:p>
      </dgm:t>
    </dgm:pt>
    <dgm:pt modelId="{42427538-EBDB-4CA2-A8B9-8E832EA98376}" type="parTrans" cxnId="{80EDA87E-3AF4-44F4-9381-C492D63323A4}">
      <dgm:prSet/>
      <dgm:spPr/>
      <dgm:t>
        <a:bodyPr/>
        <a:lstStyle/>
        <a:p>
          <a:endParaRPr lang="es-MX"/>
        </a:p>
      </dgm:t>
    </dgm:pt>
    <dgm:pt modelId="{954D2B15-CCC0-44CA-9604-5C8A5EECDD22}" type="sibTrans" cxnId="{80EDA87E-3AF4-44F4-9381-C492D63323A4}">
      <dgm:prSet/>
      <dgm:spPr/>
      <dgm:t>
        <a:bodyPr/>
        <a:lstStyle/>
        <a:p>
          <a:endParaRPr lang="es-MX"/>
        </a:p>
      </dgm:t>
    </dgm:pt>
    <dgm:pt modelId="{DB337F97-B6BA-4C49-B1D4-0B858AAFADFC}">
      <dgm:prSet/>
      <dgm:spPr/>
      <dgm:t>
        <a:bodyPr/>
        <a:lstStyle/>
        <a:p>
          <a:pPr algn="l"/>
          <a:endParaRPr lang="es-MX" dirty="0"/>
        </a:p>
      </dgm:t>
    </dgm:pt>
    <dgm:pt modelId="{F7961959-08A6-4939-B65A-7D899CF989D8}" type="parTrans" cxnId="{987930C8-9A47-4598-9219-10CD54D21B97}">
      <dgm:prSet/>
      <dgm:spPr/>
      <dgm:t>
        <a:bodyPr/>
        <a:lstStyle/>
        <a:p>
          <a:endParaRPr lang="es-MX"/>
        </a:p>
      </dgm:t>
    </dgm:pt>
    <dgm:pt modelId="{BE04FED4-CCA8-4AFC-B862-DD32115D0BE3}" type="sibTrans" cxnId="{987930C8-9A47-4598-9219-10CD54D21B97}">
      <dgm:prSet/>
      <dgm:spPr/>
      <dgm:t>
        <a:bodyPr/>
        <a:lstStyle/>
        <a:p>
          <a:endParaRPr lang="es-MX"/>
        </a:p>
      </dgm:t>
    </dgm:pt>
    <dgm:pt modelId="{4AEB2C2C-5A8D-4197-98BF-7371CD4CEED4}">
      <dgm:prSet/>
      <dgm:spPr/>
      <dgm:t>
        <a:bodyPr/>
        <a:lstStyle/>
        <a:p>
          <a:pPr algn="just"/>
          <a:r>
            <a:rPr lang="es-MX" dirty="0"/>
            <a:t>En un contexto laboral como el mexicano, donde gran parte la población trabajadora no puede enfrentar periodos largos de desocupación, y las personas transitan con frecuencia entre la informalidad y la no ocupación. Resulta justificado conocer que características favorecen estas transiciones hacia la ocupación formal  de ofrecer datos y reflexiones que sirvan para  propiciar una política de estabilización del empleo y generadora de un bienestar equitativo. </a:t>
          </a:r>
        </a:p>
      </dgm:t>
    </dgm:pt>
    <dgm:pt modelId="{68E40F6A-F9D8-44D9-B53B-DD04639F6C44}" type="parTrans" cxnId="{30C90E5C-107D-4150-A37E-095CDF5895B9}">
      <dgm:prSet/>
      <dgm:spPr/>
      <dgm:t>
        <a:bodyPr/>
        <a:lstStyle/>
        <a:p>
          <a:endParaRPr lang="es-MX"/>
        </a:p>
      </dgm:t>
    </dgm:pt>
    <dgm:pt modelId="{09967B9C-F6C5-4952-B693-4689C0B16AE8}" type="sibTrans" cxnId="{30C90E5C-107D-4150-A37E-095CDF5895B9}">
      <dgm:prSet/>
      <dgm:spPr/>
      <dgm:t>
        <a:bodyPr/>
        <a:lstStyle/>
        <a:p>
          <a:endParaRPr lang="es-MX"/>
        </a:p>
      </dgm:t>
    </dgm:pt>
    <dgm:pt modelId="{096D6C56-D149-4BF0-8851-3779D5832A2F}" type="pres">
      <dgm:prSet presAssocID="{B0A2A2D3-CD28-4852-ABCA-A84AC2DBC034}" presName="Name0" presStyleCnt="0">
        <dgm:presLayoutVars>
          <dgm:dir/>
          <dgm:animLvl val="lvl"/>
          <dgm:resizeHandles val="exact"/>
        </dgm:presLayoutVars>
      </dgm:prSet>
      <dgm:spPr/>
    </dgm:pt>
    <dgm:pt modelId="{7C73F54B-546D-480C-8280-B2A8F866C352}" type="pres">
      <dgm:prSet presAssocID="{15876309-BB5A-4551-ABE8-70EA1EDD010D}" presName="linNode" presStyleCnt="0"/>
      <dgm:spPr/>
    </dgm:pt>
    <dgm:pt modelId="{DF8839D8-8778-41D3-A573-86341CB439C0}" type="pres">
      <dgm:prSet presAssocID="{15876309-BB5A-4551-ABE8-70EA1EDD010D}" presName="parentText" presStyleLbl="node1" presStyleIdx="0" presStyleCnt="1">
        <dgm:presLayoutVars>
          <dgm:chMax val="1"/>
          <dgm:bulletEnabled val="1"/>
        </dgm:presLayoutVars>
      </dgm:prSet>
      <dgm:spPr/>
    </dgm:pt>
    <dgm:pt modelId="{AFD8444A-E7A3-42CA-97FB-465C0A962221}" type="pres">
      <dgm:prSet presAssocID="{15876309-BB5A-4551-ABE8-70EA1EDD010D}" presName="descendantText" presStyleLbl="alignAccFollowNode1" presStyleIdx="0" presStyleCnt="1">
        <dgm:presLayoutVars>
          <dgm:bulletEnabled val="1"/>
        </dgm:presLayoutVars>
      </dgm:prSet>
      <dgm:spPr/>
    </dgm:pt>
  </dgm:ptLst>
  <dgm:cxnLst>
    <dgm:cxn modelId="{4DDCB938-FB06-4275-ABAA-8075F6579E08}" type="presOf" srcId="{4AEB2C2C-5A8D-4197-98BF-7371CD4CEED4}" destId="{AFD8444A-E7A3-42CA-97FB-465C0A962221}" srcOrd="0" destOrd="1" presId="urn:microsoft.com/office/officeart/2005/8/layout/vList5"/>
    <dgm:cxn modelId="{30C90E5C-107D-4150-A37E-095CDF5895B9}" srcId="{15876309-BB5A-4551-ABE8-70EA1EDD010D}" destId="{4AEB2C2C-5A8D-4197-98BF-7371CD4CEED4}" srcOrd="1" destOrd="0" parTransId="{68E40F6A-F9D8-44D9-B53B-DD04639F6C44}" sibTransId="{09967B9C-F6C5-4952-B693-4689C0B16AE8}"/>
    <dgm:cxn modelId="{64087E46-9C7A-476D-88CB-328FE8372631}" type="presOf" srcId="{15876309-BB5A-4551-ABE8-70EA1EDD010D}" destId="{DF8839D8-8778-41D3-A573-86341CB439C0}" srcOrd="0" destOrd="0" presId="urn:microsoft.com/office/officeart/2005/8/layout/vList5"/>
    <dgm:cxn modelId="{80EDA87E-3AF4-44F4-9381-C492D63323A4}" srcId="{B0A2A2D3-CD28-4852-ABCA-A84AC2DBC034}" destId="{15876309-BB5A-4551-ABE8-70EA1EDD010D}" srcOrd="0" destOrd="0" parTransId="{42427538-EBDB-4CA2-A8B9-8E832EA98376}" sibTransId="{954D2B15-CCC0-44CA-9604-5C8A5EECDD22}"/>
    <dgm:cxn modelId="{A5ED5290-E8AE-4FC3-A421-0C87D8567F2C}" type="presOf" srcId="{B0A2A2D3-CD28-4852-ABCA-A84AC2DBC034}" destId="{096D6C56-D149-4BF0-8851-3779D5832A2F}" srcOrd="0" destOrd="0" presId="urn:microsoft.com/office/officeart/2005/8/layout/vList5"/>
    <dgm:cxn modelId="{3CB2E7B8-B9A8-4E8B-A4FD-4A3C07A3AB03}" type="presOf" srcId="{DB337F97-B6BA-4C49-B1D4-0B858AAFADFC}" destId="{AFD8444A-E7A3-42CA-97FB-465C0A962221}" srcOrd="0" destOrd="0" presId="urn:microsoft.com/office/officeart/2005/8/layout/vList5"/>
    <dgm:cxn modelId="{987930C8-9A47-4598-9219-10CD54D21B97}" srcId="{15876309-BB5A-4551-ABE8-70EA1EDD010D}" destId="{DB337F97-B6BA-4C49-B1D4-0B858AAFADFC}" srcOrd="0" destOrd="0" parTransId="{F7961959-08A6-4939-B65A-7D899CF989D8}" sibTransId="{BE04FED4-CCA8-4AFC-B862-DD32115D0BE3}"/>
    <dgm:cxn modelId="{9A41D839-7ECA-4478-9418-4B05F508CAB0}" type="presParOf" srcId="{096D6C56-D149-4BF0-8851-3779D5832A2F}" destId="{7C73F54B-546D-480C-8280-B2A8F866C352}" srcOrd="0" destOrd="0" presId="urn:microsoft.com/office/officeart/2005/8/layout/vList5"/>
    <dgm:cxn modelId="{1749F439-0D4C-4CD4-91BC-A82529D33915}" type="presParOf" srcId="{7C73F54B-546D-480C-8280-B2A8F866C352}" destId="{DF8839D8-8778-41D3-A573-86341CB439C0}" srcOrd="0" destOrd="0" presId="urn:microsoft.com/office/officeart/2005/8/layout/vList5"/>
    <dgm:cxn modelId="{E783805D-891C-4B8C-A175-D387AB7C516C}" type="presParOf" srcId="{7C73F54B-546D-480C-8280-B2A8F866C352}" destId="{AFD8444A-E7A3-42CA-97FB-465C0A962221}"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F0EB41-6435-4851-92DC-5663C239BD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55BC698C-2FE3-4012-8DA3-1DEF3D2F263B}">
      <dgm:prSet/>
      <dgm:spPr>
        <a:solidFill>
          <a:schemeClr val="accent6">
            <a:lumMod val="40000"/>
            <a:lumOff val="60000"/>
          </a:schemeClr>
        </a:solidFill>
      </dgm:spPr>
      <dgm:t>
        <a:bodyPr/>
        <a:lstStyle/>
        <a:p>
          <a:r>
            <a:rPr lang="es-MX" dirty="0"/>
            <a:t>Objetivo General y Específicos:</a:t>
          </a:r>
        </a:p>
      </dgm:t>
    </dgm:pt>
    <dgm:pt modelId="{CB002C1E-92EE-49F5-8C37-9A87C7344A8B}" type="parTrans" cxnId="{64527C09-7437-4249-88E0-2F5E6A452E11}">
      <dgm:prSet/>
      <dgm:spPr/>
      <dgm:t>
        <a:bodyPr/>
        <a:lstStyle/>
        <a:p>
          <a:endParaRPr lang="es-MX"/>
        </a:p>
      </dgm:t>
    </dgm:pt>
    <dgm:pt modelId="{66CBB0AB-994E-492A-9F6E-A990FA38CADB}" type="sibTrans" cxnId="{64527C09-7437-4249-88E0-2F5E6A452E11}">
      <dgm:prSet/>
      <dgm:spPr/>
      <dgm:t>
        <a:bodyPr/>
        <a:lstStyle/>
        <a:p>
          <a:endParaRPr lang="es-MX"/>
        </a:p>
      </dgm:t>
    </dgm:pt>
    <dgm:pt modelId="{8D7DD317-B1F8-4D66-8550-F564144D89A4}">
      <dgm:prSet/>
      <dgm:spPr/>
      <dgm:t>
        <a:bodyPr/>
        <a:lstStyle/>
        <a:p>
          <a:r>
            <a:rPr lang="es-MX"/>
            <a:t>Analizar la dinámica de las transiciones laborales desde y hacia el empleo en Querétaro y los factores que inciden en estas transiciones diferenciando entre honbres y mujeres.</a:t>
          </a:r>
        </a:p>
      </dgm:t>
    </dgm:pt>
    <dgm:pt modelId="{87EB35C1-9CBD-4CA0-86DF-04900EF50CBE}" type="parTrans" cxnId="{7F65CA6E-F527-44A9-88FF-3860F92F8B84}">
      <dgm:prSet/>
      <dgm:spPr/>
      <dgm:t>
        <a:bodyPr/>
        <a:lstStyle/>
        <a:p>
          <a:endParaRPr lang="es-MX"/>
        </a:p>
      </dgm:t>
    </dgm:pt>
    <dgm:pt modelId="{EE7C442C-435B-4845-8B18-93BA7CC901B2}" type="sibTrans" cxnId="{7F65CA6E-F527-44A9-88FF-3860F92F8B84}">
      <dgm:prSet/>
      <dgm:spPr/>
      <dgm:t>
        <a:bodyPr/>
        <a:lstStyle/>
        <a:p>
          <a:endParaRPr lang="es-MX"/>
        </a:p>
      </dgm:t>
    </dgm:pt>
    <dgm:pt modelId="{56A529C7-B5E0-495F-A2B4-B5B699592B22}" type="pres">
      <dgm:prSet presAssocID="{34F0EB41-6435-4851-92DC-5663C239BDB4}" presName="linear" presStyleCnt="0">
        <dgm:presLayoutVars>
          <dgm:animLvl val="lvl"/>
          <dgm:resizeHandles val="exact"/>
        </dgm:presLayoutVars>
      </dgm:prSet>
      <dgm:spPr/>
    </dgm:pt>
    <dgm:pt modelId="{CDEDE29F-7F9B-4A38-9ACC-DF9060876FEF}" type="pres">
      <dgm:prSet presAssocID="{55BC698C-2FE3-4012-8DA3-1DEF3D2F263B}" presName="parentText" presStyleLbl="node1" presStyleIdx="0" presStyleCnt="2" custScaleY="22841" custLinFactY="-45502" custLinFactNeighborY="-100000">
        <dgm:presLayoutVars>
          <dgm:chMax val="0"/>
          <dgm:bulletEnabled val="1"/>
        </dgm:presLayoutVars>
      </dgm:prSet>
      <dgm:spPr/>
    </dgm:pt>
    <dgm:pt modelId="{C5EFAF03-FCF7-4583-A434-8E6C0C4D3FE2}" type="pres">
      <dgm:prSet presAssocID="{66CBB0AB-994E-492A-9F6E-A990FA38CADB}" presName="spacer" presStyleCnt="0"/>
      <dgm:spPr/>
    </dgm:pt>
    <dgm:pt modelId="{7A94637A-4984-484B-B0F2-931DDF83BA83}" type="pres">
      <dgm:prSet presAssocID="{8D7DD317-B1F8-4D66-8550-F564144D89A4}" presName="parentText" presStyleLbl="node1" presStyleIdx="1" presStyleCnt="2">
        <dgm:presLayoutVars>
          <dgm:chMax val="0"/>
          <dgm:bulletEnabled val="1"/>
        </dgm:presLayoutVars>
      </dgm:prSet>
      <dgm:spPr/>
    </dgm:pt>
  </dgm:ptLst>
  <dgm:cxnLst>
    <dgm:cxn modelId="{64527C09-7437-4249-88E0-2F5E6A452E11}" srcId="{34F0EB41-6435-4851-92DC-5663C239BDB4}" destId="{55BC698C-2FE3-4012-8DA3-1DEF3D2F263B}" srcOrd="0" destOrd="0" parTransId="{CB002C1E-92EE-49F5-8C37-9A87C7344A8B}" sibTransId="{66CBB0AB-994E-492A-9F6E-A990FA38CADB}"/>
    <dgm:cxn modelId="{7F65CA6E-F527-44A9-88FF-3860F92F8B84}" srcId="{34F0EB41-6435-4851-92DC-5663C239BDB4}" destId="{8D7DD317-B1F8-4D66-8550-F564144D89A4}" srcOrd="1" destOrd="0" parTransId="{87EB35C1-9CBD-4CA0-86DF-04900EF50CBE}" sibTransId="{EE7C442C-435B-4845-8B18-93BA7CC901B2}"/>
    <dgm:cxn modelId="{D2CB5D71-9498-459D-A15C-0A95D62822EC}" type="presOf" srcId="{8D7DD317-B1F8-4D66-8550-F564144D89A4}" destId="{7A94637A-4984-484B-B0F2-931DDF83BA83}" srcOrd="0" destOrd="0" presId="urn:microsoft.com/office/officeart/2005/8/layout/vList2"/>
    <dgm:cxn modelId="{7BC3A2D2-3F40-4D9A-B6A4-CD30A2DF0878}" type="presOf" srcId="{55BC698C-2FE3-4012-8DA3-1DEF3D2F263B}" destId="{CDEDE29F-7F9B-4A38-9ACC-DF9060876FEF}" srcOrd="0" destOrd="0" presId="urn:microsoft.com/office/officeart/2005/8/layout/vList2"/>
    <dgm:cxn modelId="{84EC5DDE-12FD-42DA-98D2-0AA82E423B3D}" type="presOf" srcId="{34F0EB41-6435-4851-92DC-5663C239BDB4}" destId="{56A529C7-B5E0-495F-A2B4-B5B699592B22}" srcOrd="0" destOrd="0" presId="urn:microsoft.com/office/officeart/2005/8/layout/vList2"/>
    <dgm:cxn modelId="{3CFF627D-0647-400B-A0F6-6B96AD09ACF0}" type="presParOf" srcId="{56A529C7-B5E0-495F-A2B4-B5B699592B22}" destId="{CDEDE29F-7F9B-4A38-9ACC-DF9060876FEF}" srcOrd="0" destOrd="0" presId="urn:microsoft.com/office/officeart/2005/8/layout/vList2"/>
    <dgm:cxn modelId="{F06919D0-B81A-40E7-B4AE-D9F6CCBCC1E1}" type="presParOf" srcId="{56A529C7-B5E0-495F-A2B4-B5B699592B22}" destId="{C5EFAF03-FCF7-4583-A434-8E6C0C4D3FE2}" srcOrd="1" destOrd="0" presId="urn:microsoft.com/office/officeart/2005/8/layout/vList2"/>
    <dgm:cxn modelId="{4A5F5CAD-9193-4AB7-B52D-F496FF3FC230}" type="presParOf" srcId="{56A529C7-B5E0-495F-A2B4-B5B699592B22}" destId="{7A94637A-4984-484B-B0F2-931DDF83BA83}" srcOrd="2"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8502F4-DE97-45B1-8FCC-4378796643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5632B0DB-3A11-4A27-8A12-D7918050BE13}">
      <dgm:prSet/>
      <dgm:spPr/>
      <dgm:t>
        <a:bodyPr/>
        <a:lstStyle/>
        <a:p>
          <a:r>
            <a:rPr lang="es-MX" dirty="0"/>
            <a:t>1. Examinar el efecto de las variables sociodemográficas en las transiciones laborales.</a:t>
          </a:r>
        </a:p>
      </dgm:t>
    </dgm:pt>
    <dgm:pt modelId="{787C372D-8C74-4DA6-A405-C74E42DC4221}" type="parTrans" cxnId="{5E535886-C472-4608-89B7-98C6352B17B3}">
      <dgm:prSet/>
      <dgm:spPr/>
      <dgm:t>
        <a:bodyPr/>
        <a:lstStyle/>
        <a:p>
          <a:endParaRPr lang="es-MX"/>
        </a:p>
      </dgm:t>
    </dgm:pt>
    <dgm:pt modelId="{50CD6420-2E7D-422D-8CE6-EE76B9F4834C}" type="sibTrans" cxnId="{5E535886-C472-4608-89B7-98C6352B17B3}">
      <dgm:prSet/>
      <dgm:spPr/>
      <dgm:t>
        <a:bodyPr/>
        <a:lstStyle/>
        <a:p>
          <a:endParaRPr lang="es-MX"/>
        </a:p>
      </dgm:t>
    </dgm:pt>
    <dgm:pt modelId="{894B803F-9493-462F-9C7D-EC7A5D211437}">
      <dgm:prSet/>
      <dgm:spPr/>
      <dgm:t>
        <a:bodyPr/>
        <a:lstStyle/>
        <a:p>
          <a:r>
            <a:rPr lang="es-MX" dirty="0"/>
            <a:t>2. Calcular las probabilidades de permanecer en las distintas ocupaciones laborales</a:t>
          </a:r>
        </a:p>
      </dgm:t>
    </dgm:pt>
    <dgm:pt modelId="{C2AEF8AD-044D-44CC-BCA1-2211212968EC}" type="parTrans" cxnId="{FA6A75FB-113F-4DB3-96C0-B494AF65B593}">
      <dgm:prSet/>
      <dgm:spPr/>
      <dgm:t>
        <a:bodyPr/>
        <a:lstStyle/>
        <a:p>
          <a:endParaRPr lang="es-MX"/>
        </a:p>
      </dgm:t>
    </dgm:pt>
    <dgm:pt modelId="{F815E3F6-EDB4-4B53-969A-43F25D666686}" type="sibTrans" cxnId="{FA6A75FB-113F-4DB3-96C0-B494AF65B593}">
      <dgm:prSet/>
      <dgm:spPr/>
      <dgm:t>
        <a:bodyPr/>
        <a:lstStyle/>
        <a:p>
          <a:endParaRPr lang="es-MX"/>
        </a:p>
      </dgm:t>
    </dgm:pt>
    <dgm:pt modelId="{C66034AF-7065-4883-AE35-2BC0CCE92A0C}">
      <dgm:prSet/>
      <dgm:spPr/>
      <dgm:t>
        <a:bodyPr/>
        <a:lstStyle/>
        <a:p>
          <a:r>
            <a:rPr lang="es-MX" dirty="0"/>
            <a:t>4. Calcular las probabilidades de algunos escenarios</a:t>
          </a:r>
        </a:p>
      </dgm:t>
    </dgm:pt>
    <dgm:pt modelId="{6D1D3E65-EFC2-4260-9112-157F3A2DA3EB}" type="parTrans" cxnId="{C109AA84-6BF3-4F77-8945-E41DDF9AD70A}">
      <dgm:prSet/>
      <dgm:spPr/>
      <dgm:t>
        <a:bodyPr/>
        <a:lstStyle/>
        <a:p>
          <a:endParaRPr lang="es-MX"/>
        </a:p>
      </dgm:t>
    </dgm:pt>
    <dgm:pt modelId="{D8100080-0E4C-4F40-BE93-EF071F0FBA65}" type="sibTrans" cxnId="{C109AA84-6BF3-4F77-8945-E41DDF9AD70A}">
      <dgm:prSet/>
      <dgm:spPr/>
      <dgm:t>
        <a:bodyPr/>
        <a:lstStyle/>
        <a:p>
          <a:endParaRPr lang="es-MX"/>
        </a:p>
      </dgm:t>
    </dgm:pt>
    <dgm:pt modelId="{7BBCCF6E-C1BA-46CA-BC2E-A7DEE931545A}">
      <dgm:prSet/>
      <dgm:spPr/>
      <dgm:t>
        <a:bodyPr/>
        <a:lstStyle/>
        <a:p>
          <a:r>
            <a:rPr lang="es-MX" dirty="0"/>
            <a:t>5. Reflexionar en torno algunas políticas públicas</a:t>
          </a:r>
        </a:p>
      </dgm:t>
    </dgm:pt>
    <dgm:pt modelId="{709D10F2-233C-47E9-8C74-CBB26B8EBC34}" type="parTrans" cxnId="{E5670EB2-01D9-4729-8640-991906EC75F8}">
      <dgm:prSet/>
      <dgm:spPr/>
      <dgm:t>
        <a:bodyPr/>
        <a:lstStyle/>
        <a:p>
          <a:endParaRPr lang="es-MX"/>
        </a:p>
      </dgm:t>
    </dgm:pt>
    <dgm:pt modelId="{A021BE5B-F07A-4F5C-B830-2CC201BE9B23}" type="sibTrans" cxnId="{E5670EB2-01D9-4729-8640-991906EC75F8}">
      <dgm:prSet/>
      <dgm:spPr/>
      <dgm:t>
        <a:bodyPr/>
        <a:lstStyle/>
        <a:p>
          <a:endParaRPr lang="es-MX"/>
        </a:p>
      </dgm:t>
    </dgm:pt>
    <dgm:pt modelId="{6CA24A0F-D97C-4041-B8DE-B25BAAE3742B}" type="pres">
      <dgm:prSet presAssocID="{258502F4-DE97-45B1-8FCC-437879664320}" presName="linear" presStyleCnt="0">
        <dgm:presLayoutVars>
          <dgm:animLvl val="lvl"/>
          <dgm:resizeHandles val="exact"/>
        </dgm:presLayoutVars>
      </dgm:prSet>
      <dgm:spPr/>
    </dgm:pt>
    <dgm:pt modelId="{30064D09-F17E-4D23-9C34-ACCC73163E5D}" type="pres">
      <dgm:prSet presAssocID="{5632B0DB-3A11-4A27-8A12-D7918050BE13}" presName="parentText" presStyleLbl="node1" presStyleIdx="0" presStyleCnt="4">
        <dgm:presLayoutVars>
          <dgm:chMax val="0"/>
          <dgm:bulletEnabled val="1"/>
        </dgm:presLayoutVars>
      </dgm:prSet>
      <dgm:spPr/>
    </dgm:pt>
    <dgm:pt modelId="{DD0275C7-D936-4591-A4F4-E466FFD0CEF1}" type="pres">
      <dgm:prSet presAssocID="{50CD6420-2E7D-422D-8CE6-EE76B9F4834C}" presName="spacer" presStyleCnt="0"/>
      <dgm:spPr/>
    </dgm:pt>
    <dgm:pt modelId="{D9A944ED-D39A-4F70-8E07-050DCC77BA0C}" type="pres">
      <dgm:prSet presAssocID="{894B803F-9493-462F-9C7D-EC7A5D211437}" presName="parentText" presStyleLbl="node1" presStyleIdx="1" presStyleCnt="4">
        <dgm:presLayoutVars>
          <dgm:chMax val="0"/>
          <dgm:bulletEnabled val="1"/>
        </dgm:presLayoutVars>
      </dgm:prSet>
      <dgm:spPr/>
    </dgm:pt>
    <dgm:pt modelId="{B4840A97-7579-4E33-BFC4-51CE0EF5AB30}" type="pres">
      <dgm:prSet presAssocID="{F815E3F6-EDB4-4B53-969A-43F25D666686}" presName="spacer" presStyleCnt="0"/>
      <dgm:spPr/>
    </dgm:pt>
    <dgm:pt modelId="{59FD802F-497D-4E3E-A994-DBA369C74F1C}" type="pres">
      <dgm:prSet presAssocID="{C66034AF-7065-4883-AE35-2BC0CCE92A0C}" presName="parentText" presStyleLbl="node1" presStyleIdx="2" presStyleCnt="4">
        <dgm:presLayoutVars>
          <dgm:chMax val="0"/>
          <dgm:bulletEnabled val="1"/>
        </dgm:presLayoutVars>
      </dgm:prSet>
      <dgm:spPr/>
    </dgm:pt>
    <dgm:pt modelId="{90993410-6372-4C13-94BC-C1FC0DCD794C}" type="pres">
      <dgm:prSet presAssocID="{D8100080-0E4C-4F40-BE93-EF071F0FBA65}" presName="spacer" presStyleCnt="0"/>
      <dgm:spPr/>
    </dgm:pt>
    <dgm:pt modelId="{6CF697F6-6446-4145-943E-69A31E8929CE}" type="pres">
      <dgm:prSet presAssocID="{7BBCCF6E-C1BA-46CA-BC2E-A7DEE931545A}" presName="parentText" presStyleLbl="node1" presStyleIdx="3" presStyleCnt="4">
        <dgm:presLayoutVars>
          <dgm:chMax val="0"/>
          <dgm:bulletEnabled val="1"/>
        </dgm:presLayoutVars>
      </dgm:prSet>
      <dgm:spPr/>
    </dgm:pt>
  </dgm:ptLst>
  <dgm:cxnLst>
    <dgm:cxn modelId="{23A8CD39-C410-4D02-90C7-28A139BDA329}" type="presOf" srcId="{258502F4-DE97-45B1-8FCC-437879664320}" destId="{6CA24A0F-D97C-4041-B8DE-B25BAAE3742B}" srcOrd="0" destOrd="0" presId="urn:microsoft.com/office/officeart/2005/8/layout/vList2"/>
    <dgm:cxn modelId="{9C0F6040-1464-4825-9AC1-2989A39FF393}" type="presOf" srcId="{5632B0DB-3A11-4A27-8A12-D7918050BE13}" destId="{30064D09-F17E-4D23-9C34-ACCC73163E5D}" srcOrd="0" destOrd="0" presId="urn:microsoft.com/office/officeart/2005/8/layout/vList2"/>
    <dgm:cxn modelId="{E540B74E-C31D-464E-84E8-6431A1FDEC31}" type="presOf" srcId="{894B803F-9493-462F-9C7D-EC7A5D211437}" destId="{D9A944ED-D39A-4F70-8E07-050DCC77BA0C}" srcOrd="0" destOrd="0" presId="urn:microsoft.com/office/officeart/2005/8/layout/vList2"/>
    <dgm:cxn modelId="{C109AA84-6BF3-4F77-8945-E41DDF9AD70A}" srcId="{258502F4-DE97-45B1-8FCC-437879664320}" destId="{C66034AF-7065-4883-AE35-2BC0CCE92A0C}" srcOrd="2" destOrd="0" parTransId="{6D1D3E65-EFC2-4260-9112-157F3A2DA3EB}" sibTransId="{D8100080-0E4C-4F40-BE93-EF071F0FBA65}"/>
    <dgm:cxn modelId="{5E535886-C472-4608-89B7-98C6352B17B3}" srcId="{258502F4-DE97-45B1-8FCC-437879664320}" destId="{5632B0DB-3A11-4A27-8A12-D7918050BE13}" srcOrd="0" destOrd="0" parTransId="{787C372D-8C74-4DA6-A405-C74E42DC4221}" sibTransId="{50CD6420-2E7D-422D-8CE6-EE76B9F4834C}"/>
    <dgm:cxn modelId="{B7495B8A-FEB5-492B-A96D-3214D87AF8BD}" type="presOf" srcId="{C66034AF-7065-4883-AE35-2BC0CCE92A0C}" destId="{59FD802F-497D-4E3E-A994-DBA369C74F1C}" srcOrd="0" destOrd="0" presId="urn:microsoft.com/office/officeart/2005/8/layout/vList2"/>
    <dgm:cxn modelId="{E5670EB2-01D9-4729-8640-991906EC75F8}" srcId="{258502F4-DE97-45B1-8FCC-437879664320}" destId="{7BBCCF6E-C1BA-46CA-BC2E-A7DEE931545A}" srcOrd="3" destOrd="0" parTransId="{709D10F2-233C-47E9-8C74-CBB26B8EBC34}" sibTransId="{A021BE5B-F07A-4F5C-B830-2CC201BE9B23}"/>
    <dgm:cxn modelId="{AD8794CD-9DD7-4E2E-B8AA-737B996BE6DB}" type="presOf" srcId="{7BBCCF6E-C1BA-46CA-BC2E-A7DEE931545A}" destId="{6CF697F6-6446-4145-943E-69A31E8929CE}" srcOrd="0" destOrd="0" presId="urn:microsoft.com/office/officeart/2005/8/layout/vList2"/>
    <dgm:cxn modelId="{FA6A75FB-113F-4DB3-96C0-B494AF65B593}" srcId="{258502F4-DE97-45B1-8FCC-437879664320}" destId="{894B803F-9493-462F-9C7D-EC7A5D211437}" srcOrd="1" destOrd="0" parTransId="{C2AEF8AD-044D-44CC-BCA1-2211212968EC}" sibTransId="{F815E3F6-EDB4-4B53-969A-43F25D666686}"/>
    <dgm:cxn modelId="{7179D9F7-8949-415B-845A-CDD24888551E}" type="presParOf" srcId="{6CA24A0F-D97C-4041-B8DE-B25BAAE3742B}" destId="{30064D09-F17E-4D23-9C34-ACCC73163E5D}" srcOrd="0" destOrd="0" presId="urn:microsoft.com/office/officeart/2005/8/layout/vList2"/>
    <dgm:cxn modelId="{457395C4-8FE4-4AB5-8ED5-CFE715CD941D}" type="presParOf" srcId="{6CA24A0F-D97C-4041-B8DE-B25BAAE3742B}" destId="{DD0275C7-D936-4591-A4F4-E466FFD0CEF1}" srcOrd="1" destOrd="0" presId="urn:microsoft.com/office/officeart/2005/8/layout/vList2"/>
    <dgm:cxn modelId="{2EA653B8-981A-41BA-9C61-90271F1DDD5A}" type="presParOf" srcId="{6CA24A0F-D97C-4041-B8DE-B25BAAE3742B}" destId="{D9A944ED-D39A-4F70-8E07-050DCC77BA0C}" srcOrd="2" destOrd="0" presId="urn:microsoft.com/office/officeart/2005/8/layout/vList2"/>
    <dgm:cxn modelId="{8644DFF3-9467-41D5-A1AF-58EF528EF4DF}" type="presParOf" srcId="{6CA24A0F-D97C-4041-B8DE-B25BAAE3742B}" destId="{B4840A97-7579-4E33-BFC4-51CE0EF5AB30}" srcOrd="3" destOrd="0" presId="urn:microsoft.com/office/officeart/2005/8/layout/vList2"/>
    <dgm:cxn modelId="{1B231E3B-B793-431B-9DEB-F1EE23521CA2}" type="presParOf" srcId="{6CA24A0F-D97C-4041-B8DE-B25BAAE3742B}" destId="{59FD802F-497D-4E3E-A994-DBA369C74F1C}" srcOrd="4" destOrd="0" presId="urn:microsoft.com/office/officeart/2005/8/layout/vList2"/>
    <dgm:cxn modelId="{BE526042-4071-4B0C-B61E-1ED59686D497}" type="presParOf" srcId="{6CA24A0F-D97C-4041-B8DE-B25BAAE3742B}" destId="{90993410-6372-4C13-94BC-C1FC0DCD794C}" srcOrd="5" destOrd="0" presId="urn:microsoft.com/office/officeart/2005/8/layout/vList2"/>
    <dgm:cxn modelId="{B27F92CF-16BA-4746-AFA6-9C33BC398EFB}" type="presParOf" srcId="{6CA24A0F-D97C-4041-B8DE-B25BAAE3742B}" destId="{6CF697F6-6446-4145-943E-69A31E8929CE}"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AD1C53-B684-4B39-BF50-66D161D75118}"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MX"/>
        </a:p>
      </dgm:t>
    </dgm:pt>
    <dgm:pt modelId="{CA780660-A714-444A-9061-69756D11911A}">
      <dgm:prSet/>
      <dgm:spPr/>
      <dgm:t>
        <a:bodyPr/>
        <a:lstStyle/>
        <a:p>
          <a:r>
            <a:rPr lang="es-MX"/>
            <a:t>Atkinson &amp; Micklewright (1990)</a:t>
          </a:r>
        </a:p>
      </dgm:t>
    </dgm:pt>
    <dgm:pt modelId="{AD003F12-D062-4AA3-96E1-23059BD0B077}" type="parTrans" cxnId="{0DAB082E-6481-4B96-BECD-B43B957FEA36}">
      <dgm:prSet/>
      <dgm:spPr/>
      <dgm:t>
        <a:bodyPr/>
        <a:lstStyle/>
        <a:p>
          <a:endParaRPr lang="es-MX"/>
        </a:p>
      </dgm:t>
    </dgm:pt>
    <dgm:pt modelId="{34BEF69B-0AA5-4FE9-9086-C13A6C23F8A9}" type="sibTrans" cxnId="{0DAB082E-6481-4B96-BECD-B43B957FEA36}">
      <dgm:prSet/>
      <dgm:spPr/>
      <dgm:t>
        <a:bodyPr/>
        <a:lstStyle/>
        <a:p>
          <a:endParaRPr lang="es-MX"/>
        </a:p>
      </dgm:t>
    </dgm:pt>
    <dgm:pt modelId="{835E5CC8-3094-4FD5-BFDB-ACDD259B4A05}">
      <dgm:prSet/>
      <dgm:spPr/>
      <dgm:t>
        <a:bodyPr/>
        <a:lstStyle/>
        <a:p>
          <a:r>
            <a:rPr lang="es-MX"/>
            <a:t>Gazier &amp; Hautie, (2009).</a:t>
          </a:r>
        </a:p>
      </dgm:t>
    </dgm:pt>
    <dgm:pt modelId="{AEE15111-46A7-4DEA-9372-49C1B55F85DA}" type="parTrans" cxnId="{56679C9C-E77C-47A3-883A-E88DB6F2934D}">
      <dgm:prSet/>
      <dgm:spPr/>
      <dgm:t>
        <a:bodyPr/>
        <a:lstStyle/>
        <a:p>
          <a:endParaRPr lang="es-MX"/>
        </a:p>
      </dgm:t>
    </dgm:pt>
    <dgm:pt modelId="{B526C9F2-FCB1-4937-A351-CE892EFE868E}" type="sibTrans" cxnId="{56679C9C-E77C-47A3-883A-E88DB6F2934D}">
      <dgm:prSet/>
      <dgm:spPr/>
      <dgm:t>
        <a:bodyPr/>
        <a:lstStyle/>
        <a:p>
          <a:endParaRPr lang="es-MX"/>
        </a:p>
      </dgm:t>
    </dgm:pt>
    <dgm:pt modelId="{3C528606-9471-48CE-9775-1BFB53CBCC84}">
      <dgm:prSet/>
      <dgm:spPr/>
      <dgm:t>
        <a:bodyPr/>
        <a:lstStyle/>
        <a:p>
          <a:r>
            <a:rPr lang="es-MX"/>
            <a:t>Definen la transición laboral como los movimientos de los individuos entre los estados de empleo, desempleo e inactividad económica. </a:t>
          </a:r>
        </a:p>
      </dgm:t>
    </dgm:pt>
    <dgm:pt modelId="{2D9FAEB8-C8A7-44C6-9427-A3426303710D}" type="parTrans" cxnId="{923E2837-50BD-4369-89A4-3CC792CE0944}">
      <dgm:prSet/>
      <dgm:spPr/>
      <dgm:t>
        <a:bodyPr/>
        <a:lstStyle/>
        <a:p>
          <a:endParaRPr lang="es-MX"/>
        </a:p>
      </dgm:t>
    </dgm:pt>
    <dgm:pt modelId="{62157BCA-592B-4776-8BF3-108354B5E36B}" type="sibTrans" cxnId="{923E2837-50BD-4369-89A4-3CC792CE0944}">
      <dgm:prSet/>
      <dgm:spPr/>
      <dgm:t>
        <a:bodyPr/>
        <a:lstStyle/>
        <a:p>
          <a:endParaRPr lang="es-MX"/>
        </a:p>
      </dgm:t>
    </dgm:pt>
    <dgm:pt modelId="{D224AE99-019E-441A-9D2A-38D5C1F73A4C}">
      <dgm:prSet/>
      <dgm:spPr/>
      <dgm:t>
        <a:bodyPr/>
        <a:lstStyle/>
        <a:p>
          <a:endParaRPr lang="es-MX"/>
        </a:p>
      </dgm:t>
    </dgm:pt>
    <dgm:pt modelId="{7C337252-FE1F-4121-AD1C-A8306C7BE96A}" type="parTrans" cxnId="{C9DB4AF6-FBFF-4451-A1EF-07C9BCFA99FD}">
      <dgm:prSet/>
      <dgm:spPr/>
      <dgm:t>
        <a:bodyPr/>
        <a:lstStyle/>
        <a:p>
          <a:endParaRPr lang="es-MX"/>
        </a:p>
      </dgm:t>
    </dgm:pt>
    <dgm:pt modelId="{F14254DB-FDDC-4394-BB16-58C0556BE975}" type="sibTrans" cxnId="{C9DB4AF6-FBFF-4451-A1EF-07C9BCFA99FD}">
      <dgm:prSet/>
      <dgm:spPr/>
      <dgm:t>
        <a:bodyPr/>
        <a:lstStyle/>
        <a:p>
          <a:endParaRPr lang="es-MX"/>
        </a:p>
      </dgm:t>
    </dgm:pt>
    <dgm:pt modelId="{E7742FCC-8683-40E5-B6CF-07AE0F3CA664}">
      <dgm:prSet/>
      <dgm:spPr/>
      <dgm:t>
        <a:bodyPr/>
        <a:lstStyle/>
        <a:p>
          <a:r>
            <a:rPr lang="es-MX" dirty="0" err="1"/>
            <a:t>Fouquet</a:t>
          </a:r>
          <a:r>
            <a:rPr lang="es-MX" dirty="0"/>
            <a:t> &amp; </a:t>
          </a:r>
          <a:r>
            <a:rPr lang="es-MX" dirty="0" err="1"/>
            <a:t>Vinoko</a:t>
          </a:r>
          <a:r>
            <a:rPr lang="es-MX" dirty="0"/>
            <a:t> (1983)</a:t>
          </a:r>
        </a:p>
      </dgm:t>
    </dgm:pt>
    <dgm:pt modelId="{5985E5B1-60A9-4B29-ACA8-3FD68A36DB15}" type="sibTrans" cxnId="{A1206AAC-C066-4022-8E5C-8EBEF28A4A58}">
      <dgm:prSet/>
      <dgm:spPr/>
      <dgm:t>
        <a:bodyPr/>
        <a:lstStyle/>
        <a:p>
          <a:endParaRPr lang="es-MX"/>
        </a:p>
      </dgm:t>
    </dgm:pt>
    <dgm:pt modelId="{571ABBFB-5CD2-419D-B6C9-9682A9C3A59C}" type="parTrans" cxnId="{A1206AAC-C066-4022-8E5C-8EBEF28A4A58}">
      <dgm:prSet/>
      <dgm:spPr/>
      <dgm:t>
        <a:bodyPr/>
        <a:lstStyle/>
        <a:p>
          <a:endParaRPr lang="es-MX"/>
        </a:p>
      </dgm:t>
    </dgm:pt>
    <dgm:pt modelId="{AB9873A9-C1A7-40E3-9739-1D07A36BC172}">
      <dgm:prSet/>
      <dgm:spPr/>
      <dgm:t>
        <a:bodyPr/>
        <a:lstStyle/>
        <a:p>
          <a:r>
            <a:rPr lang="es-MX"/>
            <a:t>Señalan que las entradas, salidas y permanencias de una actividad laboral a otra que realizan las personas, se denominan trayectorias laborales.</a:t>
          </a:r>
        </a:p>
      </dgm:t>
    </dgm:pt>
    <dgm:pt modelId="{F5445DC5-4E15-4769-90B0-6DFE009C10AC}" type="parTrans" cxnId="{C24D9C9E-004D-44A0-82F7-C18CB0F9CE41}">
      <dgm:prSet/>
      <dgm:spPr/>
      <dgm:t>
        <a:bodyPr/>
        <a:lstStyle/>
        <a:p>
          <a:endParaRPr lang="es-MX"/>
        </a:p>
      </dgm:t>
    </dgm:pt>
    <dgm:pt modelId="{9AB61EF8-C9CD-4285-A4EB-6427F5C4675B}" type="sibTrans" cxnId="{C24D9C9E-004D-44A0-82F7-C18CB0F9CE41}">
      <dgm:prSet/>
      <dgm:spPr/>
      <dgm:t>
        <a:bodyPr/>
        <a:lstStyle/>
        <a:p>
          <a:endParaRPr lang="es-MX"/>
        </a:p>
      </dgm:t>
    </dgm:pt>
    <dgm:pt modelId="{C9670597-F3CA-4DC5-9F48-B9D5BAC2C71C}">
      <dgm:prSet/>
      <dgm:spPr/>
      <dgm:t>
        <a:bodyPr/>
        <a:lstStyle/>
        <a:p>
          <a:endParaRPr lang="es-MX"/>
        </a:p>
      </dgm:t>
    </dgm:pt>
    <dgm:pt modelId="{ABC3812C-52CC-49B4-9A14-8B8E2CC5C15A}" type="parTrans" cxnId="{80F46F1C-B477-4D0C-9064-7CB7A60C3048}">
      <dgm:prSet/>
      <dgm:spPr/>
      <dgm:t>
        <a:bodyPr/>
        <a:lstStyle/>
        <a:p>
          <a:endParaRPr lang="es-MX"/>
        </a:p>
      </dgm:t>
    </dgm:pt>
    <dgm:pt modelId="{25920AAA-DFF9-4189-A32C-97AAD1ADA293}" type="sibTrans" cxnId="{80F46F1C-B477-4D0C-9064-7CB7A60C3048}">
      <dgm:prSet/>
      <dgm:spPr/>
      <dgm:t>
        <a:bodyPr/>
        <a:lstStyle/>
        <a:p>
          <a:endParaRPr lang="es-MX"/>
        </a:p>
      </dgm:t>
    </dgm:pt>
    <dgm:pt modelId="{055D62EE-76A8-4457-8DDE-EC34BFA444F8}">
      <dgm:prSet/>
      <dgm:spPr/>
      <dgm:t>
        <a:bodyPr/>
        <a:lstStyle/>
        <a:p>
          <a:r>
            <a:rPr lang="es-MX"/>
            <a:t>El cambio de una posición a otra dentro del mercado laboral en el que ésta una persona.</a:t>
          </a:r>
        </a:p>
      </dgm:t>
    </dgm:pt>
    <dgm:pt modelId="{FB1F50E3-BC55-4058-80A8-ABC1FD17F4F8}" type="parTrans" cxnId="{AA093DC5-F782-4DC3-AC34-20210080579D}">
      <dgm:prSet/>
      <dgm:spPr/>
      <dgm:t>
        <a:bodyPr/>
        <a:lstStyle/>
        <a:p>
          <a:endParaRPr lang="es-MX"/>
        </a:p>
      </dgm:t>
    </dgm:pt>
    <dgm:pt modelId="{BCEB5CFB-6437-4608-84E9-DFDAE097C1F3}" type="sibTrans" cxnId="{AA093DC5-F782-4DC3-AC34-20210080579D}">
      <dgm:prSet/>
      <dgm:spPr/>
      <dgm:t>
        <a:bodyPr/>
        <a:lstStyle/>
        <a:p>
          <a:endParaRPr lang="es-MX"/>
        </a:p>
      </dgm:t>
    </dgm:pt>
    <dgm:pt modelId="{A0EF7F49-680F-45FC-BDBB-F6D30815C96D}">
      <dgm:prSet/>
      <dgm:spPr/>
      <dgm:t>
        <a:bodyPr/>
        <a:lstStyle/>
        <a:p>
          <a:endParaRPr lang="es-MX"/>
        </a:p>
      </dgm:t>
    </dgm:pt>
    <dgm:pt modelId="{686F820D-1B7D-447F-A1FE-ADCD9FACD50D}" type="parTrans" cxnId="{A9321117-189A-4D79-9173-336F6A3A516A}">
      <dgm:prSet/>
      <dgm:spPr/>
      <dgm:t>
        <a:bodyPr/>
        <a:lstStyle/>
        <a:p>
          <a:endParaRPr lang="es-MX"/>
        </a:p>
      </dgm:t>
    </dgm:pt>
    <dgm:pt modelId="{2AF1F1F6-49C0-41D6-AE4C-9B9F0449AFD4}" type="sibTrans" cxnId="{A9321117-189A-4D79-9173-336F6A3A516A}">
      <dgm:prSet/>
      <dgm:spPr/>
      <dgm:t>
        <a:bodyPr/>
        <a:lstStyle/>
        <a:p>
          <a:endParaRPr lang="es-MX"/>
        </a:p>
      </dgm:t>
    </dgm:pt>
    <dgm:pt modelId="{5149676A-959B-492A-AE9F-71BFC988E039}" type="pres">
      <dgm:prSet presAssocID="{E4AD1C53-B684-4B39-BF50-66D161D75118}" presName="diagram" presStyleCnt="0">
        <dgm:presLayoutVars>
          <dgm:dir/>
          <dgm:animLvl val="lvl"/>
          <dgm:resizeHandles val="exact"/>
        </dgm:presLayoutVars>
      </dgm:prSet>
      <dgm:spPr/>
    </dgm:pt>
    <dgm:pt modelId="{D2529837-E581-420E-9318-EE76ED651912}" type="pres">
      <dgm:prSet presAssocID="{CA780660-A714-444A-9061-69756D11911A}" presName="compNode" presStyleCnt="0"/>
      <dgm:spPr/>
    </dgm:pt>
    <dgm:pt modelId="{B83B5754-77E4-498C-A5B7-6560AF49F967}" type="pres">
      <dgm:prSet presAssocID="{CA780660-A714-444A-9061-69756D11911A}" presName="childRect" presStyleLbl="bgAcc1" presStyleIdx="0" presStyleCnt="3">
        <dgm:presLayoutVars>
          <dgm:bulletEnabled val="1"/>
        </dgm:presLayoutVars>
      </dgm:prSet>
      <dgm:spPr/>
    </dgm:pt>
    <dgm:pt modelId="{BED74BEF-C7D4-4D97-9A81-939033D752DC}" type="pres">
      <dgm:prSet presAssocID="{CA780660-A714-444A-9061-69756D11911A}" presName="parentText" presStyleLbl="node1" presStyleIdx="0" presStyleCnt="0">
        <dgm:presLayoutVars>
          <dgm:chMax val="0"/>
          <dgm:bulletEnabled val="1"/>
        </dgm:presLayoutVars>
      </dgm:prSet>
      <dgm:spPr/>
    </dgm:pt>
    <dgm:pt modelId="{CEE8CB0F-76C7-4A47-AA3F-E5F67B4687E6}" type="pres">
      <dgm:prSet presAssocID="{CA780660-A714-444A-9061-69756D11911A}" presName="parentRect" presStyleLbl="alignNode1" presStyleIdx="0" presStyleCnt="3"/>
      <dgm:spPr/>
    </dgm:pt>
    <dgm:pt modelId="{7F8CD66B-3E01-4FCF-B618-6B2B942437C9}" type="pres">
      <dgm:prSet presAssocID="{CA780660-A714-444A-9061-69756D11911A}" presName="adorn" presStyleLbl="fgAccFollowNode1" presStyleIdx="0" presStyleCnt="3"/>
      <dgm:spPr/>
    </dgm:pt>
    <dgm:pt modelId="{572CBD5A-C905-4C8E-8894-F2F973398C5F}" type="pres">
      <dgm:prSet presAssocID="{34BEF69B-0AA5-4FE9-9086-C13A6C23F8A9}" presName="sibTrans" presStyleLbl="sibTrans2D1" presStyleIdx="0" presStyleCnt="0"/>
      <dgm:spPr/>
    </dgm:pt>
    <dgm:pt modelId="{B7A2EA35-5C1C-4B98-89DB-997F0DAD6022}" type="pres">
      <dgm:prSet presAssocID="{E7742FCC-8683-40E5-B6CF-07AE0F3CA664}" presName="compNode" presStyleCnt="0"/>
      <dgm:spPr/>
    </dgm:pt>
    <dgm:pt modelId="{5D4AB74B-552C-4869-B6C0-9370036BC26E}" type="pres">
      <dgm:prSet presAssocID="{E7742FCC-8683-40E5-B6CF-07AE0F3CA664}" presName="childRect" presStyleLbl="bgAcc1" presStyleIdx="1" presStyleCnt="3">
        <dgm:presLayoutVars>
          <dgm:bulletEnabled val="1"/>
        </dgm:presLayoutVars>
      </dgm:prSet>
      <dgm:spPr/>
    </dgm:pt>
    <dgm:pt modelId="{4F7ACA0F-A290-4AE8-B80A-DA930C8265A0}" type="pres">
      <dgm:prSet presAssocID="{E7742FCC-8683-40E5-B6CF-07AE0F3CA664}" presName="parentText" presStyleLbl="node1" presStyleIdx="0" presStyleCnt="0">
        <dgm:presLayoutVars>
          <dgm:chMax val="0"/>
          <dgm:bulletEnabled val="1"/>
        </dgm:presLayoutVars>
      </dgm:prSet>
      <dgm:spPr/>
    </dgm:pt>
    <dgm:pt modelId="{883949DD-9ACC-41F7-8D76-4694644D978C}" type="pres">
      <dgm:prSet presAssocID="{E7742FCC-8683-40E5-B6CF-07AE0F3CA664}" presName="parentRect" presStyleLbl="alignNode1" presStyleIdx="1" presStyleCnt="3"/>
      <dgm:spPr/>
    </dgm:pt>
    <dgm:pt modelId="{10118E8E-334E-45C7-9130-9702F50DC6B3}" type="pres">
      <dgm:prSet presAssocID="{E7742FCC-8683-40E5-B6CF-07AE0F3CA664}" presName="adorn" presStyleLbl="fgAccFollowNode1" presStyleIdx="1" presStyleCnt="3"/>
      <dgm:spPr/>
    </dgm:pt>
    <dgm:pt modelId="{48F8D10A-22AE-404B-BF68-7A78116695FE}" type="pres">
      <dgm:prSet presAssocID="{5985E5B1-60A9-4B29-ACA8-3FD68A36DB15}" presName="sibTrans" presStyleLbl="sibTrans2D1" presStyleIdx="0" presStyleCnt="0"/>
      <dgm:spPr/>
    </dgm:pt>
    <dgm:pt modelId="{B2707E0C-9B5B-4A46-B805-FF6C8D3E8790}" type="pres">
      <dgm:prSet presAssocID="{835E5CC8-3094-4FD5-BFDB-ACDD259B4A05}" presName="compNode" presStyleCnt="0"/>
      <dgm:spPr/>
    </dgm:pt>
    <dgm:pt modelId="{17288C90-458A-4092-A9AA-A81AB8482DC5}" type="pres">
      <dgm:prSet presAssocID="{835E5CC8-3094-4FD5-BFDB-ACDD259B4A05}" presName="childRect" presStyleLbl="bgAcc1" presStyleIdx="2" presStyleCnt="3">
        <dgm:presLayoutVars>
          <dgm:bulletEnabled val="1"/>
        </dgm:presLayoutVars>
      </dgm:prSet>
      <dgm:spPr/>
    </dgm:pt>
    <dgm:pt modelId="{11EF1107-224C-4E03-954B-F99EDB1B66D2}" type="pres">
      <dgm:prSet presAssocID="{835E5CC8-3094-4FD5-BFDB-ACDD259B4A05}" presName="parentText" presStyleLbl="node1" presStyleIdx="0" presStyleCnt="0">
        <dgm:presLayoutVars>
          <dgm:chMax val="0"/>
          <dgm:bulletEnabled val="1"/>
        </dgm:presLayoutVars>
      </dgm:prSet>
      <dgm:spPr/>
    </dgm:pt>
    <dgm:pt modelId="{AAA08115-6E73-433E-A18B-C4E86D8AF738}" type="pres">
      <dgm:prSet presAssocID="{835E5CC8-3094-4FD5-BFDB-ACDD259B4A05}" presName="parentRect" presStyleLbl="alignNode1" presStyleIdx="2" presStyleCnt="3"/>
      <dgm:spPr/>
    </dgm:pt>
    <dgm:pt modelId="{90F7AF8D-558C-4BD2-B271-EEF22C77FEC4}" type="pres">
      <dgm:prSet presAssocID="{835E5CC8-3094-4FD5-BFDB-ACDD259B4A05}" presName="adorn" presStyleLbl="fgAccFollowNode1" presStyleIdx="2" presStyleCnt="3"/>
      <dgm:spPr/>
    </dgm:pt>
  </dgm:ptLst>
  <dgm:cxnLst>
    <dgm:cxn modelId="{7B7EAF00-C257-480B-84D5-DC873353B784}" type="presOf" srcId="{5985E5B1-60A9-4B29-ACA8-3FD68A36DB15}" destId="{48F8D10A-22AE-404B-BF68-7A78116695FE}" srcOrd="0" destOrd="0" presId="urn:microsoft.com/office/officeart/2005/8/layout/bList2"/>
    <dgm:cxn modelId="{0C400D08-5173-4491-9B7E-05133B61F602}" type="presOf" srcId="{AB9873A9-C1A7-40E3-9739-1D07A36BC172}" destId="{5D4AB74B-552C-4869-B6C0-9370036BC26E}" srcOrd="0" destOrd="0" presId="urn:microsoft.com/office/officeart/2005/8/layout/bList2"/>
    <dgm:cxn modelId="{A9321117-189A-4D79-9173-336F6A3A516A}" srcId="{835E5CC8-3094-4FD5-BFDB-ACDD259B4A05}" destId="{A0EF7F49-680F-45FC-BDBB-F6D30815C96D}" srcOrd="1" destOrd="0" parTransId="{686F820D-1B7D-447F-A1FE-ADCD9FACD50D}" sibTransId="{2AF1F1F6-49C0-41D6-AE4C-9B9F0449AFD4}"/>
    <dgm:cxn modelId="{80F46F1C-B477-4D0C-9064-7CB7A60C3048}" srcId="{E7742FCC-8683-40E5-B6CF-07AE0F3CA664}" destId="{C9670597-F3CA-4DC5-9F48-B9D5BAC2C71C}" srcOrd="1" destOrd="0" parTransId="{ABC3812C-52CC-49B4-9A14-8B8E2CC5C15A}" sibTransId="{25920AAA-DFF9-4189-A32C-97AAD1ADA293}"/>
    <dgm:cxn modelId="{BFC27F2D-6814-4264-89A0-ABC8F3423253}" type="presOf" srcId="{C9670597-F3CA-4DC5-9F48-B9D5BAC2C71C}" destId="{5D4AB74B-552C-4869-B6C0-9370036BC26E}" srcOrd="0" destOrd="1" presId="urn:microsoft.com/office/officeart/2005/8/layout/bList2"/>
    <dgm:cxn modelId="{0DAB082E-6481-4B96-BECD-B43B957FEA36}" srcId="{E4AD1C53-B684-4B39-BF50-66D161D75118}" destId="{CA780660-A714-444A-9061-69756D11911A}" srcOrd="0" destOrd="0" parTransId="{AD003F12-D062-4AA3-96E1-23059BD0B077}" sibTransId="{34BEF69B-0AA5-4FE9-9086-C13A6C23F8A9}"/>
    <dgm:cxn modelId="{923E2837-50BD-4369-89A4-3CC792CE0944}" srcId="{CA780660-A714-444A-9061-69756D11911A}" destId="{3C528606-9471-48CE-9775-1BFB53CBCC84}" srcOrd="0" destOrd="0" parTransId="{2D9FAEB8-C8A7-44C6-9427-A3426303710D}" sibTransId="{62157BCA-592B-4776-8BF3-108354B5E36B}"/>
    <dgm:cxn modelId="{4AA1753E-BE81-47AD-BF94-46EA87A73D4F}" type="presOf" srcId="{E7742FCC-8683-40E5-B6CF-07AE0F3CA664}" destId="{883949DD-9ACC-41F7-8D76-4694644D978C}" srcOrd="1" destOrd="0" presId="urn:microsoft.com/office/officeart/2005/8/layout/bList2"/>
    <dgm:cxn modelId="{FB0B7440-CE83-4830-9227-770C55FE1E76}" type="presOf" srcId="{A0EF7F49-680F-45FC-BDBB-F6D30815C96D}" destId="{17288C90-458A-4092-A9AA-A81AB8482DC5}" srcOrd="0" destOrd="1" presId="urn:microsoft.com/office/officeart/2005/8/layout/bList2"/>
    <dgm:cxn modelId="{28B23B5F-09E6-4BBB-9E00-B0584BE6A8C8}" type="presOf" srcId="{E7742FCC-8683-40E5-B6CF-07AE0F3CA664}" destId="{4F7ACA0F-A290-4AE8-B80A-DA930C8265A0}" srcOrd="0" destOrd="0" presId="urn:microsoft.com/office/officeart/2005/8/layout/bList2"/>
    <dgm:cxn modelId="{60D3CB67-476E-4BC6-B204-6F0B1784B87B}" type="presOf" srcId="{3C528606-9471-48CE-9775-1BFB53CBCC84}" destId="{B83B5754-77E4-498C-A5B7-6560AF49F967}" srcOrd="0" destOrd="0" presId="urn:microsoft.com/office/officeart/2005/8/layout/bList2"/>
    <dgm:cxn modelId="{E09D486D-6937-4C12-A257-94833791FD4C}" type="presOf" srcId="{D224AE99-019E-441A-9D2A-38D5C1F73A4C}" destId="{B83B5754-77E4-498C-A5B7-6560AF49F967}" srcOrd="0" destOrd="1" presId="urn:microsoft.com/office/officeart/2005/8/layout/bList2"/>
    <dgm:cxn modelId="{F23BFE76-EE1D-487F-B239-1DE4F53507E0}" type="presOf" srcId="{CA780660-A714-444A-9061-69756D11911A}" destId="{BED74BEF-C7D4-4D97-9A81-939033D752DC}" srcOrd="0" destOrd="0" presId="urn:microsoft.com/office/officeart/2005/8/layout/bList2"/>
    <dgm:cxn modelId="{98075057-56FF-4988-AD48-0E806ACC04B9}" type="presOf" srcId="{055D62EE-76A8-4457-8DDE-EC34BFA444F8}" destId="{17288C90-458A-4092-A9AA-A81AB8482DC5}" srcOrd="0" destOrd="0" presId="urn:microsoft.com/office/officeart/2005/8/layout/bList2"/>
    <dgm:cxn modelId="{56679C9C-E77C-47A3-883A-E88DB6F2934D}" srcId="{E4AD1C53-B684-4B39-BF50-66D161D75118}" destId="{835E5CC8-3094-4FD5-BFDB-ACDD259B4A05}" srcOrd="2" destOrd="0" parTransId="{AEE15111-46A7-4DEA-9372-49C1B55F85DA}" sibTransId="{B526C9F2-FCB1-4937-A351-CE892EFE868E}"/>
    <dgm:cxn modelId="{C24D9C9E-004D-44A0-82F7-C18CB0F9CE41}" srcId="{E7742FCC-8683-40E5-B6CF-07AE0F3CA664}" destId="{AB9873A9-C1A7-40E3-9739-1D07A36BC172}" srcOrd="0" destOrd="0" parTransId="{F5445DC5-4E15-4769-90B0-6DFE009C10AC}" sibTransId="{9AB61EF8-C9CD-4285-A4EB-6427F5C4675B}"/>
    <dgm:cxn modelId="{CE93E19E-6AD3-4659-A983-F0631C6420DC}" type="presOf" srcId="{835E5CC8-3094-4FD5-BFDB-ACDD259B4A05}" destId="{AAA08115-6E73-433E-A18B-C4E86D8AF738}" srcOrd="1" destOrd="0" presId="urn:microsoft.com/office/officeart/2005/8/layout/bList2"/>
    <dgm:cxn modelId="{A425C8A5-3552-4894-A672-E5399AE502A8}" type="presOf" srcId="{E4AD1C53-B684-4B39-BF50-66D161D75118}" destId="{5149676A-959B-492A-AE9F-71BFC988E039}" srcOrd="0" destOrd="0" presId="urn:microsoft.com/office/officeart/2005/8/layout/bList2"/>
    <dgm:cxn modelId="{A1206AAC-C066-4022-8E5C-8EBEF28A4A58}" srcId="{E4AD1C53-B684-4B39-BF50-66D161D75118}" destId="{E7742FCC-8683-40E5-B6CF-07AE0F3CA664}" srcOrd="1" destOrd="0" parTransId="{571ABBFB-5CD2-419D-B6C9-9682A9C3A59C}" sibTransId="{5985E5B1-60A9-4B29-ACA8-3FD68A36DB15}"/>
    <dgm:cxn modelId="{AA093DC5-F782-4DC3-AC34-20210080579D}" srcId="{835E5CC8-3094-4FD5-BFDB-ACDD259B4A05}" destId="{055D62EE-76A8-4457-8DDE-EC34BFA444F8}" srcOrd="0" destOrd="0" parTransId="{FB1F50E3-BC55-4058-80A8-ABC1FD17F4F8}" sibTransId="{BCEB5CFB-6437-4608-84E9-DFDAE097C1F3}"/>
    <dgm:cxn modelId="{5D89EED3-3340-43D4-BF49-201E1B7A31A9}" type="presOf" srcId="{CA780660-A714-444A-9061-69756D11911A}" destId="{CEE8CB0F-76C7-4A47-AA3F-E5F67B4687E6}" srcOrd="1" destOrd="0" presId="urn:microsoft.com/office/officeart/2005/8/layout/bList2"/>
    <dgm:cxn modelId="{AA0436D5-16DD-4BD5-9243-C0BEAF2CB0D2}" type="presOf" srcId="{835E5CC8-3094-4FD5-BFDB-ACDD259B4A05}" destId="{11EF1107-224C-4E03-954B-F99EDB1B66D2}" srcOrd="0" destOrd="0" presId="urn:microsoft.com/office/officeart/2005/8/layout/bList2"/>
    <dgm:cxn modelId="{C9DB4AF6-FBFF-4451-A1EF-07C9BCFA99FD}" srcId="{CA780660-A714-444A-9061-69756D11911A}" destId="{D224AE99-019E-441A-9D2A-38D5C1F73A4C}" srcOrd="1" destOrd="0" parTransId="{7C337252-FE1F-4121-AD1C-A8306C7BE96A}" sibTransId="{F14254DB-FDDC-4394-BB16-58C0556BE975}"/>
    <dgm:cxn modelId="{6AB931FA-CEDA-456E-BE80-3B57D4FB5DA1}" type="presOf" srcId="{34BEF69B-0AA5-4FE9-9086-C13A6C23F8A9}" destId="{572CBD5A-C905-4C8E-8894-F2F973398C5F}" srcOrd="0" destOrd="0" presId="urn:microsoft.com/office/officeart/2005/8/layout/bList2"/>
    <dgm:cxn modelId="{8C096EEE-D755-4706-9355-857C8E19930A}" type="presParOf" srcId="{5149676A-959B-492A-AE9F-71BFC988E039}" destId="{D2529837-E581-420E-9318-EE76ED651912}" srcOrd="0" destOrd="0" presId="urn:microsoft.com/office/officeart/2005/8/layout/bList2"/>
    <dgm:cxn modelId="{46EA0064-C530-4913-8C01-D8ADFE2B6D8C}" type="presParOf" srcId="{D2529837-E581-420E-9318-EE76ED651912}" destId="{B83B5754-77E4-498C-A5B7-6560AF49F967}" srcOrd="0" destOrd="0" presId="urn:microsoft.com/office/officeart/2005/8/layout/bList2"/>
    <dgm:cxn modelId="{648D6168-1DE3-4BEC-B814-B3F947395A0A}" type="presParOf" srcId="{D2529837-E581-420E-9318-EE76ED651912}" destId="{BED74BEF-C7D4-4D97-9A81-939033D752DC}" srcOrd="1" destOrd="0" presId="urn:microsoft.com/office/officeart/2005/8/layout/bList2"/>
    <dgm:cxn modelId="{BAEBBEB5-9135-485D-A141-6DF347A3B8FC}" type="presParOf" srcId="{D2529837-E581-420E-9318-EE76ED651912}" destId="{CEE8CB0F-76C7-4A47-AA3F-E5F67B4687E6}" srcOrd="2" destOrd="0" presId="urn:microsoft.com/office/officeart/2005/8/layout/bList2"/>
    <dgm:cxn modelId="{866F394A-98C4-4FF8-8CC5-7B258F57E64E}" type="presParOf" srcId="{D2529837-E581-420E-9318-EE76ED651912}" destId="{7F8CD66B-3E01-4FCF-B618-6B2B942437C9}" srcOrd="3" destOrd="0" presId="urn:microsoft.com/office/officeart/2005/8/layout/bList2"/>
    <dgm:cxn modelId="{E2AE79DF-133F-4DC0-9CD8-630B141ADDA6}" type="presParOf" srcId="{5149676A-959B-492A-AE9F-71BFC988E039}" destId="{572CBD5A-C905-4C8E-8894-F2F973398C5F}" srcOrd="1" destOrd="0" presId="urn:microsoft.com/office/officeart/2005/8/layout/bList2"/>
    <dgm:cxn modelId="{917F9525-2066-4BA2-89BC-62B50637CDF5}" type="presParOf" srcId="{5149676A-959B-492A-AE9F-71BFC988E039}" destId="{B7A2EA35-5C1C-4B98-89DB-997F0DAD6022}" srcOrd="2" destOrd="0" presId="urn:microsoft.com/office/officeart/2005/8/layout/bList2"/>
    <dgm:cxn modelId="{E9DF2605-DFCF-4E66-887E-0881676B2D4F}" type="presParOf" srcId="{B7A2EA35-5C1C-4B98-89DB-997F0DAD6022}" destId="{5D4AB74B-552C-4869-B6C0-9370036BC26E}" srcOrd="0" destOrd="0" presId="urn:microsoft.com/office/officeart/2005/8/layout/bList2"/>
    <dgm:cxn modelId="{BA20CADE-9E95-4D00-A7AB-A15510A805B1}" type="presParOf" srcId="{B7A2EA35-5C1C-4B98-89DB-997F0DAD6022}" destId="{4F7ACA0F-A290-4AE8-B80A-DA930C8265A0}" srcOrd="1" destOrd="0" presId="urn:microsoft.com/office/officeart/2005/8/layout/bList2"/>
    <dgm:cxn modelId="{A36457C3-E9D0-481A-ADED-B849A0453376}" type="presParOf" srcId="{B7A2EA35-5C1C-4B98-89DB-997F0DAD6022}" destId="{883949DD-9ACC-41F7-8D76-4694644D978C}" srcOrd="2" destOrd="0" presId="urn:microsoft.com/office/officeart/2005/8/layout/bList2"/>
    <dgm:cxn modelId="{3B5317B3-A85C-44C5-90F4-A5CBCE7BABDD}" type="presParOf" srcId="{B7A2EA35-5C1C-4B98-89DB-997F0DAD6022}" destId="{10118E8E-334E-45C7-9130-9702F50DC6B3}" srcOrd="3" destOrd="0" presId="urn:microsoft.com/office/officeart/2005/8/layout/bList2"/>
    <dgm:cxn modelId="{2E39425D-A18B-4852-A999-94C8B3F05CE6}" type="presParOf" srcId="{5149676A-959B-492A-AE9F-71BFC988E039}" destId="{48F8D10A-22AE-404B-BF68-7A78116695FE}" srcOrd="3" destOrd="0" presId="urn:microsoft.com/office/officeart/2005/8/layout/bList2"/>
    <dgm:cxn modelId="{BD69AF33-5386-4D46-BBB8-39350285EAA0}" type="presParOf" srcId="{5149676A-959B-492A-AE9F-71BFC988E039}" destId="{B2707E0C-9B5B-4A46-B805-FF6C8D3E8790}" srcOrd="4" destOrd="0" presId="urn:microsoft.com/office/officeart/2005/8/layout/bList2"/>
    <dgm:cxn modelId="{9B376C61-3B79-44B7-93AA-DC2C2B00BF7E}" type="presParOf" srcId="{B2707E0C-9B5B-4A46-B805-FF6C8D3E8790}" destId="{17288C90-458A-4092-A9AA-A81AB8482DC5}" srcOrd="0" destOrd="0" presId="urn:microsoft.com/office/officeart/2005/8/layout/bList2"/>
    <dgm:cxn modelId="{CF7A9FAF-14E3-4856-9CF1-9999DABF24B0}" type="presParOf" srcId="{B2707E0C-9B5B-4A46-B805-FF6C8D3E8790}" destId="{11EF1107-224C-4E03-954B-F99EDB1B66D2}" srcOrd="1" destOrd="0" presId="urn:microsoft.com/office/officeart/2005/8/layout/bList2"/>
    <dgm:cxn modelId="{F8645884-FBAD-46FC-ACAE-4AFAA203C2C5}" type="presParOf" srcId="{B2707E0C-9B5B-4A46-B805-FF6C8D3E8790}" destId="{AAA08115-6E73-433E-A18B-C4E86D8AF738}" srcOrd="2" destOrd="0" presId="urn:microsoft.com/office/officeart/2005/8/layout/bList2"/>
    <dgm:cxn modelId="{7E876C91-E8D6-45F9-9C42-F25F4F2F6288}" type="presParOf" srcId="{B2707E0C-9B5B-4A46-B805-FF6C8D3E8790}" destId="{90F7AF8D-558C-4BD2-B271-EEF22C77FEC4}" srcOrd="3" destOrd="0" presId="urn:microsoft.com/office/officeart/2005/8/layout/b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9CA684-DB6E-4273-8F78-C37E8B06D48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A5029BE-3507-4AA9-B75C-980F0CBC0E8C}" type="pres">
      <dgm:prSet presAssocID="{919CA684-DB6E-4273-8F78-C37E8B06D48C}" presName="outerComposite" presStyleCnt="0">
        <dgm:presLayoutVars>
          <dgm:chMax val="5"/>
          <dgm:dir/>
          <dgm:resizeHandles val="exact"/>
        </dgm:presLayoutVars>
      </dgm:prSet>
      <dgm:spPr/>
    </dgm:pt>
    <dgm:pt modelId="{70D687DD-B0F7-4732-9139-C91C5C5BB237}" type="pres">
      <dgm:prSet presAssocID="{919CA684-DB6E-4273-8F78-C37E8B06D48C}" presName="dummyMaxCanvas" presStyleCnt="0">
        <dgm:presLayoutVars/>
      </dgm:prSet>
      <dgm:spPr/>
    </dgm:pt>
  </dgm:ptLst>
  <dgm:cxnLst>
    <dgm:cxn modelId="{D82B41E2-4AD7-4D70-A705-45D87936A3E8}" type="presOf" srcId="{919CA684-DB6E-4273-8F78-C37E8B06D48C}" destId="{9A5029BE-3507-4AA9-B75C-980F0CBC0E8C}" srcOrd="0" destOrd="0" presId="urn:microsoft.com/office/officeart/2005/8/layout/vProcess5"/>
    <dgm:cxn modelId="{797ABE40-DA0B-4D24-AA31-B4458705982C}" type="presParOf" srcId="{9A5029BE-3507-4AA9-B75C-980F0CBC0E8C}" destId="{70D687DD-B0F7-4732-9139-C91C5C5BB237}" srcOrd="0"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AD1C0-8338-41A9-AEE4-2AA8C9D79E50}">
      <dsp:nvSpPr>
        <dsp:cNvPr id="0" name=""/>
        <dsp:cNvSpPr/>
      </dsp:nvSpPr>
      <dsp:spPr>
        <a:xfrm>
          <a:off x="0" y="0"/>
          <a:ext cx="8163179" cy="12729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En esta tesis se pretende mostrar que al menos en el caso de Querétaro las transiciones laborales dependen de las características sociodemográficas y el nivel educativo de las personas. </a:t>
          </a:r>
        </a:p>
      </dsp:txBody>
      <dsp:txXfrm>
        <a:off x="37282" y="37282"/>
        <a:ext cx="6789605" cy="1198350"/>
      </dsp:txXfrm>
    </dsp:sp>
    <dsp:sp modelId="{C7ECF5F1-6196-499E-8193-474F0174CA92}">
      <dsp:nvSpPr>
        <dsp:cNvPr id="0" name=""/>
        <dsp:cNvSpPr/>
      </dsp:nvSpPr>
      <dsp:spPr>
        <a:xfrm>
          <a:off x="720280" y="1485066"/>
          <a:ext cx="8163179" cy="127291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La intención es conocer los determinantes de las transiciones laborales y  la probabilidad de que ocurran para con ello reflexionar sobre su comportamiento, y las políticas que favorezcan las transiciones hacia el empleo. </a:t>
          </a:r>
        </a:p>
      </dsp:txBody>
      <dsp:txXfrm>
        <a:off x="757562" y="1522348"/>
        <a:ext cx="6540940" cy="1198350"/>
      </dsp:txXfrm>
    </dsp:sp>
    <dsp:sp modelId="{AD35C17B-FA7A-4D7D-9FC7-18E2C7D6D5A6}">
      <dsp:nvSpPr>
        <dsp:cNvPr id="0" name=""/>
        <dsp:cNvSpPr/>
      </dsp:nvSpPr>
      <dsp:spPr>
        <a:xfrm>
          <a:off x="1440560" y="2970133"/>
          <a:ext cx="8163179" cy="127291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La investigación se centra en el análisis de la estructura del mercado laboral del Estado de Querétaro y las determinantes principales tomando los datos del INEGI en el periodo del 2019 a 2020.</a:t>
          </a:r>
        </a:p>
      </dsp:txBody>
      <dsp:txXfrm>
        <a:off x="1477842" y="3007415"/>
        <a:ext cx="6540940" cy="1198350"/>
      </dsp:txXfrm>
    </dsp:sp>
    <dsp:sp modelId="{ED6CFA87-F413-48A8-BFD3-23E1090781E3}">
      <dsp:nvSpPr>
        <dsp:cNvPr id="0" name=""/>
        <dsp:cNvSpPr/>
      </dsp:nvSpPr>
      <dsp:spPr>
        <a:xfrm>
          <a:off x="7335784" y="965293"/>
          <a:ext cx="827394" cy="82739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7521948" y="965293"/>
        <a:ext cx="455066" cy="622614"/>
      </dsp:txXfrm>
    </dsp:sp>
    <dsp:sp modelId="{53E01385-DC1F-4633-BF64-A3B71835841D}">
      <dsp:nvSpPr>
        <dsp:cNvPr id="0" name=""/>
        <dsp:cNvSpPr/>
      </dsp:nvSpPr>
      <dsp:spPr>
        <a:xfrm>
          <a:off x="8056065" y="2441874"/>
          <a:ext cx="827394" cy="827394"/>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8242229" y="2441874"/>
        <a:ext cx="455066" cy="622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27427-3633-4204-B96D-ABF065453330}">
      <dsp:nvSpPr>
        <dsp:cNvPr id="0" name=""/>
        <dsp:cNvSpPr/>
      </dsp:nvSpPr>
      <dsp:spPr>
        <a:xfrm>
          <a:off x="788669" y="0"/>
          <a:ext cx="893826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90D9B-D71B-4863-B643-455806927C1C}">
      <dsp:nvSpPr>
        <dsp:cNvPr id="0" name=""/>
        <dsp:cNvSpPr/>
      </dsp:nvSpPr>
      <dsp:spPr>
        <a:xfrm>
          <a:off x="470446" y="1323154"/>
          <a:ext cx="4074795"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La primera es el cálculo de la estadística descriptiva de las variables que se utilizaron con la muestra de mercado laboral. </a:t>
          </a:r>
        </a:p>
      </dsp:txBody>
      <dsp:txXfrm>
        <a:off x="555412" y="1408120"/>
        <a:ext cx="3904863" cy="1570603"/>
      </dsp:txXfrm>
    </dsp:sp>
    <dsp:sp modelId="{B36FD96E-7551-4B46-894F-07FC3545160E}">
      <dsp:nvSpPr>
        <dsp:cNvPr id="0" name=""/>
        <dsp:cNvSpPr/>
      </dsp:nvSpPr>
      <dsp:spPr>
        <a:xfrm>
          <a:off x="4819367" y="1340908"/>
          <a:ext cx="4074795"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La segunda es el análisis de las probabilidades de permanecer en un empleo formal (OF), informal (OI) y en la no ocupación (NO) y de sus determinantes. Para ello se especificó y estimó un modelo econométrico conocido como logit multinomial.</a:t>
          </a:r>
        </a:p>
      </dsp:txBody>
      <dsp:txXfrm>
        <a:off x="4904333" y="1425874"/>
        <a:ext cx="3904863" cy="15706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F3A64-4D24-4E88-92A9-E367CA9BDD10}">
      <dsp:nvSpPr>
        <dsp:cNvPr id="0" name=""/>
        <dsp:cNvSpPr/>
      </dsp:nvSpPr>
      <dsp:spPr>
        <a:xfrm>
          <a:off x="0" y="121921"/>
          <a:ext cx="5305929" cy="1449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effectLst/>
              <a:latin typeface="Times New Roman" panose="02020603050405020304" pitchFamily="18" charset="0"/>
              <a:ea typeface="Calibri" panose="020F0502020204030204" pitchFamily="34" charset="0"/>
              <a:cs typeface="Times New Roman" panose="02020603050405020304" pitchFamily="18" charset="0"/>
            </a:rPr>
            <a:t>Los modelos multinomiales son aquellos en los cuales el conjunto de elección es discreto, pero hay más de dos alternativas.</a:t>
          </a:r>
          <a:endParaRPr lang="es-MX" sz="16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2462" y="164383"/>
        <a:ext cx="4087696" cy="1364835"/>
      </dsp:txXfrm>
    </dsp:sp>
    <dsp:sp modelId="{5EC8C183-D922-4222-B9B7-42B237359815}">
      <dsp:nvSpPr>
        <dsp:cNvPr id="0" name=""/>
        <dsp:cNvSpPr/>
      </dsp:nvSpPr>
      <dsp:spPr>
        <a:xfrm>
          <a:off x="1425121" y="1626227"/>
          <a:ext cx="5285729" cy="126791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effectLst/>
              <a:latin typeface="Times New Roman" panose="02020603050405020304" pitchFamily="18" charset="0"/>
              <a:ea typeface="Calibri" panose="020F0502020204030204" pitchFamily="34" charset="0"/>
              <a:cs typeface="Times New Roman" panose="02020603050405020304" pitchFamily="18" charset="0"/>
            </a:rPr>
            <a:t>Se parte de la idea central que supone que el conjunto de alternativas que enfrenta el individuo es finito (pero mayor que dos) y a su vez que no existe un orden determinado en las alternativas (no hay un contenido cuantitativo).</a:t>
          </a:r>
          <a:endParaRPr lang="es-MX"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62257" y="1663363"/>
        <a:ext cx="3526018" cy="1193638"/>
      </dsp:txXfrm>
    </dsp:sp>
    <dsp:sp modelId="{76EB6423-6B15-46B9-921A-9EC56D939004}">
      <dsp:nvSpPr>
        <dsp:cNvPr id="0" name=""/>
        <dsp:cNvSpPr/>
      </dsp:nvSpPr>
      <dsp:spPr>
        <a:xfrm>
          <a:off x="5306064" y="819759"/>
          <a:ext cx="396237" cy="73152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5395217" y="819759"/>
        <a:ext cx="217931" cy="6334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444A-E7A3-42CA-97FB-465C0A962221}">
      <dsp:nvSpPr>
        <dsp:cNvPr id="0" name=""/>
        <dsp:cNvSpPr/>
      </dsp:nvSpPr>
      <dsp:spPr>
        <a:xfrm rot="5400000">
          <a:off x="4775888" y="-1182774"/>
          <a:ext cx="2732067" cy="578063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endParaRPr lang="es-MX" sz="1700" kern="1200" dirty="0"/>
        </a:p>
        <a:p>
          <a:pPr marL="171450" lvl="1" indent="-171450" algn="just" defTabSz="755650">
            <a:lnSpc>
              <a:spcPct val="90000"/>
            </a:lnSpc>
            <a:spcBef>
              <a:spcPct val="0"/>
            </a:spcBef>
            <a:spcAft>
              <a:spcPct val="15000"/>
            </a:spcAft>
            <a:buChar char="•"/>
          </a:pPr>
          <a:r>
            <a:rPr lang="es-MX" sz="1700" kern="1200" dirty="0"/>
            <a:t>En un contexto laboral como el mexicano, donde gran parte la población trabajadora no puede enfrentar periodos largos de desocupación, y las personas transitan con frecuencia entre la informalidad y la no ocupación. Resulta justificado conocer que características favorecen estas transiciones hacia la ocupación formal  de ofrecer datos y reflexiones que sirvan para  propiciar una política de estabilización del empleo y generadora de un bienestar equitativo. </a:t>
          </a:r>
        </a:p>
      </dsp:txBody>
      <dsp:txXfrm rot="-5400000">
        <a:off x="3251606" y="474877"/>
        <a:ext cx="5647263" cy="2465329"/>
      </dsp:txXfrm>
    </dsp:sp>
    <dsp:sp modelId="{DF8839D8-8778-41D3-A573-86341CB439C0}">
      <dsp:nvSpPr>
        <dsp:cNvPr id="0" name=""/>
        <dsp:cNvSpPr/>
      </dsp:nvSpPr>
      <dsp:spPr>
        <a:xfrm>
          <a:off x="0" y="0"/>
          <a:ext cx="3251606" cy="34150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kern="1200" dirty="0"/>
            <a:t>Van </a:t>
          </a:r>
          <a:r>
            <a:rPr lang="es-MX" sz="2100" kern="1200" dirty="0" err="1"/>
            <a:t>Soest</a:t>
          </a:r>
          <a:r>
            <a:rPr lang="es-MX" sz="2100" kern="1200" dirty="0"/>
            <a:t> y </a:t>
          </a:r>
          <a:r>
            <a:rPr lang="es-MX" sz="2100" kern="1200" dirty="0" err="1"/>
            <a:t>Villagomez</a:t>
          </a:r>
          <a:r>
            <a:rPr lang="es-MX" sz="2100" kern="1200" dirty="0"/>
            <a:t>(2004) </a:t>
          </a:r>
          <a:r>
            <a:rPr lang="es-MX" sz="2100" kern="1200" dirty="0" err="1"/>
            <a:t>Markov</a:t>
          </a:r>
          <a:r>
            <a:rPr lang="es-MX" sz="2100" kern="1200" dirty="0"/>
            <a:t>, Bosch y Maloney (2006) Pagés y </a:t>
          </a:r>
          <a:r>
            <a:rPr lang="es-MX" sz="2100" kern="1200" dirty="0" err="1"/>
            <a:t>Stampini</a:t>
          </a:r>
          <a:r>
            <a:rPr lang="es-MX" sz="2100" kern="1200" dirty="0"/>
            <a:t> (2009) muestran la importancia que tiene el estudio del mercado laboral para el crecimiento de un país o región. </a:t>
          </a:r>
        </a:p>
      </dsp:txBody>
      <dsp:txXfrm>
        <a:off x="158730" y="158730"/>
        <a:ext cx="2934146" cy="3097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29F-7F9B-4A38-9ACC-DF9060876FEF}">
      <dsp:nvSpPr>
        <dsp:cNvPr id="0" name=""/>
        <dsp:cNvSpPr/>
      </dsp:nvSpPr>
      <dsp:spPr>
        <a:xfrm>
          <a:off x="0" y="0"/>
          <a:ext cx="5265576" cy="65193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t>Objetivo General y Específicos:</a:t>
          </a:r>
        </a:p>
      </dsp:txBody>
      <dsp:txXfrm>
        <a:off x="31825" y="31825"/>
        <a:ext cx="5201926" cy="588281"/>
      </dsp:txXfrm>
    </dsp:sp>
    <dsp:sp modelId="{7A94637A-4984-484B-B0F2-931DDF83BA83}">
      <dsp:nvSpPr>
        <dsp:cNvPr id="0" name=""/>
        <dsp:cNvSpPr/>
      </dsp:nvSpPr>
      <dsp:spPr>
        <a:xfrm>
          <a:off x="0" y="974134"/>
          <a:ext cx="5265576" cy="28542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a:t>Analizar la dinámica de las transiciones laborales desde y hacia el empleo en Querétaro y los factores que inciden en estas transiciones diferenciando entre honbres y mujeres.</a:t>
          </a:r>
        </a:p>
      </dsp:txBody>
      <dsp:txXfrm>
        <a:off x="139331" y="1113465"/>
        <a:ext cx="4986914" cy="2575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64D09-F17E-4D23-9C34-ACCC73163E5D}">
      <dsp:nvSpPr>
        <dsp:cNvPr id="0" name=""/>
        <dsp:cNvSpPr/>
      </dsp:nvSpPr>
      <dsp:spPr>
        <a:xfrm>
          <a:off x="0" y="72156"/>
          <a:ext cx="859536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1. Examinar el efecto de las variables sociodemográficas en las transiciones laborales.</a:t>
          </a:r>
        </a:p>
      </dsp:txBody>
      <dsp:txXfrm>
        <a:off x="46606" y="118762"/>
        <a:ext cx="8502148" cy="861507"/>
      </dsp:txXfrm>
    </dsp:sp>
    <dsp:sp modelId="{D9A944ED-D39A-4F70-8E07-050DCC77BA0C}">
      <dsp:nvSpPr>
        <dsp:cNvPr id="0" name=""/>
        <dsp:cNvSpPr/>
      </dsp:nvSpPr>
      <dsp:spPr>
        <a:xfrm>
          <a:off x="0" y="1095996"/>
          <a:ext cx="8595360" cy="95471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2. Calcular las probabilidades de permanecer en las distintas ocupaciones laborales</a:t>
          </a:r>
        </a:p>
      </dsp:txBody>
      <dsp:txXfrm>
        <a:off x="46606" y="1142602"/>
        <a:ext cx="8502148" cy="861507"/>
      </dsp:txXfrm>
    </dsp:sp>
    <dsp:sp modelId="{59FD802F-497D-4E3E-A994-DBA369C74F1C}">
      <dsp:nvSpPr>
        <dsp:cNvPr id="0" name=""/>
        <dsp:cNvSpPr/>
      </dsp:nvSpPr>
      <dsp:spPr>
        <a:xfrm>
          <a:off x="0" y="2119836"/>
          <a:ext cx="8595360" cy="95471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4. Calcular las probabilidades de algunos escenarios</a:t>
          </a:r>
        </a:p>
      </dsp:txBody>
      <dsp:txXfrm>
        <a:off x="46606" y="2166442"/>
        <a:ext cx="8502148" cy="861507"/>
      </dsp:txXfrm>
    </dsp:sp>
    <dsp:sp modelId="{6CF697F6-6446-4145-943E-69A31E8929CE}">
      <dsp:nvSpPr>
        <dsp:cNvPr id="0" name=""/>
        <dsp:cNvSpPr/>
      </dsp:nvSpPr>
      <dsp:spPr>
        <a:xfrm>
          <a:off x="0" y="3143676"/>
          <a:ext cx="8595360"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t>5. Reflexionar en torno algunas políticas públicas</a:t>
          </a:r>
        </a:p>
      </dsp:txBody>
      <dsp:txXfrm>
        <a:off x="46606" y="3190282"/>
        <a:ext cx="8502148" cy="861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B5754-77E4-498C-A5B7-6560AF49F967}">
      <dsp:nvSpPr>
        <dsp:cNvPr id="0" name=""/>
        <dsp:cNvSpPr/>
      </dsp:nvSpPr>
      <dsp:spPr>
        <a:xfrm>
          <a:off x="5469" y="676997"/>
          <a:ext cx="2362347" cy="176344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kern="1200"/>
            <a:t>Definen la transición laboral como los movimientos de los individuos entre los estados de empleo, desempleo e inactividad económica. </a:t>
          </a:r>
        </a:p>
        <a:p>
          <a:pPr marL="114300" lvl="1" indent="-114300" algn="l" defTabSz="622300">
            <a:lnSpc>
              <a:spcPct val="90000"/>
            </a:lnSpc>
            <a:spcBef>
              <a:spcPct val="0"/>
            </a:spcBef>
            <a:spcAft>
              <a:spcPct val="15000"/>
            </a:spcAft>
            <a:buChar char="•"/>
          </a:pPr>
          <a:endParaRPr lang="es-MX" sz="1400" kern="1200"/>
        </a:p>
      </dsp:txBody>
      <dsp:txXfrm>
        <a:off x="46789" y="718317"/>
        <a:ext cx="2279707" cy="1722122"/>
      </dsp:txXfrm>
    </dsp:sp>
    <dsp:sp modelId="{CEE8CB0F-76C7-4A47-AA3F-E5F67B4687E6}">
      <dsp:nvSpPr>
        <dsp:cNvPr id="0" name=""/>
        <dsp:cNvSpPr/>
      </dsp:nvSpPr>
      <dsp:spPr>
        <a:xfrm>
          <a:off x="5469" y="2440440"/>
          <a:ext cx="2362347" cy="7582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MX" sz="1800" kern="1200"/>
            <a:t>Atkinson &amp; Micklewright (1990)</a:t>
          </a:r>
        </a:p>
      </dsp:txBody>
      <dsp:txXfrm>
        <a:off x="5469" y="2440440"/>
        <a:ext cx="1663625" cy="758280"/>
      </dsp:txXfrm>
    </dsp:sp>
    <dsp:sp modelId="{7F8CD66B-3E01-4FCF-B618-6B2B942437C9}">
      <dsp:nvSpPr>
        <dsp:cNvPr id="0" name=""/>
        <dsp:cNvSpPr/>
      </dsp:nvSpPr>
      <dsp:spPr>
        <a:xfrm>
          <a:off x="1735921" y="2560886"/>
          <a:ext cx="826821" cy="82682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4AB74B-552C-4869-B6C0-9370036BC26E}">
      <dsp:nvSpPr>
        <dsp:cNvPr id="0" name=""/>
        <dsp:cNvSpPr/>
      </dsp:nvSpPr>
      <dsp:spPr>
        <a:xfrm>
          <a:off x="2767583" y="676997"/>
          <a:ext cx="2362347" cy="176344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kern="1200"/>
            <a:t>Señalan que las entradas, salidas y permanencias de una actividad laboral a otra que realizan las personas, se denominan trayectorias laborales.</a:t>
          </a:r>
        </a:p>
        <a:p>
          <a:pPr marL="114300" lvl="1" indent="-114300" algn="l" defTabSz="622300">
            <a:lnSpc>
              <a:spcPct val="90000"/>
            </a:lnSpc>
            <a:spcBef>
              <a:spcPct val="0"/>
            </a:spcBef>
            <a:spcAft>
              <a:spcPct val="15000"/>
            </a:spcAft>
            <a:buChar char="•"/>
          </a:pPr>
          <a:endParaRPr lang="es-MX" sz="1400" kern="1200"/>
        </a:p>
      </dsp:txBody>
      <dsp:txXfrm>
        <a:off x="2808903" y="718317"/>
        <a:ext cx="2279707" cy="1722122"/>
      </dsp:txXfrm>
    </dsp:sp>
    <dsp:sp modelId="{883949DD-9ACC-41F7-8D76-4694644D978C}">
      <dsp:nvSpPr>
        <dsp:cNvPr id="0" name=""/>
        <dsp:cNvSpPr/>
      </dsp:nvSpPr>
      <dsp:spPr>
        <a:xfrm>
          <a:off x="2767583" y="2440440"/>
          <a:ext cx="2362347" cy="7582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MX" sz="1800" kern="1200" dirty="0" err="1"/>
            <a:t>Fouquet</a:t>
          </a:r>
          <a:r>
            <a:rPr lang="es-MX" sz="1800" kern="1200" dirty="0"/>
            <a:t> &amp; </a:t>
          </a:r>
          <a:r>
            <a:rPr lang="es-MX" sz="1800" kern="1200" dirty="0" err="1"/>
            <a:t>Vinoko</a:t>
          </a:r>
          <a:r>
            <a:rPr lang="es-MX" sz="1800" kern="1200" dirty="0"/>
            <a:t> (1983)</a:t>
          </a:r>
        </a:p>
      </dsp:txBody>
      <dsp:txXfrm>
        <a:off x="2767583" y="2440440"/>
        <a:ext cx="1663625" cy="758280"/>
      </dsp:txXfrm>
    </dsp:sp>
    <dsp:sp modelId="{10118E8E-334E-45C7-9130-9702F50DC6B3}">
      <dsp:nvSpPr>
        <dsp:cNvPr id="0" name=""/>
        <dsp:cNvSpPr/>
      </dsp:nvSpPr>
      <dsp:spPr>
        <a:xfrm>
          <a:off x="4498035" y="2560886"/>
          <a:ext cx="826821" cy="82682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88C90-458A-4092-A9AA-A81AB8482DC5}">
      <dsp:nvSpPr>
        <dsp:cNvPr id="0" name=""/>
        <dsp:cNvSpPr/>
      </dsp:nvSpPr>
      <dsp:spPr>
        <a:xfrm>
          <a:off x="5529696" y="676997"/>
          <a:ext cx="2362347" cy="176344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kern="1200"/>
            <a:t>El cambio de una posición a otra dentro del mercado laboral en el que ésta una persona.</a:t>
          </a:r>
        </a:p>
        <a:p>
          <a:pPr marL="114300" lvl="1" indent="-114300" algn="l" defTabSz="622300">
            <a:lnSpc>
              <a:spcPct val="90000"/>
            </a:lnSpc>
            <a:spcBef>
              <a:spcPct val="0"/>
            </a:spcBef>
            <a:spcAft>
              <a:spcPct val="15000"/>
            </a:spcAft>
            <a:buChar char="•"/>
          </a:pPr>
          <a:endParaRPr lang="es-MX" sz="1400" kern="1200"/>
        </a:p>
      </dsp:txBody>
      <dsp:txXfrm>
        <a:off x="5571016" y="718317"/>
        <a:ext cx="2279707" cy="1722122"/>
      </dsp:txXfrm>
    </dsp:sp>
    <dsp:sp modelId="{AAA08115-6E73-433E-A18B-C4E86D8AF738}">
      <dsp:nvSpPr>
        <dsp:cNvPr id="0" name=""/>
        <dsp:cNvSpPr/>
      </dsp:nvSpPr>
      <dsp:spPr>
        <a:xfrm>
          <a:off x="5529696" y="2440440"/>
          <a:ext cx="2362347" cy="7582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MX" sz="1800" kern="1200"/>
            <a:t>Gazier &amp; Hautie, (2009).</a:t>
          </a:r>
        </a:p>
      </dsp:txBody>
      <dsp:txXfrm>
        <a:off x="5529696" y="2440440"/>
        <a:ext cx="1663625" cy="758280"/>
      </dsp:txXfrm>
    </dsp:sp>
    <dsp:sp modelId="{90F7AF8D-558C-4BD2-B271-EEF22C77FEC4}">
      <dsp:nvSpPr>
        <dsp:cNvPr id="0" name=""/>
        <dsp:cNvSpPr/>
      </dsp:nvSpPr>
      <dsp:spPr>
        <a:xfrm>
          <a:off x="7260148" y="2560886"/>
          <a:ext cx="826821" cy="82682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03/11/2021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03/11/2021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tiff"/><Relationship Id="rId7" Type="http://schemas.openxmlformats.org/officeDocument/2006/relationships/diagramLayout" Target="../diagrams/layout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9.xml"/><Relationship Id="rId11" Type="http://schemas.openxmlformats.org/officeDocument/2006/relationships/image" Target="../media/image5.png"/><Relationship Id="rId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QuickStyle" Target="../diagrams/quickStyle11.xml"/><Relationship Id="rId3" Type="http://schemas.openxmlformats.org/officeDocument/2006/relationships/image" Target="../media/image4.tiff"/><Relationship Id="rId7" Type="http://schemas.openxmlformats.org/officeDocument/2006/relationships/diagramLayout" Target="../diagrams/layout10.xml"/><Relationship Id="rId12" Type="http://schemas.openxmlformats.org/officeDocument/2006/relationships/diagramLayout" Target="../diagrams/layout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0.xml"/><Relationship Id="rId11" Type="http://schemas.openxmlformats.org/officeDocument/2006/relationships/diagramData" Target="../diagrams/data11.xml"/><Relationship Id="rId5" Type="http://schemas.openxmlformats.org/officeDocument/2006/relationships/image" Target="../media/image3.png"/><Relationship Id="rId15" Type="http://schemas.microsoft.com/office/2007/relationships/diagramDrawing" Target="../diagrams/drawing11.xml"/><Relationship Id="rId10" Type="http://schemas.microsoft.com/office/2007/relationships/diagramDrawing" Target="../diagrams/drawing10.xml"/><Relationship Id="rId4" Type="http://schemas.openxmlformats.org/officeDocument/2006/relationships/image" Target="../media/image2.png"/><Relationship Id="rId9" Type="http://schemas.openxmlformats.org/officeDocument/2006/relationships/diagramColors" Target="../diagrams/colors10.xml"/><Relationship Id="rId14" Type="http://schemas.openxmlformats.org/officeDocument/2006/relationships/diagramColors" Target="../diagrams/colors11.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tiff"/><Relationship Id="rId7" Type="http://schemas.openxmlformats.org/officeDocument/2006/relationships/diagramLayout" Target="../diagrams/layout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3.pn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tiff"/><Relationship Id="rId7" Type="http://schemas.openxmlformats.org/officeDocument/2006/relationships/diagramLayout" Target="../diagrams/layout13.xm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3.xml"/><Relationship Id="rId11" Type="http://schemas.openxmlformats.org/officeDocument/2006/relationships/image" Target="../media/image10.png"/><Relationship Id="rId5" Type="http://schemas.openxmlformats.org/officeDocument/2006/relationships/image" Target="../media/image3.png"/><Relationship Id="rId10" Type="http://schemas.microsoft.com/office/2007/relationships/diagramDrawing" Target="../diagrams/drawing13.xml"/><Relationship Id="rId4" Type="http://schemas.openxmlformats.org/officeDocument/2006/relationships/image" Target="../media/image2.png"/><Relationship Id="rId9" Type="http://schemas.openxmlformats.org/officeDocument/2006/relationships/diagramColors" Target="../diagrams/colors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tiff"/><Relationship Id="rId7" Type="http://schemas.openxmlformats.org/officeDocument/2006/relationships/diagramLayout" Target="../diagrams/layout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4.xml"/><Relationship Id="rId11" Type="http://schemas.openxmlformats.org/officeDocument/2006/relationships/image" Target="../media/image13.png"/><Relationship Id="rId5" Type="http://schemas.openxmlformats.org/officeDocument/2006/relationships/image" Target="../media/image3.png"/><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diagramColors" Target="../diagrams/colors1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tiff"/><Relationship Id="rId7" Type="http://schemas.openxmlformats.org/officeDocument/2006/relationships/diagramLayout" Target="../diagrams/layout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5.xml"/><Relationship Id="rId11" Type="http://schemas.openxmlformats.org/officeDocument/2006/relationships/image" Target="../media/image14.png"/><Relationship Id="rId5" Type="http://schemas.openxmlformats.org/officeDocument/2006/relationships/image" Target="../media/image3.png"/><Relationship Id="rId10" Type="http://schemas.microsoft.com/office/2007/relationships/diagramDrawing" Target="../diagrams/drawing15.xml"/><Relationship Id="rId4" Type="http://schemas.openxmlformats.org/officeDocument/2006/relationships/image" Target="../media/image2.png"/><Relationship Id="rId9" Type="http://schemas.openxmlformats.org/officeDocument/2006/relationships/diagramColors" Target="../diagrams/colors1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4.tiff"/><Relationship Id="rId7" Type="http://schemas.openxmlformats.org/officeDocument/2006/relationships/diagramLayout" Target="../diagrams/layout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6.xml"/><Relationship Id="rId11" Type="http://schemas.openxmlformats.org/officeDocument/2006/relationships/image" Target="../media/image13.png"/><Relationship Id="rId5" Type="http://schemas.openxmlformats.org/officeDocument/2006/relationships/image" Target="../media/image3.png"/><Relationship Id="rId10" Type="http://schemas.microsoft.com/office/2007/relationships/diagramDrawing" Target="../diagrams/drawing16.xml"/><Relationship Id="rId4" Type="http://schemas.openxmlformats.org/officeDocument/2006/relationships/image" Target="../media/image2.png"/><Relationship Id="rId9" Type="http://schemas.openxmlformats.org/officeDocument/2006/relationships/diagramColors" Target="../diagrams/colors1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tiff"/><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tiff"/><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tiff"/><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3" Type="http://schemas.openxmlformats.org/officeDocument/2006/relationships/image" Target="../media/image4.tiff"/><Relationship Id="rId7" Type="http://schemas.openxmlformats.org/officeDocument/2006/relationships/diagramLayout" Target="../diagrams/layout4.xml"/><Relationship Id="rId12" Type="http://schemas.openxmlformats.org/officeDocument/2006/relationships/diagramLayout" Target="../diagrams/layout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3.png"/><Relationship Id="rId15" Type="http://schemas.microsoft.com/office/2007/relationships/diagramDrawing" Target="../diagrams/drawing5.xml"/><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tiff"/><Relationship Id="rId7" Type="http://schemas.openxmlformats.org/officeDocument/2006/relationships/diagramLayout" Target="../diagrams/layout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QuickStyle" Target="../diagrams/quickStyle8.xml"/><Relationship Id="rId3" Type="http://schemas.openxmlformats.org/officeDocument/2006/relationships/image" Target="../media/image4.tiff"/><Relationship Id="rId7" Type="http://schemas.openxmlformats.org/officeDocument/2006/relationships/diagramLayout" Target="../diagrams/layout7.xml"/><Relationship Id="rId12" Type="http://schemas.openxmlformats.org/officeDocument/2006/relationships/diagramLayout" Target="../diagrams/layout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7.xml"/><Relationship Id="rId11" Type="http://schemas.openxmlformats.org/officeDocument/2006/relationships/diagramData" Target="../diagrams/data8.xml"/><Relationship Id="rId5" Type="http://schemas.openxmlformats.org/officeDocument/2006/relationships/image" Target="../media/image3.png"/><Relationship Id="rId15" Type="http://schemas.microsoft.com/office/2007/relationships/diagramDrawing" Target="../diagrams/drawing8.xml"/><Relationship Id="rId10" Type="http://schemas.microsoft.com/office/2007/relationships/diagramDrawing" Target="../diagrams/drawing7.xml"/><Relationship Id="rId4" Type="http://schemas.openxmlformats.org/officeDocument/2006/relationships/image" Target="../media/image2.png"/><Relationship Id="rId9" Type="http://schemas.openxmlformats.org/officeDocument/2006/relationships/diagramColors" Target="../diagrams/colors7.xml"/><Relationship Id="rId14"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1446550"/>
          </a:xfrm>
          <a:prstGeom prst="rect">
            <a:avLst/>
          </a:prstGeom>
          <a:noFill/>
        </p:spPr>
        <p:txBody>
          <a:bodyPr wrap="square" rtlCol="0">
            <a:spAutoFit/>
          </a:bodyPr>
          <a:lstStyle/>
          <a:p>
            <a:pPr algn="ctr"/>
            <a:r>
              <a:rPr lang="es-MX" sz="4400" b="1" dirty="0">
                <a:effectLst/>
                <a:latin typeface="Times New Roman" panose="02020603050405020304" pitchFamily="18" charset="0"/>
                <a:ea typeface="Times New Roman" panose="02020603050405020304" pitchFamily="18" charset="0"/>
                <a:cs typeface="Times New Roman" panose="02020603050405020304" pitchFamily="18" charset="0"/>
              </a:rPr>
              <a:t>TRANSICIONES LABORALES EN QUERÉTARO</a:t>
            </a:r>
            <a:endParaRPr lang="es-MX" sz="44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Jerardo Mijail Gómez Oros</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Dra. Flor Brown Grossman </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Ciencias Económico Administrativas </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grpSp>
        <p:nvGrpSpPr>
          <p:cNvPr id="19" name="Grupo 18">
            <a:extLst>
              <a:ext uri="{FF2B5EF4-FFF2-40B4-BE49-F238E27FC236}">
                <a16:creationId xmlns:a16="http://schemas.microsoft.com/office/drawing/2014/main" id="{229BF8F0-41C7-4321-B8F7-7B13DBAD459F}"/>
              </a:ext>
            </a:extLst>
          </p:cNvPr>
          <p:cNvGrpSpPr/>
          <p:nvPr/>
        </p:nvGrpSpPr>
        <p:grpSpPr>
          <a:xfrm>
            <a:off x="6659880" y="1992098"/>
            <a:ext cx="5147718" cy="3029109"/>
            <a:chOff x="2175669" y="0"/>
            <a:chExt cx="8339931" cy="4351338"/>
          </a:xfrm>
        </p:grpSpPr>
        <p:sp>
          <p:nvSpPr>
            <p:cNvPr id="20" name="Rectángulo 19">
              <a:extLst>
                <a:ext uri="{FF2B5EF4-FFF2-40B4-BE49-F238E27FC236}">
                  <a16:creationId xmlns:a16="http://schemas.microsoft.com/office/drawing/2014/main" id="{99F2B8DC-451E-4E10-993E-1C9194774393}"/>
                </a:ext>
              </a:extLst>
            </p:cNvPr>
            <p:cNvSpPr/>
            <p:nvPr/>
          </p:nvSpPr>
          <p:spPr>
            <a:xfrm>
              <a:off x="2175669" y="0"/>
              <a:ext cx="8339931" cy="435133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a:extLst>
                <a:ext uri="{FF2B5EF4-FFF2-40B4-BE49-F238E27FC236}">
                  <a16:creationId xmlns:a16="http://schemas.microsoft.com/office/drawing/2014/main" id="{54DD73FD-F155-4152-B3F8-8E20F28F18CA}"/>
                </a:ext>
              </a:extLst>
            </p:cNvPr>
            <p:cNvSpPr txBox="1"/>
            <p:nvPr/>
          </p:nvSpPr>
          <p:spPr>
            <a:xfrm>
              <a:off x="2175669" y="0"/>
              <a:ext cx="8339931" cy="20668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endParaRPr lang="es-MX" sz="1800" kern="1200"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endParaRPr lang="es-MX"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endParaRPr lang="es-MX" sz="1800" kern="1200" dirty="0">
                <a:latin typeface="Times New Roman" panose="02020603050405020304" pitchFamily="18" charset="0"/>
                <a:cs typeface="Times New Roman" panose="02020603050405020304" pitchFamily="18" charset="0"/>
              </a:endParaRPr>
            </a:p>
            <a:p>
              <a:pPr marL="0" lvl="0" indent="0" algn="just"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La evidencia empírica de investigaciones para varios países de Europa como Letonia, Dinamarca, Italia, Irlanda entre otros, de Asia como Japón, de Oceanía como Australia y América como México, Costa Rica, Ecuador y Argentina </a:t>
              </a:r>
              <a:r>
                <a:rPr lang="es-MX" sz="1800" b="1" kern="1200" dirty="0">
                  <a:latin typeface="Times New Roman" panose="02020603050405020304" pitchFamily="18" charset="0"/>
                  <a:cs typeface="Times New Roman" panose="02020603050405020304" pitchFamily="18" charset="0"/>
                </a:rPr>
                <a:t>muestran diferencias en cuanto a la metodología, las determinantes que abordan, las definiciones, los resultados y los periodos de investigación.</a:t>
              </a:r>
              <a:endParaRPr lang="es-MX" sz="1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200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8520840" y="3429000"/>
            <a:ext cx="3625472" cy="3061270"/>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7" name="Imagen 6">
            <a:extLst>
              <a:ext uri="{FF2B5EF4-FFF2-40B4-BE49-F238E27FC236}">
                <a16:creationId xmlns:a16="http://schemas.microsoft.com/office/drawing/2014/main" id="{7A7093AF-4AE4-482B-BC82-4A3C1D60BFE0}"/>
              </a:ext>
            </a:extLst>
          </p:cNvPr>
          <p:cNvPicPr>
            <a:picLocks noChangeAspect="1"/>
          </p:cNvPicPr>
          <p:nvPr/>
        </p:nvPicPr>
        <p:blipFill>
          <a:blip r:embed="rId6"/>
          <a:stretch>
            <a:fillRect/>
          </a:stretch>
        </p:blipFill>
        <p:spPr>
          <a:xfrm>
            <a:off x="234170" y="1266768"/>
            <a:ext cx="8137704" cy="5063395"/>
          </a:xfrm>
          <a:prstGeom prst="rect">
            <a:avLst/>
          </a:prstGeom>
        </p:spPr>
      </p:pic>
    </p:spTree>
    <p:extLst>
      <p:ext uri="{BB962C8B-B14F-4D97-AF65-F5344CB8AC3E}">
        <p14:creationId xmlns:p14="http://schemas.microsoft.com/office/powerpoint/2010/main" val="2374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8679150" y="3581399"/>
            <a:ext cx="3490022" cy="2946899"/>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a:extLst>
              <a:ext uri="{FF2B5EF4-FFF2-40B4-BE49-F238E27FC236}">
                <a16:creationId xmlns:a16="http://schemas.microsoft.com/office/drawing/2014/main" id="{94F147BF-6177-455E-A4B0-7AD538D2EED3}"/>
              </a:ext>
            </a:extLst>
          </p:cNvPr>
          <p:cNvPicPr>
            <a:picLocks noChangeAspect="1"/>
          </p:cNvPicPr>
          <p:nvPr/>
        </p:nvPicPr>
        <p:blipFill>
          <a:blip r:embed="rId11"/>
          <a:stretch>
            <a:fillRect/>
          </a:stretch>
        </p:blipFill>
        <p:spPr>
          <a:xfrm>
            <a:off x="259080" y="1427214"/>
            <a:ext cx="8293964" cy="5041013"/>
          </a:xfrm>
          <a:prstGeom prst="rect">
            <a:avLst/>
          </a:prstGeom>
        </p:spPr>
      </p:pic>
    </p:spTree>
    <p:extLst>
      <p:ext uri="{BB962C8B-B14F-4D97-AF65-F5344CB8AC3E}">
        <p14:creationId xmlns:p14="http://schemas.microsoft.com/office/powerpoint/2010/main" val="329270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436346" y="1389441"/>
            <a:ext cx="5194300" cy="584775"/>
          </a:xfrm>
          <a:prstGeom prst="rect">
            <a:avLst/>
          </a:prstGeom>
          <a:noFill/>
        </p:spPr>
        <p:txBody>
          <a:bodyPr wrap="square" rtlCol="0">
            <a:spAutoFit/>
          </a:bodyPr>
          <a:lstStyle/>
          <a:p>
            <a:r>
              <a:rPr lang="es-MX" sz="3200" dirty="0"/>
              <a:t>Variables </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10697331" y="4392606"/>
            <a:ext cx="1494669" cy="126206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5" name="Imagen 4">
            <a:extLst>
              <a:ext uri="{FF2B5EF4-FFF2-40B4-BE49-F238E27FC236}">
                <a16:creationId xmlns:a16="http://schemas.microsoft.com/office/drawing/2014/main" id="{5E8A4AB4-7819-4369-8B2F-59E05DFA0857}"/>
              </a:ext>
            </a:extLst>
          </p:cNvPr>
          <p:cNvPicPr>
            <a:picLocks noChangeAspect="1"/>
          </p:cNvPicPr>
          <p:nvPr/>
        </p:nvPicPr>
        <p:blipFill>
          <a:blip r:embed="rId6"/>
          <a:stretch>
            <a:fillRect/>
          </a:stretch>
        </p:blipFill>
        <p:spPr>
          <a:xfrm>
            <a:off x="100689" y="1426164"/>
            <a:ext cx="10516511" cy="5072312"/>
          </a:xfrm>
          <a:prstGeom prst="rect">
            <a:avLst/>
          </a:prstGeom>
        </p:spPr>
      </p:pic>
    </p:spTree>
    <p:extLst>
      <p:ext uri="{BB962C8B-B14F-4D97-AF65-F5344CB8AC3E}">
        <p14:creationId xmlns:p14="http://schemas.microsoft.com/office/powerpoint/2010/main" val="280121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Marcador de contenido 4">
            <a:extLst>
              <a:ext uri="{FF2B5EF4-FFF2-40B4-BE49-F238E27FC236}">
                <a16:creationId xmlns:a16="http://schemas.microsoft.com/office/drawing/2014/main" id="{78CDED6F-67B4-497D-A21B-6DA7689CC7DE}"/>
              </a:ext>
            </a:extLst>
          </p:cNvPr>
          <p:cNvGraphicFramePr>
            <a:graphicFrameLocks/>
          </p:cNvGraphicFramePr>
          <p:nvPr>
            <p:extLst>
              <p:ext uri="{D42A27DB-BD31-4B8C-83A1-F6EECF244321}">
                <p14:modId xmlns:p14="http://schemas.microsoft.com/office/powerpoint/2010/main" val="161100302"/>
              </p:ext>
            </p:extLst>
          </p:nvPr>
        </p:nvGraphicFramePr>
        <p:xfrm>
          <a:off x="-228600" y="1944962"/>
          <a:ext cx="105156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CuadroTexto 20">
            <a:extLst>
              <a:ext uri="{FF2B5EF4-FFF2-40B4-BE49-F238E27FC236}">
                <a16:creationId xmlns:a16="http://schemas.microsoft.com/office/drawing/2014/main" id="{795F6975-E8F4-42EC-A5A7-A2DD004E2169}"/>
              </a:ext>
            </a:extLst>
          </p:cNvPr>
          <p:cNvSpPr txBox="1"/>
          <p:nvPr/>
        </p:nvSpPr>
        <p:spPr>
          <a:xfrm>
            <a:off x="2415540" y="1750992"/>
            <a:ext cx="6263640" cy="369332"/>
          </a:xfrm>
          <a:prstGeom prst="rect">
            <a:avLst/>
          </a:prstGeom>
          <a:noFill/>
        </p:spPr>
        <p:txBody>
          <a:bodyPr wrap="square">
            <a:spAutoFit/>
          </a:bodyPr>
          <a:lstStyle/>
          <a:p>
            <a:r>
              <a:rPr lang="es-MX" b="1" dirty="0"/>
              <a:t>Aspectos metodológicos</a:t>
            </a:r>
          </a:p>
        </p:txBody>
      </p:sp>
    </p:spTree>
    <p:extLst>
      <p:ext uri="{BB962C8B-B14F-4D97-AF65-F5344CB8AC3E}">
        <p14:creationId xmlns:p14="http://schemas.microsoft.com/office/powerpoint/2010/main" val="37531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646153" y="1381388"/>
            <a:ext cx="7058646" cy="39497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MX"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El lugar </a:t>
            </a:r>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donde se realizará la investigación es el Estado de Querétaro. Con la intención de su análisis se tomó en consideración la estructura de la Población del Instituto Nacional de Estadística Geografía e Informática (INEGI,2020).</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información que se utilizó en esta investigación proviene de la Encuesta Nacional de Ocupación y Empleo (ENOE), un instrumento demográfico que permite conocer los perfiles de empleo y desempleo de la población mexicana. Es elaborada por el INEGI desde el año 2005 con una periodicidad mensual.</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Cuenta con una versión Rotativa que permite analizar de manera permanente a los mismos individuos por cinco trimestres. Para esta investigación se tomó la versión rotativa del periodo del primer trimestre de 2019 (2019q1) al primero de 2020 (2020q1). </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487201" y="1422214"/>
            <a:ext cx="3060286" cy="2584039"/>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0E3BDBF1-7436-49F1-AD39-026544C9F186}"/>
              </a:ext>
            </a:extLst>
          </p:cNvPr>
          <p:cNvPicPr>
            <a:picLocks noChangeAspect="1"/>
          </p:cNvPicPr>
          <p:nvPr/>
        </p:nvPicPr>
        <p:blipFill rotWithShape="1">
          <a:blip r:embed="rId6"/>
          <a:srcRect l="6053" t="10509" r="10450" b="24746"/>
          <a:stretch/>
        </p:blipFill>
        <p:spPr>
          <a:xfrm>
            <a:off x="121920" y="4678680"/>
            <a:ext cx="4968240" cy="1839389"/>
          </a:xfrm>
          <a:prstGeom prst="rect">
            <a:avLst/>
          </a:prstGeom>
        </p:spPr>
      </p:pic>
    </p:spTree>
    <p:extLst>
      <p:ext uri="{BB962C8B-B14F-4D97-AF65-F5344CB8AC3E}">
        <p14:creationId xmlns:p14="http://schemas.microsoft.com/office/powerpoint/2010/main" val="335089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extLst>
              <p:ext uri="{D42A27DB-BD31-4B8C-83A1-F6EECF244321}">
                <p14:modId xmlns:p14="http://schemas.microsoft.com/office/powerpoint/2010/main" val="2969036810"/>
              </p:ext>
            </p:extLst>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CuadroTexto 14">
            <a:extLst>
              <a:ext uri="{FF2B5EF4-FFF2-40B4-BE49-F238E27FC236}">
                <a16:creationId xmlns:a16="http://schemas.microsoft.com/office/drawing/2014/main" id="{CA17B01A-43C0-4A71-8E88-5E5C5EEC8A0F}"/>
              </a:ext>
            </a:extLst>
          </p:cNvPr>
          <p:cNvSpPr txBox="1"/>
          <p:nvPr/>
        </p:nvSpPr>
        <p:spPr>
          <a:xfrm>
            <a:off x="1310672" y="1267468"/>
            <a:ext cx="5194300" cy="584775"/>
          </a:xfrm>
          <a:prstGeom prst="rect">
            <a:avLst/>
          </a:prstGeom>
          <a:noFill/>
        </p:spPr>
        <p:txBody>
          <a:bodyPr wrap="square" rtlCol="0">
            <a:spAutoFit/>
          </a:bodyPr>
          <a:lstStyle/>
          <a:p>
            <a:r>
              <a:rPr lang="es-MX" sz="3200" dirty="0"/>
              <a:t>Modelo multinominal</a:t>
            </a:r>
          </a:p>
        </p:txBody>
      </p:sp>
    </p:spTree>
    <p:extLst>
      <p:ext uri="{BB962C8B-B14F-4D97-AF65-F5344CB8AC3E}">
        <p14:creationId xmlns:p14="http://schemas.microsoft.com/office/powerpoint/2010/main" val="255674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15" name="CuadroTexto 14">
            <a:extLst>
              <a:ext uri="{FF2B5EF4-FFF2-40B4-BE49-F238E27FC236}">
                <a16:creationId xmlns:a16="http://schemas.microsoft.com/office/drawing/2014/main" id="{CA17B01A-43C0-4A71-8E88-5E5C5EEC8A0F}"/>
              </a:ext>
            </a:extLst>
          </p:cNvPr>
          <p:cNvSpPr txBox="1"/>
          <p:nvPr/>
        </p:nvSpPr>
        <p:spPr>
          <a:xfrm>
            <a:off x="1310672" y="1267468"/>
            <a:ext cx="5194300" cy="584775"/>
          </a:xfrm>
          <a:prstGeom prst="rect">
            <a:avLst/>
          </a:prstGeom>
          <a:noFill/>
        </p:spPr>
        <p:txBody>
          <a:bodyPr wrap="square" rtlCol="0">
            <a:spAutoFit/>
          </a:bodyPr>
          <a:lstStyle/>
          <a:p>
            <a:r>
              <a:rPr lang="es-MX" sz="3200" dirty="0"/>
              <a:t>Modelo multinominal</a:t>
            </a:r>
          </a:p>
        </p:txBody>
      </p:sp>
      <p:sp>
        <p:nvSpPr>
          <p:cNvPr id="16" name="CuadroTexto 15">
            <a:extLst>
              <a:ext uri="{FF2B5EF4-FFF2-40B4-BE49-F238E27FC236}">
                <a16:creationId xmlns:a16="http://schemas.microsoft.com/office/drawing/2014/main" id="{E9996A04-E089-4D06-99D9-D36B29AA95EC}"/>
              </a:ext>
            </a:extLst>
          </p:cNvPr>
          <p:cNvSpPr txBox="1"/>
          <p:nvPr/>
        </p:nvSpPr>
        <p:spPr>
          <a:xfrm>
            <a:off x="332772" y="2079850"/>
            <a:ext cx="6172200" cy="1086964"/>
          </a:xfrm>
          <a:prstGeom prst="rect">
            <a:avLst/>
          </a:prstGeom>
          <a:noFill/>
        </p:spPr>
        <p:txBody>
          <a:bodyPr wrap="square">
            <a:spAutoFit/>
          </a:bodyPr>
          <a:lstStyle/>
          <a:p>
            <a:pPr algn="just">
              <a:lnSpc>
                <a:spcPct val="110000"/>
              </a:lnSpc>
              <a:spcAft>
                <a:spcPts val="800"/>
              </a:spcAft>
              <a:tabLst>
                <a:tab pos="906780" algn="l"/>
              </a:tabLs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El modelo logit multinomial se construye a partir de una función de distribución logística, a través  probabilidades de respuesta: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tabLst>
                <a:tab pos="906780" algn="l"/>
              </a:tabLst>
            </a:pP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9028BE07-8A82-423D-8D4B-1907CDEB421D}"/>
                  </a:ext>
                </a:extLst>
              </p:cNvPr>
              <p:cNvSpPr txBox="1"/>
              <p:nvPr/>
            </p:nvSpPr>
            <p:spPr>
              <a:xfrm>
                <a:off x="1011502" y="3785165"/>
                <a:ext cx="6172200" cy="689163"/>
              </a:xfrm>
              <a:prstGeom prst="rect">
                <a:avLst/>
              </a:prstGeom>
              <a:noFill/>
            </p:spPr>
            <p:txBody>
              <a:bodyPr wrap="square">
                <a:spAutoFit/>
              </a:bodyPr>
              <a:lstStyle/>
              <a:p>
                <a:pPr marL="0" indent="0" algn="ctr">
                  <a:lnSpc>
                    <a:spcPct val="110000"/>
                  </a:lnSpc>
                  <a:spcAft>
                    <a:spcPts val="800"/>
                  </a:spcAft>
                  <a:buNone/>
                </a:pPr>
                <a14:m>
                  <m:oMath xmlns:m="http://schemas.openxmlformats.org/officeDocument/2006/math">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𝑃𝑟</m:t>
                    </m:r>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𝑦</m:t>
                        </m:r>
                        <m:r>
                          <a:rPr lang="es-MX"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𝑗</m:t>
                            </m:r>
                          </m:e>
                        </m:d>
                        <m:r>
                          <a:rPr lang="es-MX"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s-MX"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MX" sz="1800">
                                <a:effectLst/>
                                <a:latin typeface="Cambria Math" panose="02040503050406030204" pitchFamily="18" charset="0"/>
                                <a:ea typeface="Calibri" panose="020F0502020204030204" pitchFamily="34" charset="0"/>
                                <a:cs typeface="Times New Roman" panose="02020603050405020304" pitchFamily="18" charset="0"/>
                              </a:rPr>
                              <m:t>exp</m:t>
                            </m:r>
                          </m:fName>
                          <m:e>
                            <m:d>
                              <m:d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𝑥</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𝑗</m:t>
                                    </m:r>
                                  </m:sub>
                                </m:sSub>
                              </m:e>
                            </m:d>
                          </m:e>
                        </m:func>
                      </m:num>
                      <m:den>
                        <m:r>
                          <a:rPr lang="es-MX" sz="1800" i="1">
                            <a:effectLst/>
                            <a:latin typeface="Cambria Math" panose="02040503050406030204" pitchFamily="18" charset="0"/>
                            <a:ea typeface="Calibri" panose="020F0502020204030204" pitchFamily="34" charset="0"/>
                            <a:cs typeface="Times New Roman" panose="02020603050405020304" pitchFamily="18" charset="0"/>
                          </a:rPr>
                          <m:t>1+</m:t>
                        </m:r>
                        <m:nary>
                          <m:naryPr>
                            <m:chr m:val="∑"/>
                            <m:limLoc m:val="subSup"/>
                            <m:grow m:val="on"/>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s-MX" sz="1800" i="1">
                                <a:effectLst/>
                                <a:latin typeface="Cambria Math" panose="02040503050406030204" pitchFamily="18" charset="0"/>
                                <a:ea typeface="Calibri" panose="020F0502020204030204" pitchFamily="34" charset="0"/>
                                <a:cs typeface="Times New Roman" panose="02020603050405020304" pitchFamily="18" charset="0"/>
                              </a:rPr>
                              <m:t>h</m:t>
                            </m:r>
                            <m:r>
                              <a:rPr lang="es-MX"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s-MX" sz="1800" i="1">
                                <a:effectLst/>
                                <a:latin typeface="Cambria Math" panose="02040503050406030204" pitchFamily="18" charset="0"/>
                                <a:ea typeface="Calibri" panose="020F0502020204030204" pitchFamily="34" charset="0"/>
                                <a:cs typeface="Times New Roman" panose="02020603050405020304" pitchFamily="18" charset="0"/>
                              </a:rPr>
                              <m:t>𝐽</m:t>
                            </m:r>
                          </m:sup>
                          <m:e>
                            <m:r>
                              <m:rPr>
                                <m:sty m:val="p"/>
                              </m:rPr>
                              <a:rPr lang="es-MX" sz="1800">
                                <a:effectLst/>
                                <a:latin typeface="Cambria Math" panose="02040503050406030204" pitchFamily="18" charset="0"/>
                                <a:ea typeface="Calibri" panose="020F0502020204030204" pitchFamily="34" charset="0"/>
                                <a:cs typeface="Times New Roman" panose="02020603050405020304" pitchFamily="18" charset="0"/>
                              </a:rPr>
                              <m:t>exp</m:t>
                            </m:r>
                            <m:r>
                              <a:rPr lang="es-MX"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𝑥</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h</m:t>
                                    </m:r>
                                  </m:sub>
                                </m:sSub>
                              </m:e>
                            </m:d>
                          </m:e>
                        </m:nary>
                      </m:den>
                    </m:f>
                    <m:r>
                      <a:rPr lang="es-MX" sz="1800" i="1">
                        <a:effectLst/>
                        <a:latin typeface="Cambria Math" panose="02040503050406030204" pitchFamily="18" charset="0"/>
                        <a:ea typeface="Calibri" panose="020F0502020204030204" pitchFamily="34" charset="0"/>
                        <a:cs typeface="Times New Roman" panose="02020603050405020304" pitchFamily="18" charset="0"/>
                      </a:rPr>
                      <m:t>        , </m:t>
                    </m:r>
                    <m:r>
                      <a:rPr lang="es-MX" sz="1800" i="1">
                        <a:effectLst/>
                        <a:latin typeface="Cambria Math" panose="02040503050406030204" pitchFamily="18" charset="0"/>
                        <a:ea typeface="Calibri" panose="020F0502020204030204" pitchFamily="34" charset="0"/>
                        <a:cs typeface="Times New Roman" panose="02020603050405020304" pitchFamily="18" charset="0"/>
                      </a:rPr>
                      <m:t>𝑗</m:t>
                    </m:r>
                    <m:r>
                      <a:rPr lang="es-MX" sz="1800" i="1">
                        <a:effectLst/>
                        <a:latin typeface="Cambria Math" panose="02040503050406030204" pitchFamily="18" charset="0"/>
                        <a:ea typeface="Calibri" panose="020F0502020204030204" pitchFamily="34" charset="0"/>
                        <a:cs typeface="Times New Roman" panose="02020603050405020304" pitchFamily="18" charset="0"/>
                      </a:rPr>
                      <m:t>=1,2,…</m:t>
                    </m:r>
                    <m:r>
                      <a:rPr lang="es-MX" sz="1800" i="1">
                        <a:effectLst/>
                        <a:latin typeface="Cambria Math" panose="02040503050406030204" pitchFamily="18" charset="0"/>
                        <a:ea typeface="Calibri" panose="020F0502020204030204" pitchFamily="34" charset="0"/>
                        <a:cs typeface="Times New Roman" panose="02020603050405020304" pitchFamily="18" charset="0"/>
                      </a:rPr>
                      <m:t>𝐽</m:t>
                    </m:r>
                  </m:oMath>
                </a14:m>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2" name="CuadroTexto 21">
                <a:extLst>
                  <a:ext uri="{FF2B5EF4-FFF2-40B4-BE49-F238E27FC236}">
                    <a16:creationId xmlns:a16="http://schemas.microsoft.com/office/drawing/2014/main" id="{9028BE07-8A82-423D-8D4B-1907CDEB421D}"/>
                  </a:ext>
                </a:extLst>
              </p:cNvPr>
              <p:cNvSpPr txBox="1">
                <a:spLocks noRot="1" noChangeAspect="1" noMove="1" noResize="1" noEditPoints="1" noAdjustHandles="1" noChangeArrowheads="1" noChangeShapeType="1" noTextEdit="1"/>
              </p:cNvSpPr>
              <p:nvPr/>
            </p:nvSpPr>
            <p:spPr>
              <a:xfrm>
                <a:off x="1011502" y="3785165"/>
                <a:ext cx="6172200" cy="689163"/>
              </a:xfrm>
              <a:prstGeom prst="rect">
                <a:avLst/>
              </a:prstGeom>
              <a:blipFill>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41401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02924" y="1338641"/>
            <a:ext cx="5194300" cy="3046988"/>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Se calculan también los  efectos marginales, estos se informan sobre el cambio en las probabilidades predichas debido a un cambio en un predictor particular. </a:t>
            </a:r>
          </a:p>
          <a:p>
            <a:pPr algn="just"/>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endParaRPr lang="es-MX"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Cabe destacar que el valor del efecto marginal depende de las probabilidades de otras alternativas y el efecto de la variable independiente sobre las mismas probabilidades</a:t>
            </a:r>
            <a:endParaRPr lang="es-MX" sz="1600" dirty="0">
              <a:latin typeface="Arial" panose="020B0604020202020204" pitchFamily="34" charset="0"/>
              <a:cs typeface="Arial" panose="020B0604020202020204" pitchFamily="34" charset="0"/>
            </a:endParaRPr>
          </a:p>
          <a:p>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EBACBDDD-E0C1-4542-9984-6D677257607A}"/>
                  </a:ext>
                </a:extLst>
              </p:cNvPr>
              <p:cNvSpPr txBox="1"/>
              <p:nvPr/>
            </p:nvSpPr>
            <p:spPr>
              <a:xfrm>
                <a:off x="6019800" y="4708497"/>
                <a:ext cx="6172200" cy="595035"/>
              </a:xfrm>
              <a:prstGeom prst="rect">
                <a:avLst/>
              </a:prstGeom>
              <a:noFill/>
            </p:spPr>
            <p:txBody>
              <a:bodyPr wrap="square">
                <a:spAutoFit/>
              </a:bodyPr>
              <a:lstStyle/>
              <a:p>
                <a:pPr marL="0" indent="0" algn="ctr">
                  <a:buNone/>
                </a:pPr>
                <a14:m>
                  <m:oMath xmlns:m="http://schemas.openxmlformats.org/officeDocument/2006/math">
                    <m:r>
                      <a:rPr lang="es-MX" sz="1800" i="1" smtClean="0">
                        <a:effectLst/>
                        <a:latin typeface="Cambria Math" panose="02040503050406030204" pitchFamily="18" charset="0"/>
                        <a:ea typeface="Calibri" panose="020F0502020204030204" pitchFamily="34" charset="0"/>
                        <a:cs typeface="Times New Roman" panose="02020603050405020304" pitchFamily="18" charset="0"/>
                      </a:rPr>
                      <m:t>𝐸</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s-MX"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𝑃𝑖𝑗</m:t>
                            </m:r>
                          </m:sub>
                        </m:sSub>
                      </m:num>
                      <m:den>
                        <m:r>
                          <a:rPr lang="es-MX"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𝑥</m:t>
                            </m:r>
                          </m:e>
                          <m:sub>
                            <m:sSup>
                              <m:sSup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𝑖</m:t>
                                </m:r>
                              </m:e>
                              <m:sup>
                                <m:r>
                                  <a:rPr lang="es-MX" sz="1800" i="1">
                                    <a:effectLst/>
                                    <a:latin typeface="Cambria Math" panose="02040503050406030204" pitchFamily="18" charset="0"/>
                                    <a:ea typeface="Calibri" panose="020F0502020204030204" pitchFamily="34" charset="0"/>
                                    <a:cs typeface="Times New Roman" panose="02020603050405020304" pitchFamily="18" charset="0"/>
                                  </a:rPr>
                                  <m:t>𝑘</m:t>
                                </m:r>
                              </m:sup>
                            </m:sSup>
                          </m:sub>
                        </m:sSub>
                      </m:den>
                    </m:f>
                    <m:r>
                      <a:rPr lang="es-MX"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𝑟</m:t>
                            </m:r>
                          </m:sub>
                        </m:sSub>
                        <m:d>
                          <m:d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𝑦</m:t>
                            </m:r>
                            <m:r>
                              <a:rPr lang="es-MX"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𝑗</m:t>
                                </m:r>
                              </m:e>
                            </m:d>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num>
                      <m:den>
                        <m:r>
                          <a:rPr lang="es-MX"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MX" sz="1800" i="1">
                            <a:effectLst/>
                            <a:latin typeface="Cambria Math" panose="02040503050406030204" pitchFamily="18" charset="0"/>
                            <a:ea typeface="Calibri" panose="020F0502020204030204" pitchFamily="34" charset="0"/>
                            <a:cs typeface="Times New Roman" panose="02020603050405020304" pitchFamily="18" charset="0"/>
                          </a:rPr>
                          <m:t>𝜅</m:t>
                        </m:r>
                      </m:den>
                    </m:f>
                    <m:r>
                      <a:rPr lang="es-MX"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𝑖𝑗</m:t>
                        </m:r>
                      </m:sub>
                    </m:sSub>
                    <m:d>
                      <m:d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𝐵</m:t>
                            </m:r>
                          </m:e>
                          <m:sub>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8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𝑗</m:t>
                                </m:r>
                              </m:sub>
                            </m:sSub>
                          </m:sub>
                        </m:sSub>
                        <m:r>
                          <a:rPr lang="es-MX"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MX" sz="1800" i="1">
                                    <a:effectLst/>
                                    <a:latin typeface="Cambria Math" panose="02040503050406030204" pitchFamily="18" charset="0"/>
                                    <a:ea typeface="Calibri" panose="020F0502020204030204" pitchFamily="34" charset="0"/>
                                    <a:cs typeface="Times New Roman" panose="02020603050405020304" pitchFamily="18" charset="0"/>
                                  </a:rPr>
                                  <m:t>𝛽</m:t>
                                </m:r>
                              </m:e>
                            </m:acc>
                          </m:e>
                          <m:sub>
                            <m:r>
                              <a:rPr lang="es-MX"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oMath>
                </a14:m>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CuadroTexto 18">
                <a:extLst>
                  <a:ext uri="{FF2B5EF4-FFF2-40B4-BE49-F238E27FC236}">
                    <a16:creationId xmlns:a16="http://schemas.microsoft.com/office/drawing/2014/main" id="{EBACBDDD-E0C1-4542-9984-6D677257607A}"/>
                  </a:ext>
                </a:extLst>
              </p:cNvPr>
              <p:cNvSpPr txBox="1">
                <a:spLocks noRot="1" noChangeAspect="1" noMove="1" noResize="1" noEditPoints="1" noAdjustHandles="1" noChangeArrowheads="1" noChangeShapeType="1" noTextEdit="1"/>
              </p:cNvSpPr>
              <p:nvPr/>
            </p:nvSpPr>
            <p:spPr>
              <a:xfrm>
                <a:off x="6019800" y="4708497"/>
                <a:ext cx="6172200" cy="595035"/>
              </a:xfrm>
              <a:prstGeom prst="rect">
                <a:avLst/>
              </a:prstGeom>
              <a:blipFill>
                <a:blip r:embed="rId6"/>
                <a:stretch>
                  <a:fillRect t="-52041" b="-34694"/>
                </a:stretch>
              </a:blipFill>
            </p:spPr>
            <p:txBody>
              <a:bodyPr/>
              <a:lstStyle/>
              <a:p>
                <a:r>
                  <a:rPr lang="es-MX">
                    <a:noFill/>
                  </a:rPr>
                  <a:t> </a:t>
                </a:r>
              </a:p>
            </p:txBody>
          </p:sp>
        </mc:Fallback>
      </mc:AlternateContent>
    </p:spTree>
    <p:extLst>
      <p:ext uri="{BB962C8B-B14F-4D97-AF65-F5344CB8AC3E}">
        <p14:creationId xmlns:p14="http://schemas.microsoft.com/office/powerpoint/2010/main" val="339608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extLst>
              <p:ext uri="{D42A27DB-BD31-4B8C-83A1-F6EECF244321}">
                <p14:modId xmlns:p14="http://schemas.microsoft.com/office/powerpoint/2010/main" val="1427453894"/>
              </p:ext>
            </p:extLst>
          </p:nvPr>
        </p:nvGraphicFramePr>
        <p:xfrm>
          <a:off x="-859628" y="1270360"/>
          <a:ext cx="9241628" cy="39065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CA17B01A-43C0-4A71-8E88-5E5C5EEC8A0F}"/>
                  </a:ext>
                </a:extLst>
              </p:cNvPr>
              <p:cNvSpPr txBox="1"/>
              <p:nvPr/>
            </p:nvSpPr>
            <p:spPr>
              <a:xfrm>
                <a:off x="272157" y="1473480"/>
                <a:ext cx="6184900" cy="30693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0"/>
                  </a:spcBef>
                  <a:spcAft>
                    <a:spcPts val="800"/>
                  </a:spcAft>
                  <a:buClrTx/>
                  <a:buSzTx/>
                  <a:buFont typeface="Arial" panose="020B0604020202020204" pitchFamily="34" charset="0"/>
                  <a:buNone/>
                  <a:tabLst>
                    <a:tab pos="906780" algn="l"/>
                  </a:tabLst>
                  <a:defRPr/>
                </a:pPr>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 esta investigación el modelo que se propuso para calcular y analizar los factores que inciden en las probabilidades de permanecer en un empleo formal, informal o en la inactividad en el mercado laboral del estado de Querétaro es: </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1000"/>
                  </a:spcBef>
                  <a:spcAft>
                    <a:spcPts val="800"/>
                  </a:spcAft>
                  <a:buClrTx/>
                  <a:buSzTx/>
                  <a:buFont typeface="Arial" panose="020B0604020202020204" pitchFamily="34" charset="0"/>
                  <a:buNone/>
                  <a:tabLst>
                    <a:tab pos="906780" algn="l"/>
                  </a:tabLst>
                  <a:defRPr/>
                </a:pPr>
                <a14:m>
                  <m:oMath xmlns:m="http://schemas.openxmlformats.org/officeDocument/2006/math">
                    <m:sSub>
                      <m:sSubPr>
                        <m:ctrlP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𝑖𝑗</m:t>
                        </m:r>
                      </m:sub>
                    </m:sSub>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𝑟</m:t>
                        </m:r>
                      </m:sub>
                    </m:sSub>
                  </m:oMath>
                </a14:m>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[y=j] =</a:t>
                </a:r>
                <a14:m>
                  <m:oMath xmlns:m="http://schemas.openxmlformats.org/officeDocument/2006/math">
                    <m:sSub>
                      <m:sSubPr>
                        <m:ctrlP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𝐹</m:t>
                        </m:r>
                      </m:e>
                      <m:sub>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𝑗</m:t>
                        </m:r>
                      </m:sub>
                    </m:sSub>
                    <m:d>
                      <m:dPr>
                        <m:ctrlP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b>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𝑖</m:t>
                            </m:r>
                          </m:sub>
                        </m:sSub>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𝛽</m:t>
                        </m:r>
                      </m:e>
                    </m:d>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𝑗</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𝑖</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1000"/>
                  </a:spcBef>
                  <a:spcAft>
                    <a:spcPts val="800"/>
                  </a:spcAft>
                  <a:buClrTx/>
                  <a:buSzTx/>
                  <a:buFont typeface="Arial" panose="020B0604020202020204" pitchFamily="34" charset="0"/>
                  <a:buNone/>
                  <a:tabLst>
                    <a:tab pos="906780" algn="l"/>
                  </a:tabLst>
                  <a:defRPr/>
                </a:pPr>
                <a:r>
                  <a:rPr kumimoji="0" lang="es-MX"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 donde a la variable dependiente “y” se le asignó el número 1 cuando las personas tienen una ocupación formal, 2 a las que tienen un empleo informal y 3 a las que están en la no ocupación, como se muestra a continuación,  </a:t>
                </a:r>
                <a:endParaRPr kumimoji="0" lang="es-MX"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CuadroTexto 14">
                <a:extLst>
                  <a:ext uri="{FF2B5EF4-FFF2-40B4-BE49-F238E27FC236}">
                    <a16:creationId xmlns:a16="http://schemas.microsoft.com/office/drawing/2014/main" id="{CA17B01A-43C0-4A71-8E88-5E5C5EEC8A0F}"/>
                  </a:ext>
                </a:extLst>
              </p:cNvPr>
              <p:cNvSpPr txBox="1">
                <a:spLocks noRot="1" noChangeAspect="1" noMove="1" noResize="1" noEditPoints="1" noAdjustHandles="1" noChangeArrowheads="1" noChangeShapeType="1" noTextEdit="1"/>
              </p:cNvSpPr>
              <p:nvPr/>
            </p:nvSpPr>
            <p:spPr>
              <a:xfrm>
                <a:off x="272157" y="1473480"/>
                <a:ext cx="6184900" cy="3069302"/>
              </a:xfrm>
              <a:prstGeom prst="rect">
                <a:avLst/>
              </a:prstGeom>
              <a:blipFill>
                <a:blip r:embed="rId11"/>
                <a:stretch>
                  <a:fillRect l="-888" t="-1193" r="-789" b="-2187"/>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FF3637F9-B3EB-40C8-AB05-53DBE68B217D}"/>
              </a:ext>
            </a:extLst>
          </p:cNvPr>
          <p:cNvPicPr>
            <a:picLocks noChangeAspect="1"/>
          </p:cNvPicPr>
          <p:nvPr/>
        </p:nvPicPr>
        <p:blipFill>
          <a:blip r:embed="rId12"/>
          <a:stretch>
            <a:fillRect/>
          </a:stretch>
        </p:blipFill>
        <p:spPr>
          <a:xfrm>
            <a:off x="1471459" y="4868249"/>
            <a:ext cx="3371380" cy="1438781"/>
          </a:xfrm>
          <a:prstGeom prst="rect">
            <a:avLst/>
          </a:prstGeom>
        </p:spPr>
      </p:pic>
    </p:spTree>
    <p:extLst>
      <p:ext uri="{BB962C8B-B14F-4D97-AF65-F5344CB8AC3E}">
        <p14:creationId xmlns:p14="http://schemas.microsoft.com/office/powerpoint/2010/main" val="143870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99E41E08-BEB2-954D-8483-03B9ED33950B}"/>
              </a:ext>
            </a:extLst>
          </p:cNvPr>
          <p:cNvSpPr txBox="1"/>
          <p:nvPr/>
        </p:nvSpPr>
        <p:spPr>
          <a:xfrm>
            <a:off x="711200" y="1152668"/>
            <a:ext cx="10317018" cy="4293483"/>
          </a:xfrm>
          <a:prstGeom prst="rect">
            <a:avLst/>
          </a:prstGeom>
          <a:solidFill>
            <a:schemeClr val="accent6">
              <a:lumMod val="40000"/>
              <a:lumOff val="60000"/>
            </a:schemeClr>
          </a:solidFill>
        </p:spPr>
        <p:txBody>
          <a:bodyPr wrap="square" rtlCol="0">
            <a:spAutoFit/>
          </a:bodyPr>
          <a:lstStyle/>
          <a:p>
            <a:pPr algn="ctr">
              <a:lnSpc>
                <a:spcPct val="150000"/>
              </a:lnSpc>
            </a:pPr>
            <a:endParaRPr lang="es-MX" sz="2000" b="1" i="1" dirty="0">
              <a:solidFill>
                <a:srgbClr val="FF0000"/>
              </a:solidFill>
            </a:endParaRPr>
          </a:p>
          <a:p>
            <a:pPr marL="342900" indent="-342900">
              <a:lnSpc>
                <a:spcPct val="150000"/>
              </a:lnSpc>
              <a:buFont typeface="+mj-lt"/>
              <a:buAutoNum type="arabicPeriod"/>
            </a:pPr>
            <a:r>
              <a:rPr lang="es-MX" dirty="0"/>
              <a:t>Titulo del Tema</a:t>
            </a:r>
          </a:p>
          <a:p>
            <a:pPr marL="342900" indent="-342900">
              <a:lnSpc>
                <a:spcPct val="150000"/>
              </a:lnSpc>
              <a:buFont typeface="+mj-lt"/>
              <a:buAutoNum type="arabicPeriod"/>
            </a:pPr>
            <a:r>
              <a:rPr lang="es-MX" dirty="0"/>
              <a:t>Justificación - Por que es importante el tema de tesis en la región o en México</a:t>
            </a:r>
          </a:p>
          <a:p>
            <a:pPr marL="342900" indent="-342900">
              <a:lnSpc>
                <a:spcPct val="150000"/>
              </a:lnSpc>
              <a:buFont typeface="+mj-lt"/>
              <a:buAutoNum type="arabicPeriod"/>
            </a:pPr>
            <a:r>
              <a:rPr lang="es-MX" dirty="0"/>
              <a:t>Objetivos: General y Específicos</a:t>
            </a:r>
          </a:p>
          <a:p>
            <a:pPr marL="342900" indent="-342900">
              <a:lnSpc>
                <a:spcPct val="150000"/>
              </a:lnSpc>
              <a:buFont typeface="+mj-lt"/>
              <a:buAutoNum type="arabicPeriod"/>
            </a:pPr>
            <a:r>
              <a:rPr lang="es-MX" dirty="0"/>
              <a:t>Antecedentes (Marco Teórico)</a:t>
            </a:r>
          </a:p>
          <a:p>
            <a:pPr marL="342900" indent="-342900">
              <a:lnSpc>
                <a:spcPct val="150000"/>
              </a:lnSpc>
              <a:buFont typeface="+mj-lt"/>
              <a:buAutoNum type="arabicPeriod"/>
            </a:pPr>
            <a:r>
              <a:rPr lang="es-MX" dirty="0"/>
              <a:t>Metodología a usar (cuanti / cuali / mixta) Hipótesis, Preguntas de investigación, Dimensiones / Indicadores / variables, lugar donde se realizará la investigación </a:t>
            </a:r>
          </a:p>
          <a:p>
            <a:pPr marL="342900" indent="-342900">
              <a:lnSpc>
                <a:spcPct val="150000"/>
              </a:lnSpc>
              <a:buFont typeface="+mj-lt"/>
              <a:buAutoNum type="arabicPeriod"/>
            </a:pPr>
            <a:r>
              <a:rPr lang="es-MX" dirty="0"/>
              <a:t>Resultados esperados, avance de resultados o resultados obtenidos</a:t>
            </a:r>
          </a:p>
          <a:p>
            <a:pPr marL="342900" indent="-342900">
              <a:lnSpc>
                <a:spcPct val="150000"/>
              </a:lnSpc>
              <a:buFont typeface="+mj-lt"/>
              <a:buAutoNum type="arabicPeriod"/>
            </a:pPr>
            <a:r>
              <a:rPr lang="es-MX" dirty="0"/>
              <a:t>Referencias</a:t>
            </a:r>
          </a:p>
          <a:p>
            <a:pPr>
              <a:lnSpc>
                <a:spcPct val="150000"/>
              </a:lnSpc>
            </a:pPr>
            <a:endParaRPr lang="es-MX" dirty="0"/>
          </a:p>
        </p:txBody>
      </p:sp>
      <p:sp>
        <p:nvSpPr>
          <p:cNvPr id="20" name="CuadroTexto 19">
            <a:extLst>
              <a:ext uri="{FF2B5EF4-FFF2-40B4-BE49-F238E27FC236}">
                <a16:creationId xmlns:a16="http://schemas.microsoft.com/office/drawing/2014/main" id="{D1BE8A78-65CA-8A40-A8A7-850C67FE7419}"/>
              </a:ext>
            </a:extLst>
          </p:cNvPr>
          <p:cNvSpPr txBox="1"/>
          <p:nvPr/>
        </p:nvSpPr>
        <p:spPr>
          <a:xfrm>
            <a:off x="3352800" y="187468"/>
            <a:ext cx="5753100" cy="523220"/>
          </a:xfrm>
          <a:prstGeom prst="rect">
            <a:avLst/>
          </a:prstGeom>
          <a:noFill/>
        </p:spPr>
        <p:txBody>
          <a:bodyPr wrap="square" rtlCol="0">
            <a:spAutoFit/>
          </a:bodyPr>
          <a:lstStyle/>
          <a:p>
            <a:pPr algn="ctr"/>
            <a:r>
              <a:rPr lang="es-MX" sz="2800" b="1" i="1" dirty="0"/>
              <a:t>Qué deben presentar</a:t>
            </a:r>
          </a:p>
        </p:txBody>
      </p:sp>
    </p:spTree>
    <p:extLst>
      <p:ext uri="{BB962C8B-B14F-4D97-AF65-F5344CB8AC3E}">
        <p14:creationId xmlns:p14="http://schemas.microsoft.com/office/powerpoint/2010/main" val="217657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498850" y="1434812"/>
            <a:ext cx="5194300" cy="584775"/>
          </a:xfrm>
          <a:prstGeom prst="rect">
            <a:avLst/>
          </a:prstGeom>
          <a:noFill/>
        </p:spPr>
        <p:txBody>
          <a:bodyPr wrap="square" rtlCol="0">
            <a:spAutoFit/>
          </a:bodyPr>
          <a:lstStyle/>
          <a:p>
            <a:r>
              <a:rPr lang="es-MX" sz="3200" dirty="0"/>
              <a:t>Resultados Preliminares </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117231" y="2621621"/>
            <a:ext cx="3951361" cy="3336443"/>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9" name="Imagen 8">
            <a:extLst>
              <a:ext uri="{FF2B5EF4-FFF2-40B4-BE49-F238E27FC236}">
                <a16:creationId xmlns:a16="http://schemas.microsoft.com/office/drawing/2014/main" id="{956247CC-FBE9-4764-8C6D-C58FC2B0BF99}"/>
              </a:ext>
            </a:extLst>
          </p:cNvPr>
          <p:cNvPicPr>
            <a:picLocks noChangeAspect="1"/>
          </p:cNvPicPr>
          <p:nvPr/>
        </p:nvPicPr>
        <p:blipFill>
          <a:blip r:embed="rId6"/>
          <a:stretch>
            <a:fillRect/>
          </a:stretch>
        </p:blipFill>
        <p:spPr>
          <a:xfrm>
            <a:off x="5385814" y="2084448"/>
            <a:ext cx="5944115" cy="4548010"/>
          </a:xfrm>
          <a:prstGeom prst="rect">
            <a:avLst/>
          </a:prstGeom>
        </p:spPr>
      </p:pic>
    </p:spTree>
    <p:extLst>
      <p:ext uri="{BB962C8B-B14F-4D97-AF65-F5344CB8AC3E}">
        <p14:creationId xmlns:p14="http://schemas.microsoft.com/office/powerpoint/2010/main" val="158267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a:extLst>
              <a:ext uri="{FF2B5EF4-FFF2-40B4-BE49-F238E27FC236}">
                <a16:creationId xmlns:a16="http://schemas.microsoft.com/office/drawing/2014/main" id="{9B1BA24F-32F9-45A0-90E8-E0E4E1C2B726}"/>
              </a:ext>
            </a:extLst>
          </p:cNvPr>
          <p:cNvPicPr>
            <a:picLocks noChangeAspect="1"/>
          </p:cNvPicPr>
          <p:nvPr/>
        </p:nvPicPr>
        <p:blipFill>
          <a:blip r:embed="rId11"/>
          <a:stretch>
            <a:fillRect/>
          </a:stretch>
        </p:blipFill>
        <p:spPr>
          <a:xfrm>
            <a:off x="482600" y="1880042"/>
            <a:ext cx="5944115" cy="4304149"/>
          </a:xfrm>
          <a:prstGeom prst="rect">
            <a:avLst/>
          </a:prstGeom>
        </p:spPr>
      </p:pic>
    </p:spTree>
    <p:extLst>
      <p:ext uri="{BB962C8B-B14F-4D97-AF65-F5344CB8AC3E}">
        <p14:creationId xmlns:p14="http://schemas.microsoft.com/office/powerpoint/2010/main" val="1361153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Imagen 7">
            <a:extLst>
              <a:ext uri="{FF2B5EF4-FFF2-40B4-BE49-F238E27FC236}">
                <a16:creationId xmlns:a16="http://schemas.microsoft.com/office/drawing/2014/main" id="{C0E81E25-6349-46D6-A1AB-5852D90E32A9}"/>
              </a:ext>
            </a:extLst>
          </p:cNvPr>
          <p:cNvPicPr>
            <a:picLocks noChangeAspect="1"/>
          </p:cNvPicPr>
          <p:nvPr/>
        </p:nvPicPr>
        <p:blipFill>
          <a:blip r:embed="rId11"/>
          <a:stretch>
            <a:fillRect/>
          </a:stretch>
        </p:blipFill>
        <p:spPr>
          <a:xfrm>
            <a:off x="560857" y="1752927"/>
            <a:ext cx="5944115" cy="4310246"/>
          </a:xfrm>
          <a:prstGeom prst="rect">
            <a:avLst/>
          </a:prstGeom>
        </p:spPr>
      </p:pic>
    </p:spTree>
    <p:extLst>
      <p:ext uri="{BB962C8B-B14F-4D97-AF65-F5344CB8AC3E}">
        <p14:creationId xmlns:p14="http://schemas.microsoft.com/office/powerpoint/2010/main" val="165538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a:extLst>
              <a:ext uri="{FF2B5EF4-FFF2-40B4-BE49-F238E27FC236}">
                <a16:creationId xmlns:a16="http://schemas.microsoft.com/office/drawing/2014/main" id="{9B1BA24F-32F9-45A0-90E8-E0E4E1C2B726}"/>
              </a:ext>
            </a:extLst>
          </p:cNvPr>
          <p:cNvPicPr>
            <a:picLocks noChangeAspect="1"/>
          </p:cNvPicPr>
          <p:nvPr/>
        </p:nvPicPr>
        <p:blipFill>
          <a:blip r:embed="rId11"/>
          <a:stretch>
            <a:fillRect/>
          </a:stretch>
        </p:blipFill>
        <p:spPr>
          <a:xfrm>
            <a:off x="482600" y="1880042"/>
            <a:ext cx="5944115" cy="4304149"/>
          </a:xfrm>
          <a:prstGeom prst="rect">
            <a:avLst/>
          </a:prstGeom>
        </p:spPr>
      </p:pic>
    </p:spTree>
    <p:extLst>
      <p:ext uri="{BB962C8B-B14F-4D97-AF65-F5344CB8AC3E}">
        <p14:creationId xmlns:p14="http://schemas.microsoft.com/office/powerpoint/2010/main" val="156549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22" name="CuadroTexto 21">
            <a:extLst>
              <a:ext uri="{FF2B5EF4-FFF2-40B4-BE49-F238E27FC236}">
                <a16:creationId xmlns:a16="http://schemas.microsoft.com/office/drawing/2014/main" id="{C9FB3006-6052-42A0-9BD2-0C63E8390B67}"/>
              </a:ext>
            </a:extLst>
          </p:cNvPr>
          <p:cNvSpPr txBox="1"/>
          <p:nvPr/>
        </p:nvSpPr>
        <p:spPr>
          <a:xfrm>
            <a:off x="269240" y="1621529"/>
            <a:ext cx="10825480" cy="4715843"/>
          </a:xfrm>
          <a:prstGeom prst="rect">
            <a:avLst/>
          </a:prstGeom>
          <a:noFill/>
        </p:spPr>
        <p:txBody>
          <a:bodyPr wrap="square">
            <a:spAutoFit/>
          </a:bodyPr>
          <a:lstStyle/>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Arriaga Navarrete, R., Leyva Rayón, E., &amp; Estrada López, J. L. (2005). Perfil y estructura industrial de Guanajuato y Querétaro: un análisis de la producción, el empleo y los salarios.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Análisis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Económico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(44), 135–189.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Atkinson, A. B.,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Micklewright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 (1991). Unemployment Compensation and Labor Market Transitions : A Critical Review.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Journal of Economic Literature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29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1679–1727.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Bergin, A. (2009). Job mobility in Ireland.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Economic and Social Review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40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15–47.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Brzinsky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-Fay, C. (2010). The Concept of Transitional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Markets A Theoretical and Methodological Inventory.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Higher Education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Cameron, A. C., &amp; Trivedi, P. K. (2005).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Microeconometrics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Methods and Applications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Cambridge </a:t>
            </a:r>
            <a:r>
              <a:rPr lang="es-MX" sz="1800" dirty="0" err="1">
                <a:effectLst/>
                <a:latin typeface="Times New Roman" panose="02020603050405020304" pitchFamily="18" charset="0"/>
                <a:ea typeface="Calibri" panose="020F0502020204030204" pitchFamily="34" charset="0"/>
                <a:cs typeface="Times New Roman" panose="02020603050405020304" pitchFamily="18" charset="0"/>
              </a:rPr>
              <a:t>University</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dirty="0" err="1">
                <a:effectLst/>
                <a:latin typeface="Times New Roman" panose="02020603050405020304" pitchFamily="18" charset="0"/>
                <a:ea typeface="Calibri" panose="020F0502020204030204" pitchFamily="34" charset="0"/>
                <a:cs typeface="Times New Roman" panose="02020603050405020304" pitchFamily="18" charset="0"/>
              </a:rPr>
              <a:t>Press</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Carrillo, M. A. (2017).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Introducción. El empleo en Querétaro: 2009-2016</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Expresiones del trabajo en Querétaro.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288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22" name="CuadroTexto 21">
            <a:extLst>
              <a:ext uri="{FF2B5EF4-FFF2-40B4-BE49-F238E27FC236}">
                <a16:creationId xmlns:a16="http://schemas.microsoft.com/office/drawing/2014/main" id="{C9FB3006-6052-42A0-9BD2-0C63E8390B67}"/>
              </a:ext>
            </a:extLst>
          </p:cNvPr>
          <p:cNvSpPr txBox="1"/>
          <p:nvPr/>
        </p:nvSpPr>
        <p:spPr>
          <a:xfrm>
            <a:off x="373380" y="1335030"/>
            <a:ext cx="10825480" cy="5028749"/>
          </a:xfrm>
          <a:prstGeom prst="rect">
            <a:avLst/>
          </a:prstGeom>
          <a:noFill/>
        </p:spPr>
        <p:txBody>
          <a:bodyPr wrap="square">
            <a:spAutoFit/>
          </a:bodyPr>
          <a:lstStyle/>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Chitarroni, H. (2003).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Cambios en los flujos laborales (1998-1999 / 2001-2002)</a:t>
            </a:r>
            <a:r>
              <a:rPr lang="es-MX" sz="1800">
                <a:effectLst/>
                <a:latin typeface="Times New Roman" panose="02020603050405020304" pitchFamily="18" charset="0"/>
                <a:ea typeface="Calibri" panose="020F0502020204030204" pitchFamily="34" charset="0"/>
                <a:cs typeface="Times New Roman" panose="02020603050405020304" pitchFamily="18" charset="0"/>
              </a:rPr>
              <a:t>.</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Duryea, S., Márquez, G., Pagés, C., &amp; Scarpetta, S. (2006). </a:t>
            </a:r>
            <a:r>
              <a:rPr lang="en-US" sz="1800">
                <a:effectLst/>
                <a:latin typeface="Times New Roman" panose="02020603050405020304" pitchFamily="18" charset="0"/>
                <a:ea typeface="Calibri" panose="020F0502020204030204" pitchFamily="34" charset="0"/>
                <a:cs typeface="Times New Roman" panose="02020603050405020304" pitchFamily="18" charset="0"/>
              </a:rPr>
              <a:t>For Better or for Worse? Job and Earnings Mobility in Nine Middle- and Low-Income Countries.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Brookings Trade Forum</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2006</a:t>
            </a:r>
            <a:r>
              <a:rPr lang="en-US" sz="1800">
                <a:effectLst/>
                <a:latin typeface="Times New Roman" panose="02020603050405020304" pitchFamily="18" charset="0"/>
                <a:ea typeface="Calibri" panose="020F0502020204030204" pitchFamily="34" charset="0"/>
                <a:cs typeface="Times New Roman" panose="02020603050405020304" pitchFamily="18" charset="0"/>
              </a:rPr>
              <a:t>(1), 187–203. https://doi.org/10.1353/btf.2007.0002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Fabrizi, E., &amp; Mussida, C. (2009). The determinants of labour market transitions.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Giornale Degli Economisti e Annali Di Economia</a:t>
            </a:r>
            <a:r>
              <a:rPr lang="es-MX" sz="180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68</a:t>
            </a:r>
            <a:r>
              <a:rPr lang="es-MX" sz="1800">
                <a:effectLst/>
                <a:latin typeface="Times New Roman" panose="02020603050405020304" pitchFamily="18" charset="0"/>
                <a:ea typeface="Calibri" panose="020F0502020204030204" pitchFamily="34" charset="0"/>
                <a:cs typeface="Times New Roman" panose="02020603050405020304" pitchFamily="18" charset="0"/>
              </a:rPr>
              <a:t>(2), 233–265.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Fadejeva, L., &amp; Opmane, I. (2016). </a:t>
            </a:r>
            <a:r>
              <a:rPr lang="en-US" sz="1800">
                <a:effectLst/>
                <a:latin typeface="Times New Roman" panose="02020603050405020304" pitchFamily="18" charset="0"/>
                <a:ea typeface="Calibri" panose="020F0502020204030204" pitchFamily="34" charset="0"/>
                <a:cs typeface="Times New Roman" panose="02020603050405020304" pitchFamily="18" charset="0"/>
              </a:rPr>
              <a:t>Internal labour market mobility in 2005-2014 in Latvia: The micro data approach.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Baltic Journal of Economics</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16</a:t>
            </a:r>
            <a:r>
              <a:rPr lang="en-US" sz="1800">
                <a:effectLst/>
                <a:latin typeface="Times New Roman" panose="02020603050405020304" pitchFamily="18" charset="0"/>
                <a:ea typeface="Calibri" panose="020F0502020204030204" pitchFamily="34" charset="0"/>
                <a:cs typeface="Times New Roman" panose="02020603050405020304" pitchFamily="18" charset="0"/>
              </a:rPr>
              <a:t>(2), 152–174. http://dx.doi.org/10.1080/1406099X.2016.1196872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Flores Lima, J. G. R., Zamora, S., &amp; Contreras, E. (2013). </a:t>
            </a:r>
            <a:r>
              <a:rPr lang="es-MX" sz="1800">
                <a:effectLst/>
                <a:latin typeface="Times New Roman" panose="02020603050405020304" pitchFamily="18" charset="0"/>
                <a:ea typeface="Calibri" panose="020F0502020204030204" pitchFamily="34" charset="0"/>
                <a:cs typeface="Times New Roman" panose="02020603050405020304" pitchFamily="18" charset="0"/>
              </a:rPr>
              <a:t>Transiciones entre el trabajo formal e informal y medios de intermediación laboral en México: 2005-2010.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Technical Notes Inter-American Development Bank</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IDB</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TN</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525</a:t>
            </a:r>
            <a:r>
              <a:rPr lang="en-US" sz="1800">
                <a:effectLst/>
                <a:latin typeface="Times New Roman" panose="02020603050405020304" pitchFamily="18" charset="0"/>
                <a:ea typeface="Calibri" panose="020F0502020204030204" pitchFamily="34" charset="0"/>
                <a:cs typeface="Times New Roman" panose="02020603050405020304" pitchFamily="18" charset="0"/>
              </a:rPr>
              <a:t>. http://publications.iadb.org/handle/11319/5920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753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22" name="CuadroTexto 21">
            <a:extLst>
              <a:ext uri="{FF2B5EF4-FFF2-40B4-BE49-F238E27FC236}">
                <a16:creationId xmlns:a16="http://schemas.microsoft.com/office/drawing/2014/main" id="{C9FB3006-6052-42A0-9BD2-0C63E8390B67}"/>
              </a:ext>
            </a:extLst>
          </p:cNvPr>
          <p:cNvSpPr txBox="1"/>
          <p:nvPr/>
        </p:nvSpPr>
        <p:spPr>
          <a:xfrm>
            <a:off x="269240" y="1621529"/>
            <a:ext cx="10825480" cy="4197752"/>
          </a:xfrm>
          <a:prstGeom prst="rect">
            <a:avLst/>
          </a:prstGeom>
          <a:noFill/>
        </p:spPr>
        <p:txBody>
          <a:bodyPr wrap="square">
            <a:spAutoFit/>
          </a:bodyPr>
          <a:lstStyle/>
          <a:p>
            <a:pPr marL="304800" indent="-304800">
              <a:lnSpc>
                <a:spcPct val="150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Gazier, B., &amp; Hautie, J. (2009). The “Transitional Labour Markets” Approach : Theory, History and Future Research Agenda.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Journal of Economic and Social Policy</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14</a:t>
            </a:r>
            <a:r>
              <a:rPr lang="en-US" sz="1800">
                <a:effectLst/>
                <a:latin typeface="Times New Roman" panose="02020603050405020304" pitchFamily="18" charset="0"/>
                <a:ea typeface="Calibri" panose="020F0502020204030204" pitchFamily="34" charset="0"/>
                <a:cs typeface="Times New Roman" panose="02020603050405020304" pitchFamily="18" charset="0"/>
              </a:rPr>
              <a:t>(1), 106–112.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Gong, X., van Soest, A., &amp; Villagomez, E. (2004). Mobility in the urban labor market: A panel data analysis for Mexico.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Economic Development and Cultural Change</a:t>
            </a:r>
            <a:r>
              <a:rPr lang="es-MX" sz="180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53</a:t>
            </a:r>
            <a:r>
              <a:rPr lang="es-MX" sz="1800">
                <a:effectLst/>
                <a:latin typeface="Times New Roman" panose="02020603050405020304" pitchFamily="18" charset="0"/>
                <a:ea typeface="Calibri" panose="020F0502020204030204" pitchFamily="34" charset="0"/>
                <a:cs typeface="Times New Roman" panose="02020603050405020304" pitchFamily="18" charset="0"/>
              </a:rPr>
              <a:t>(1), 1–36. https://doi.org/10.1086/423251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Hernandez Sampieri, R., Fernández Collado, C., &amp; Baptista Lucio, P. (2014).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Metodología de la Investigación</a:t>
            </a:r>
            <a:r>
              <a:rPr lang="es-MX" sz="1800">
                <a:effectLst/>
                <a:latin typeface="Times New Roman" panose="02020603050405020304" pitchFamily="18" charset="0"/>
                <a:ea typeface="Calibri" panose="020F0502020204030204" pitchFamily="34" charset="0"/>
                <a:cs typeface="Times New Roman" panose="02020603050405020304" pitchFamily="18" charset="0"/>
              </a:rPr>
              <a:t> (Sexta Edic). McGraw Hill, Ed.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INEGI. (2021). Encuesta Nacional De Ocupación y Empleo.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Instituto Nacional de Estadística y Geografía</a:t>
            </a:r>
            <a:r>
              <a:rPr lang="es-MX" sz="1800">
                <a:effectLst/>
                <a:latin typeface="Times New Roman" panose="02020603050405020304" pitchFamily="18" charset="0"/>
                <a:ea typeface="Calibri" panose="020F0502020204030204" pitchFamily="34" charset="0"/>
                <a:cs typeface="Times New Roman" panose="02020603050405020304" pitchFamily="18" charset="0"/>
              </a:rPr>
              <a:t>.</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Iriarte Rivas, C. G. (2018). Unemployment transitions in the mexican labour market and the role of job search channels.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Econoquantum</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15</a:t>
            </a:r>
            <a:r>
              <a:rPr lang="en-US" sz="1800">
                <a:effectLst/>
                <a:latin typeface="Times New Roman" panose="02020603050405020304" pitchFamily="18" charset="0"/>
                <a:ea typeface="Calibri" panose="020F0502020204030204" pitchFamily="34" charset="0"/>
                <a:cs typeface="Times New Roman" panose="02020603050405020304" pitchFamily="18" charset="0"/>
              </a:rPr>
              <a:t>(2), 49–72.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197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21" name="CuadroTexto 20">
            <a:extLst>
              <a:ext uri="{FF2B5EF4-FFF2-40B4-BE49-F238E27FC236}">
                <a16:creationId xmlns:a16="http://schemas.microsoft.com/office/drawing/2014/main" id="{B2CC7E0C-B44E-45E2-8225-8C34E75470F4}"/>
              </a:ext>
            </a:extLst>
          </p:cNvPr>
          <p:cNvSpPr txBox="1"/>
          <p:nvPr/>
        </p:nvSpPr>
        <p:spPr>
          <a:xfrm>
            <a:off x="1249680" y="1327510"/>
            <a:ext cx="8983980" cy="4926157"/>
          </a:xfrm>
          <a:prstGeom prst="rect">
            <a:avLst/>
          </a:prstGeom>
          <a:noFill/>
        </p:spPr>
        <p:txBody>
          <a:bodyPr wrap="square">
            <a:spAutoFit/>
          </a:bodyPr>
          <a:lstStyle/>
          <a:p>
            <a:pPr marL="304800" indent="-304800">
              <a:lnSpc>
                <a:spcPct val="150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Kavkler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Dǎnǎcicǎ</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 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Babucea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Bićanić</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Böhm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Tevdovski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Toševska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Boršič</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 (2009). Cox regression models for unemployment duration in Romania, Austria, Slovenia, Croatia, and Macedonia.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Romanian Journal of Economic Forecasting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81–104.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Kishi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&amp; Kano, S. (2017).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 transitions in Australia and Japan: A Panel Data Analysis.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Australian Journal of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Economics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20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175–198.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Lauzadyte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(2007). Unemployment, employment and inactivity in Denmark: an analysis of event history data.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University of Aarhus Economics Working Paper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Muffels, 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Wilthagen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&amp; Van den Heuvel, N. (2002).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 Transitions and Employment Regimes: Evidence on the Flexibility-Security Nexus in Transitional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Markets.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Wissenschaftszentrum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Berlin, Berlin.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2116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1–33.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30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8AB930A1-DA49-4DCE-86CE-4C6A19EF4BF2}"/>
              </a:ext>
            </a:extLst>
          </p:cNvPr>
          <p:cNvSpPr txBox="1"/>
          <p:nvPr/>
        </p:nvSpPr>
        <p:spPr>
          <a:xfrm>
            <a:off x="571500" y="1305414"/>
            <a:ext cx="10843260" cy="4613251"/>
          </a:xfrm>
          <a:prstGeom prst="rect">
            <a:avLst/>
          </a:prstGeom>
          <a:noFill/>
        </p:spPr>
        <p:txBody>
          <a:bodyPr wrap="square">
            <a:spAutoFit/>
          </a:bodyPr>
          <a:lstStyle/>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O’Reilly, J.,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Bothfeld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 (2002). What happens after working part time? Integration, maintenance or exclusionary transitions in Britain and western Germany.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Cambridge </a:t>
            </a:r>
            <a:r>
              <a:rPr lang="es-MX" sz="1800" i="1" dirty="0" err="1">
                <a:effectLst/>
                <a:latin typeface="Times New Roman" panose="02020603050405020304" pitchFamily="18" charset="0"/>
                <a:ea typeface="Calibri" panose="020F0502020204030204" pitchFamily="34" charset="0"/>
                <a:cs typeface="Times New Roman" panose="02020603050405020304" pitchFamily="18" charset="0"/>
              </a:rPr>
              <a:t>Journal</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err="1">
                <a:effectLst/>
                <a:latin typeface="Times New Roman" panose="02020603050405020304" pitchFamily="18" charset="0"/>
                <a:ea typeface="Calibri" panose="020F0502020204030204" pitchFamily="34" charset="0"/>
                <a:cs typeface="Times New Roman" panose="02020603050405020304" pitchFamily="18" charset="0"/>
              </a:rPr>
              <a:t>Economics</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26</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(4), 409–439.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Obregón-Biosca, S. A., &amp; Betanzo Quezada, E. (2015). Análisis de la movilidad urbana de una ciudad media mexicana, caso de estudio: Santiago de Querétaro.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Economía Sociedad y Territorio</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15</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(47), 61–98.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Pérez, B. M. (2018). Transiciones del Mercado laboral en Perú: 2013-2017.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Yachay-Revista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Científico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Cultural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316–321.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&amp; de Bruijn, J. (2006). Transitional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Markets: Past, Present and Future Applications.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Institutional Arrangements and Occupational Mobility in Comparative Perspective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1–44.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Rodríguez Raza, S. (2019).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Transiciones en el mercado laboral en Ecuador período 2007-2016. In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s-MX" sz="1800" i="1" dirty="0" err="1">
                <a:effectLst/>
                <a:latin typeface="Times New Roman" panose="02020603050405020304" pitchFamily="18" charset="0"/>
                <a:ea typeface="Calibri" panose="020F0502020204030204" pitchFamily="34" charset="0"/>
                <a:cs typeface="Times New Roman" panose="02020603050405020304" pitchFamily="18" charset="0"/>
              </a:rPr>
              <a:t>Bachelor’s</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err="1">
                <a:effectLst/>
                <a:latin typeface="Times New Roman" panose="02020603050405020304" pitchFamily="18" charset="0"/>
                <a:ea typeface="Calibri" panose="020F0502020204030204" pitchFamily="34" charset="0"/>
                <a:cs typeface="Times New Roman" panose="02020603050405020304" pitchFamily="18" charset="0"/>
              </a:rPr>
              <a:t>thesis</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 PUCE-Quito)</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699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82285729-D2A6-4752-A47A-9AAF9531DF4F}"/>
              </a:ext>
            </a:extLst>
          </p:cNvPr>
          <p:cNvSpPr txBox="1"/>
          <p:nvPr/>
        </p:nvSpPr>
        <p:spPr>
          <a:xfrm>
            <a:off x="209114" y="1354716"/>
            <a:ext cx="11571406" cy="5131341"/>
          </a:xfrm>
          <a:prstGeom prst="rect">
            <a:avLst/>
          </a:prstGeom>
          <a:noFill/>
        </p:spPr>
        <p:txBody>
          <a:bodyPr wrap="square">
            <a:spAutoFit/>
          </a:bodyPr>
          <a:lstStyle/>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Ruiz Nápoles, P., &amp; Ordaz Díaz, J. L. (2011). Evolución reciente del empleo y el desempleo en México.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Economía UNAM</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8</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(23), 91–105.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Salas, C. (2003). Trayectorias laborales entre el empleo, el </a:t>
            </a:r>
            <a:r>
              <a:rPr lang="es-MX" sz="1800" dirty="0" err="1">
                <a:effectLst/>
                <a:latin typeface="Times New Roman" panose="02020603050405020304" pitchFamily="18" charset="0"/>
                <a:ea typeface="Calibri" panose="020F0502020204030204" pitchFamily="34" charset="0"/>
                <a:cs typeface="Times New Roman" panose="02020603050405020304" pitchFamily="18" charset="0"/>
              </a:rPr>
              <a:t>desmpleo</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y las </a:t>
            </a:r>
            <a:r>
              <a:rPr lang="es-MX" sz="1800" dirty="0" err="1">
                <a:effectLst/>
                <a:latin typeface="Times New Roman" panose="02020603050405020304" pitchFamily="18" charset="0"/>
                <a:ea typeface="Calibri" panose="020F0502020204030204" pitchFamily="34" charset="0"/>
                <a:cs typeface="Times New Roman" panose="02020603050405020304" pitchFamily="18" charset="0"/>
              </a:rPr>
              <a:t>microunidades</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en México.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Papeles de </a:t>
            </a:r>
            <a:r>
              <a:rPr lang="es-MX" sz="1800" i="1" dirty="0" err="1">
                <a:effectLst/>
                <a:latin typeface="Times New Roman" panose="02020603050405020304" pitchFamily="18" charset="0"/>
                <a:ea typeface="Calibri" panose="020F0502020204030204" pitchFamily="34" charset="0"/>
                <a:cs typeface="Times New Roman" panose="02020603050405020304" pitchFamily="18" charset="0"/>
              </a:rPr>
              <a:t>Poblacion</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9</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(38), 121–157.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Salgado Vega, M. del C. (2005). Empleo y transición profesional en México.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Papeles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de Población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(44), 255–285.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Schmid, G. (1998). Transitional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markets: A New European Employment Strategy.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Innovative Employment Initiatives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223–254.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Schmid, G. (2017). Transitional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Labour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Markets: Theoretical Foundations and Policy Strategies January.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New Palgrave Dictionary of Economics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Vega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Núñez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P. (2017).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Análisis de las transiciones entre la formalidad y la informalidad en el mercado de trabajo ecuatoriano. </a:t>
            </a:r>
            <a:r>
              <a:rPr lang="es-MX" sz="1800" i="1" dirty="0">
                <a:effectLst/>
                <a:latin typeface="Times New Roman" panose="02020603050405020304" pitchFamily="18" charset="0"/>
                <a:ea typeface="Calibri" panose="020F0502020204030204" pitchFamily="34" charset="0"/>
                <a:cs typeface="Times New Roman" panose="02020603050405020304" pitchFamily="18" charset="0"/>
              </a:rPr>
              <a:t>Revista de La CEPAL</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83–102.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36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892552"/>
          </a:xfrm>
          <a:prstGeom prst="rect">
            <a:avLst/>
          </a:prstGeom>
          <a:noFill/>
        </p:spPr>
        <p:txBody>
          <a:bodyPr wrap="square" rtlCol="0">
            <a:spAutoFit/>
          </a:bodyPr>
          <a:lstStyle/>
          <a:p>
            <a:pPr algn="r"/>
            <a:r>
              <a:rPr lang="es-MX" sz="2400" b="1" i="1" dirty="0">
                <a:solidFill>
                  <a:srgbClr val="C00000"/>
                </a:solidFill>
              </a:rPr>
              <a:t>TRANSICIONES LABORALES EN QUERÉTARO</a:t>
            </a:r>
          </a:p>
          <a:p>
            <a:pPr algn="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extLst>
              <p:ext uri="{D42A27DB-BD31-4B8C-83A1-F6EECF244321}">
                <p14:modId xmlns:p14="http://schemas.microsoft.com/office/powerpoint/2010/main" val="2207524228"/>
              </p:ext>
            </p:extLst>
          </p:nvPr>
        </p:nvGraphicFramePr>
        <p:xfrm>
          <a:off x="12700" y="1802768"/>
          <a:ext cx="9603740" cy="4243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87956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7623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82285729-D2A6-4752-A47A-9AAF9531DF4F}"/>
              </a:ext>
            </a:extLst>
          </p:cNvPr>
          <p:cNvSpPr txBox="1"/>
          <p:nvPr/>
        </p:nvSpPr>
        <p:spPr>
          <a:xfrm>
            <a:off x="59240" y="2593577"/>
            <a:ext cx="11571406" cy="2330574"/>
          </a:xfrm>
          <a:prstGeom prst="rect">
            <a:avLst/>
          </a:prstGeom>
          <a:noFill/>
        </p:spPr>
        <p:txBody>
          <a:bodyPr wrap="square">
            <a:spAutoFit/>
          </a:bodyPr>
          <a:lstStyle/>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Villanueva, L. F. A., &amp; Porrua, M. A. (1992).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El estudio de las políticas públicas</a:t>
            </a:r>
            <a:r>
              <a:rPr lang="es-MX" sz="1800">
                <a:effectLst/>
                <a:latin typeface="Times New Roman" panose="02020603050405020304" pitchFamily="18" charset="0"/>
                <a:ea typeface="Calibri" panose="020F0502020204030204" pitchFamily="34" charset="0"/>
                <a:cs typeface="Times New Roman" panose="02020603050405020304" pitchFamily="18" charset="0"/>
              </a:rPr>
              <a:t>.</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Vincenzi, J. M. C., Garita, J. G., &amp; Zúñiga, M. O. (2014). Análisis sobre la dinámica de transición y duración del Desempleo En Costa Rica.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Revista de Ciencias Económicas</a:t>
            </a:r>
            <a:r>
              <a:rPr lang="es-MX" sz="1800">
                <a:effectLst/>
                <a:latin typeface="Times New Roman" panose="02020603050405020304" pitchFamily="18" charset="0"/>
                <a:ea typeface="Calibri" panose="020F0502020204030204" pitchFamily="34" charset="0"/>
                <a:cs typeface="Times New Roman" panose="02020603050405020304" pitchFamily="18" charset="0"/>
              </a:rPr>
              <a:t>,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32</a:t>
            </a:r>
            <a:r>
              <a:rPr lang="es-MX" sz="1800">
                <a:effectLst/>
                <a:latin typeface="Times New Roman" panose="02020603050405020304" pitchFamily="18" charset="0"/>
                <a:ea typeface="Calibri" panose="020F0502020204030204" pitchFamily="34" charset="0"/>
                <a:cs typeface="Times New Roman" panose="02020603050405020304" pitchFamily="18" charset="0"/>
              </a:rPr>
              <a:t>(2), 39–64.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50000"/>
              </a:lnSpc>
              <a:spcAft>
                <a:spcPts val="80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Wooldridge, J. M. (2010). </a:t>
            </a:r>
            <a:r>
              <a:rPr lang="es-MX" sz="1800" i="1">
                <a:effectLst/>
                <a:latin typeface="Times New Roman" panose="02020603050405020304" pitchFamily="18" charset="0"/>
                <a:ea typeface="Calibri" panose="020F0502020204030204" pitchFamily="34" charset="0"/>
                <a:cs typeface="Times New Roman" panose="02020603050405020304" pitchFamily="18" charset="0"/>
              </a:rPr>
              <a:t>Introduccion a la econometria Un enfoque moderno</a:t>
            </a:r>
            <a:r>
              <a:rPr lang="es-MX" sz="1800">
                <a:effectLst/>
                <a:latin typeface="Times New Roman" panose="02020603050405020304" pitchFamily="18" charset="0"/>
                <a:ea typeface="Calibri" panose="020F0502020204030204" pitchFamily="34" charset="0"/>
                <a:cs typeface="Times New Roman" panose="02020603050405020304" pitchFamily="18" charset="0"/>
              </a:rPr>
              <a:t>. 4ta. Edición en español, Ciudad de México, México, Edit. Cengage Learnin.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896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Nombre alumno – Maestría o Doctorado – (cuatrimestre)</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291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1077218"/>
          </a:xfrm>
          <a:prstGeom prst="rect">
            <a:avLst/>
          </a:prstGeom>
          <a:noFill/>
        </p:spPr>
        <p:txBody>
          <a:bodyPr wrap="square" rtlCol="0">
            <a:spAutoFit/>
          </a:bodyPr>
          <a:lstStyle/>
          <a:p>
            <a:pPr algn="ctr"/>
            <a:r>
              <a:rPr lang="es-MX" sz="3200" dirty="0"/>
              <a:t>Jerardo_oros@outlook.com </a:t>
            </a:r>
          </a:p>
          <a:p>
            <a:pPr algn="ctr"/>
            <a:r>
              <a:rPr lang="es-MX" sz="3200" dirty="0"/>
              <a:t>4641166090</a:t>
            </a:r>
          </a:p>
        </p:txBody>
      </p:sp>
    </p:spTree>
    <p:extLst>
      <p:ext uri="{BB962C8B-B14F-4D97-AF65-F5344CB8AC3E}">
        <p14:creationId xmlns:p14="http://schemas.microsoft.com/office/powerpoint/2010/main" val="121714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584775"/>
          </a:xfrm>
          <a:prstGeom prst="rect">
            <a:avLst/>
          </a:prstGeom>
          <a:noFill/>
        </p:spPr>
        <p:txBody>
          <a:bodyPr wrap="square" rtlCol="0">
            <a:spAutoFit/>
          </a:bodyPr>
          <a:lstStyle/>
          <a:p>
            <a:r>
              <a:rPr lang="es-MX" sz="3200" dirty="0"/>
              <a:t>Justificación </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9" name="Marcador de contenido 4">
            <a:extLst>
              <a:ext uri="{FF2B5EF4-FFF2-40B4-BE49-F238E27FC236}">
                <a16:creationId xmlns:a16="http://schemas.microsoft.com/office/drawing/2014/main" id="{1B578A4E-AF8F-4FA7-87C5-994FDC24DDEA}"/>
              </a:ext>
            </a:extLst>
          </p:cNvPr>
          <p:cNvGraphicFramePr>
            <a:graphicFrameLocks/>
          </p:cNvGraphicFramePr>
          <p:nvPr>
            <p:extLst>
              <p:ext uri="{D42A27DB-BD31-4B8C-83A1-F6EECF244321}">
                <p14:modId xmlns:p14="http://schemas.microsoft.com/office/powerpoint/2010/main" val="184752525"/>
              </p:ext>
            </p:extLst>
          </p:nvPr>
        </p:nvGraphicFramePr>
        <p:xfrm>
          <a:off x="3159761" y="2542980"/>
          <a:ext cx="9032239" cy="34150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6454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extLst>
              <p:ext uri="{D42A27DB-BD31-4B8C-83A1-F6EECF244321}">
                <p14:modId xmlns:p14="http://schemas.microsoft.com/office/powerpoint/2010/main" val="257274735"/>
              </p:ext>
            </p:extLst>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CuadroTexto 14">
            <a:extLst>
              <a:ext uri="{FF2B5EF4-FFF2-40B4-BE49-F238E27FC236}">
                <a16:creationId xmlns:a16="http://schemas.microsoft.com/office/drawing/2014/main" id="{CA17B01A-43C0-4A71-8E88-5E5C5EEC8A0F}"/>
              </a:ext>
            </a:extLst>
          </p:cNvPr>
          <p:cNvSpPr txBox="1"/>
          <p:nvPr/>
        </p:nvSpPr>
        <p:spPr>
          <a:xfrm>
            <a:off x="901700" y="2107649"/>
            <a:ext cx="5194300" cy="4093428"/>
          </a:xfrm>
          <a:prstGeom prst="rect">
            <a:avLst/>
          </a:prstGeom>
          <a:noFill/>
        </p:spPr>
        <p:txBody>
          <a:bodyPr wrap="square" rtlCol="0">
            <a:spAutoFit/>
          </a:bodyPr>
          <a:lstStyle/>
          <a:p>
            <a:r>
              <a:rPr lang="es-MX" sz="2000" dirty="0"/>
              <a:t>La evidencia muestra que  en el estado de Querétaro no se han generado el número de empleos formales requeridos en los últimos años (Ruiz Nápoles &amp; Ordaz Díaz, 2011) y  la tasa de desocupación se ha incrementado en los </a:t>
            </a:r>
            <a:r>
              <a:rPr lang="es-MX" sz="2000" dirty="0" err="1"/>
              <a:t>los</a:t>
            </a:r>
            <a:r>
              <a:rPr lang="es-MX" sz="2000" dirty="0"/>
              <a:t> últimos años. En 2018 se registró una tasa de desocupación promedio anual del 3.7%, en 2019 aumentó a 4.3% y para el 2020 6.2% (INEGI,2021). </a:t>
            </a:r>
          </a:p>
          <a:p>
            <a:r>
              <a:rPr lang="es-MX" sz="2000" dirty="0"/>
              <a:t>Este crecimiento es preocupante: los trabajadores no obtienen ingresos suficientes para sostener a su familia lo cual significa bajas condiciones de vida (Vega Núñez, 2017)</a:t>
            </a:r>
          </a:p>
        </p:txBody>
      </p:sp>
    </p:spTree>
    <p:extLst>
      <p:ext uri="{BB962C8B-B14F-4D97-AF65-F5344CB8AC3E}">
        <p14:creationId xmlns:p14="http://schemas.microsoft.com/office/powerpoint/2010/main" val="98195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2862322"/>
          </a:xfrm>
          <a:prstGeom prst="rect">
            <a:avLst/>
          </a:prstGeom>
          <a:noFill/>
        </p:spPr>
        <p:txBody>
          <a:bodyPr wrap="square" rtlCol="0">
            <a:spAutoFit/>
          </a:bodyPr>
          <a:lstStyle/>
          <a:p>
            <a:r>
              <a:rPr lang="es-MX" sz="2000" dirty="0"/>
              <a:t>De estos antecedentes se deduce la importancia de analizar las transiciones laborales para el estado de Querétaro y los factores que inciden en ella con la intención de contribuir en la reflexión de políticas diferentes,  que no sólo busquen disminuir el desempleo también generen condiciones adecuadas para la transición de la informalidad al empleo y reducir las transiciones laborales que culminan en el</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63632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a 4">
            <a:extLst>
              <a:ext uri="{FF2B5EF4-FFF2-40B4-BE49-F238E27FC236}">
                <a16:creationId xmlns:a16="http://schemas.microsoft.com/office/drawing/2014/main" id="{80A2F9EE-91F7-4B1F-8B2A-C48332B59103}"/>
              </a:ext>
            </a:extLst>
          </p:cNvPr>
          <p:cNvGraphicFramePr/>
          <p:nvPr>
            <p:extLst>
              <p:ext uri="{D42A27DB-BD31-4B8C-83A1-F6EECF244321}">
                <p14:modId xmlns:p14="http://schemas.microsoft.com/office/powerpoint/2010/main" val="2066691243"/>
              </p:ext>
            </p:extLst>
          </p:nvPr>
        </p:nvGraphicFramePr>
        <p:xfrm>
          <a:off x="619698" y="1888152"/>
          <a:ext cx="5265576" cy="40699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0405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9" name="Marcador de contenido 4">
            <a:extLst>
              <a:ext uri="{FF2B5EF4-FFF2-40B4-BE49-F238E27FC236}">
                <a16:creationId xmlns:a16="http://schemas.microsoft.com/office/drawing/2014/main" id="{BB4C1A7F-8856-4B06-9F3F-0DB89DCC0926}"/>
              </a:ext>
            </a:extLst>
          </p:cNvPr>
          <p:cNvGraphicFramePr>
            <a:graphicFrameLocks/>
          </p:cNvGraphicFramePr>
          <p:nvPr>
            <p:extLst>
              <p:ext uri="{D42A27DB-BD31-4B8C-83A1-F6EECF244321}">
                <p14:modId xmlns:p14="http://schemas.microsoft.com/office/powerpoint/2010/main" val="3591194903"/>
              </p:ext>
            </p:extLst>
          </p:nvPr>
        </p:nvGraphicFramePr>
        <p:xfrm>
          <a:off x="3596640" y="1770774"/>
          <a:ext cx="8595360" cy="41705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2887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Jerardo Mijail Gómez Oros – Maestría en Ciencias Económico Administrativas– (6to.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349162" y="2458387"/>
            <a:ext cx="4820010" cy="4069912"/>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954107"/>
          </a:xfrm>
          <a:prstGeom prst="rect">
            <a:avLst/>
          </a:prstGeom>
          <a:noFill/>
        </p:spPr>
        <p:txBody>
          <a:bodyPr wrap="square" rtlCol="0">
            <a:spAutoFit/>
          </a:bodyPr>
          <a:lstStyle/>
          <a:p>
            <a:pPr algn="r"/>
            <a:r>
              <a:rPr lang="es-MX" sz="2800" b="1" i="1" dirty="0">
                <a:solidFill>
                  <a:srgbClr val="C00000"/>
                </a:solidFill>
              </a:rPr>
              <a:t>TRANSICIONES LABORALES EN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aphicFrame>
        <p:nvGraphicFramePr>
          <p:cNvPr id="14" name="Marcador de contenido 13">
            <a:extLst>
              <a:ext uri="{FF2B5EF4-FFF2-40B4-BE49-F238E27FC236}">
                <a16:creationId xmlns:a16="http://schemas.microsoft.com/office/drawing/2014/main" id="{54EA1F74-E647-41AB-8274-BC4E587432C9}"/>
              </a:ext>
            </a:extLst>
          </p:cNvPr>
          <p:cNvGraphicFramePr>
            <a:graphicFrameLocks/>
          </p:cNvGraphicFramePr>
          <p:nvPr/>
        </p:nvGraphicFramePr>
        <p:xfrm>
          <a:off x="12700" y="180276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Marcador de contenido 4">
            <a:extLst>
              <a:ext uri="{FF2B5EF4-FFF2-40B4-BE49-F238E27FC236}">
                <a16:creationId xmlns:a16="http://schemas.microsoft.com/office/drawing/2014/main" id="{AA8F7945-6F7C-4D8E-8875-068709267B54}"/>
              </a:ext>
            </a:extLst>
          </p:cNvPr>
          <p:cNvGraphicFramePr>
            <a:graphicFrameLocks/>
          </p:cNvGraphicFramePr>
          <p:nvPr>
            <p:extLst>
              <p:ext uri="{D42A27DB-BD31-4B8C-83A1-F6EECF244321}">
                <p14:modId xmlns:p14="http://schemas.microsoft.com/office/powerpoint/2010/main" val="1752829919"/>
              </p:ext>
            </p:extLst>
          </p:nvPr>
        </p:nvGraphicFramePr>
        <p:xfrm>
          <a:off x="219671" y="1786609"/>
          <a:ext cx="8092440" cy="40647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CuadroTexto 4">
            <a:extLst>
              <a:ext uri="{FF2B5EF4-FFF2-40B4-BE49-F238E27FC236}">
                <a16:creationId xmlns:a16="http://schemas.microsoft.com/office/drawing/2014/main" id="{1B2CFEB6-B505-4461-A128-25ED3375B4E3}"/>
              </a:ext>
            </a:extLst>
          </p:cNvPr>
          <p:cNvSpPr txBox="1"/>
          <p:nvPr/>
        </p:nvSpPr>
        <p:spPr>
          <a:xfrm>
            <a:off x="2529840" y="1680554"/>
            <a:ext cx="2374007" cy="369332"/>
          </a:xfrm>
          <a:prstGeom prst="rect">
            <a:avLst/>
          </a:prstGeom>
          <a:noFill/>
        </p:spPr>
        <p:txBody>
          <a:bodyPr wrap="square" rtlCol="0">
            <a:spAutoFit/>
          </a:bodyPr>
          <a:lstStyle/>
          <a:p>
            <a:r>
              <a:rPr lang="es-MX" b="1" dirty="0"/>
              <a:t>Marco teórico</a:t>
            </a:r>
          </a:p>
        </p:txBody>
      </p:sp>
    </p:spTree>
    <p:extLst>
      <p:ext uri="{BB962C8B-B14F-4D97-AF65-F5344CB8AC3E}">
        <p14:creationId xmlns:p14="http://schemas.microsoft.com/office/powerpoint/2010/main" val="12193325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3831</Words>
  <Application>Microsoft Office PowerPoint</Application>
  <PresentationFormat>Panorámica</PresentationFormat>
  <Paragraphs>274</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jm.gomezoros</cp:lastModifiedBy>
  <cp:revision>18</cp:revision>
  <dcterms:created xsi:type="dcterms:W3CDTF">2020-09-22T18:49:23Z</dcterms:created>
  <dcterms:modified xsi:type="dcterms:W3CDTF">2021-11-04T07:28:59Z</dcterms:modified>
</cp:coreProperties>
</file>