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69" r:id="rId7"/>
    <p:sldId id="262" r:id="rId8"/>
    <p:sldId id="263" r:id="rId9"/>
    <p:sldId id="268" r:id="rId10"/>
    <p:sldId id="264" r:id="rId11"/>
    <p:sldId id="265" r:id="rId12"/>
    <p:sldId id="266" r:id="rId13"/>
    <p:sldId id="25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13" autoAdjust="0"/>
    <p:restoredTop sz="94728"/>
  </p:normalViewPr>
  <p:slideViewPr>
    <p:cSldViewPr snapToGrid="0" snapToObjects="1">
      <p:cViewPr varScale="1">
        <p:scale>
          <a:sx n="73" d="100"/>
          <a:sy n="73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E3F8E-B64D-354F-8760-F963BA0DA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BEC0DF-F923-C843-B3C4-2AF922808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1C0DF7-FC57-914C-8DCC-BB65DEED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ED087F-78F3-F344-AA22-5BFFDE21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7E845-DE3A-5643-BBD5-D781F697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9371C-0A2D-FC41-BC3F-2A971685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25B02-0CA5-C148-87E2-E960CF9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FF75C-BB54-2D49-A806-9061C6F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091-74D0-5C40-8D83-97F7EAD7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3D353-7565-444E-ABAC-9E577EB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83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522FD-F958-1249-A15F-3D58241F3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FBA2CE-DF9A-C54D-9701-ADF278AFE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77ADB-F064-3B48-A37D-C86442E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E276E8-4100-A64A-B0C2-058891BC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F28F17-20ED-0646-AEFA-430ED8F2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73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76538-C34E-E34A-BEA6-3C734E38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DA24A8-BE88-8949-B33F-C9EC279E9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D6BB1-2B99-C94F-BC5E-4C007C86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8B3B9-CCB7-8641-AD03-CAB9507B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62F79-496C-6641-984F-FBEAC0D2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9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6065C-2B49-5841-ADC1-7B8ED9D7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1F125-CC6F-EB45-AA8D-781E84D4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602F2-90F7-DA4A-B173-C8020818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F659BB-A32A-2044-A224-6BAE96D6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1E6B2-6ADD-5944-B249-9F57498F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6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B47E5-36CB-0748-A1F3-C33AB323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05170-3ABF-0545-9B6D-3A4F836AD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3B8B19-D3D7-7748-8E3F-48DD703E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15E4C3-94BB-A74E-B8A2-591023FB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B7F58A-D6BF-5945-BCC8-5BCCE26C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4BD9D9-2642-9649-8D0B-A1D633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1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DC8CF-B1E9-994B-9076-B7620E09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B7945F-BBF4-6243-8826-A2EADB1A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02A1BE-F833-4E46-9668-F158C9FF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95B65E-8D70-6341-B26D-8C2AE08BF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FD4145-D036-0A4B-BF8C-6C8AD0CD7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8AD44-D7C4-A743-B2D8-05350A1C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9B0355-B6E8-4446-8540-AED3F770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A5C0A-4623-0943-B6BB-280650AB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4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6DC1-79B9-9640-8BBA-EFD560D3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1E8593-9CA9-2B4E-B0AC-031D2F4C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D2B79E-3403-9D45-9A15-8ADAE3D8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646AC9-1951-7948-A44F-F799A6B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DA5A6A-137F-0B48-8C69-ECE4E2C4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A162D5-77DC-3B40-8A18-2A1BAD82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EF420-D368-804E-8CC4-3B0082D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07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E4E4B2-94E9-6B45-82CB-D187F012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E26CB-E6C6-484D-9632-3E654297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65E088-52C4-6F44-9CC8-5828ACF45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BB6C0-8EFA-4345-9CE4-739FC282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930AC1-E5D4-234D-9072-62DA61F2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3BA5F-A0F4-864F-BE18-9564FF8D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6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4FC52-D32C-B44D-BB5D-9D836FFF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B426BE-E3EA-304F-A841-9B1734C43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E9A57-5918-6046-980E-A0D85C82B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63B259-7060-3940-9422-D4CE618A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1705E8-E4DC-5A46-8CD4-EB8D5B00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FBD902-C969-E246-82E6-5A9F269B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033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011B3-7F0E-4243-99A6-06C2425B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8F3BE-C11C-8D47-B84D-A8034186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235E94-BC77-C74A-A205-D4D5CFCB0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EF622-0C42-F146-9702-1A81A6D276A8}" type="datetimeFigureOut">
              <a:rPr lang="es-MX" smtClean="0"/>
              <a:t>04/11/2021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8FE7F-5DF1-4C4C-9045-5946C08A9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6DA39-72F3-3D45-9B01-68DCA18D1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426-29AE-B94E-98D6-D93EE2BA70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8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623C73B-AB66-4855-A367-A0084E209E89}"/>
              </a:ext>
            </a:extLst>
          </p:cNvPr>
          <p:cNvGrpSpPr/>
          <p:nvPr/>
        </p:nvGrpSpPr>
        <p:grpSpPr>
          <a:xfrm>
            <a:off x="67012" y="10780"/>
            <a:ext cx="12122584" cy="1212330"/>
            <a:chOff x="69416" y="-4617"/>
            <a:chExt cx="12122584" cy="1212330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B807ADC7-FE8F-4D14-9587-6D358FF51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16" y="-4617"/>
              <a:ext cx="6506483" cy="1181265"/>
            </a:xfrm>
            <a:prstGeom prst="rect">
              <a:avLst/>
            </a:prstGeom>
          </p:spPr>
        </p:pic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BB8C7402-4146-4985-B8D3-95D2C4DAE6FF}"/>
                </a:ext>
              </a:extLst>
            </p:cNvPr>
            <p:cNvSpPr/>
            <p:nvPr/>
          </p:nvSpPr>
          <p:spPr>
            <a:xfrm>
              <a:off x="6504972" y="8121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5A164E3-6F1E-4413-9190-C8763D24396C}"/>
                </a:ext>
              </a:extLst>
            </p:cNvPr>
            <p:cNvSpPr txBox="1"/>
            <p:nvPr/>
          </p:nvSpPr>
          <p:spPr>
            <a:xfrm>
              <a:off x="4010674" y="821154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8776B3B-C568-454C-823A-5268238C91C8}"/>
                </a:ext>
              </a:extLst>
            </p:cNvPr>
            <p:cNvSpPr txBox="1"/>
            <p:nvPr/>
          </p:nvSpPr>
          <p:spPr>
            <a:xfrm>
              <a:off x="482600" y="8999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B73EEEB5-54E6-4F81-968A-7607ED38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008" y="101238"/>
              <a:ext cx="624078" cy="824051"/>
            </a:xfrm>
            <a:prstGeom prst="rect">
              <a:avLst/>
            </a:prstGeom>
          </p:spPr>
        </p:pic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AB5BE32-9B10-4EF9-9B3A-E91BAE8A67FF}"/>
                </a:ext>
              </a:extLst>
            </p:cNvPr>
            <p:cNvGrpSpPr/>
            <p:nvPr/>
          </p:nvGrpSpPr>
          <p:grpSpPr>
            <a:xfrm>
              <a:off x="2285769" y="38557"/>
              <a:ext cx="2918099" cy="781051"/>
              <a:chOff x="458611" y="-1705663"/>
              <a:chExt cx="3093173" cy="951198"/>
            </a:xfrm>
          </p:grpSpPr>
          <p:sp>
            <p:nvSpPr>
              <p:cNvPr id="35" name="Cuadro de texto 2">
                <a:extLst>
                  <a:ext uri="{FF2B5EF4-FFF2-40B4-BE49-F238E27FC236}">
                    <a16:creationId xmlns:a16="http://schemas.microsoft.com/office/drawing/2014/main" id="{A2F9B6C2-1CA8-4E4D-AB2F-944D62CE7E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6" name="Imagen 35" descr="Boomerang">
                <a:extLst>
                  <a:ext uri="{FF2B5EF4-FFF2-40B4-BE49-F238E27FC236}">
                    <a16:creationId xmlns:a16="http://schemas.microsoft.com/office/drawing/2014/main" id="{F502DFC6-BD33-486B-9401-B78FD1FA7C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A8D376AE-6D42-46E2-B246-A47790F6D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1288" y="4220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0483B94-C5CD-4A22-9ED7-BA14A315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0887" y="691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71A86F5-D042-46D1-914F-A01B9396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140" y="897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4DC33A-47BD-0948-B93B-EB53944B523D}"/>
              </a:ext>
            </a:extLst>
          </p:cNvPr>
          <p:cNvSpPr txBox="1"/>
          <p:nvPr/>
        </p:nvSpPr>
        <p:spPr>
          <a:xfrm>
            <a:off x="339436" y="2660926"/>
            <a:ext cx="11513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/>
              <a:t>Gestión Tecnológica en la Reconversión Hospitalaria en Época de Emergencia Sanitaria</a:t>
            </a:r>
            <a:endParaRPr lang="es-MX" sz="4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0" y="49022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Adriana Olguín Velázquez</a:t>
            </a:r>
            <a:endParaRPr lang="es-MX" sz="2400" b="1" i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E41E08-BEB2-954D-8483-03B9ED33950B}"/>
              </a:ext>
            </a:extLst>
          </p:cNvPr>
          <p:cNvSpPr txBox="1"/>
          <p:nvPr/>
        </p:nvSpPr>
        <p:spPr>
          <a:xfrm>
            <a:off x="0" y="562306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/>
              <a:t>DIRECTOR DE TESIS</a:t>
            </a:r>
          </a:p>
          <a:p>
            <a:pPr algn="ctr"/>
            <a:r>
              <a:rPr lang="es-MX" sz="2000" b="1" i="1" dirty="0" smtClean="0"/>
              <a:t>Dr. Juan José Méndez Palacios</a:t>
            </a:r>
            <a:endParaRPr lang="es-MX" sz="2000" b="1" i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E2003FB-3699-8841-A946-BA8A710FB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523181"/>
            <a:ext cx="1329264" cy="10260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2B0A80C-4814-5F4A-917E-C0DA8F15FE37}"/>
              </a:ext>
            </a:extLst>
          </p:cNvPr>
          <p:cNvSpPr txBox="1"/>
          <p:nvPr/>
        </p:nvSpPr>
        <p:spPr>
          <a:xfrm>
            <a:off x="103278" y="16294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/>
              <a:t>Maestría en Gestión de la Tecnología </a:t>
            </a:r>
            <a:endParaRPr lang="es-MX" sz="2400" b="1" i="1" dirty="0"/>
          </a:p>
        </p:txBody>
      </p:sp>
    </p:spTree>
    <p:extLst>
      <p:ext uri="{BB962C8B-B14F-4D97-AF65-F5344CB8AC3E}">
        <p14:creationId xmlns:p14="http://schemas.microsoft.com/office/powerpoint/2010/main" val="59554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</a:t>
            </a:r>
            <a:r>
              <a:rPr lang="es-MX" dirty="0" smtClean="0"/>
              <a:t>cuatrimestre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1384"/>
              </p:ext>
            </p:extLst>
          </p:nvPr>
        </p:nvGraphicFramePr>
        <p:xfrm>
          <a:off x="118270" y="1404244"/>
          <a:ext cx="7580060" cy="494826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702069">
                  <a:extLst>
                    <a:ext uri="{9D8B030D-6E8A-4147-A177-3AD203B41FA5}">
                      <a16:colId xmlns:a16="http://schemas.microsoft.com/office/drawing/2014/main" val="4156356958"/>
                    </a:ext>
                  </a:extLst>
                </a:gridCol>
                <a:gridCol w="1920388">
                  <a:extLst>
                    <a:ext uri="{9D8B030D-6E8A-4147-A177-3AD203B41FA5}">
                      <a16:colId xmlns:a16="http://schemas.microsoft.com/office/drawing/2014/main" val="1879133562"/>
                    </a:ext>
                  </a:extLst>
                </a:gridCol>
                <a:gridCol w="3957603">
                  <a:extLst>
                    <a:ext uri="{9D8B030D-6E8A-4147-A177-3AD203B41FA5}">
                      <a16:colId xmlns:a16="http://schemas.microsoft.com/office/drawing/2014/main" val="2946879756"/>
                    </a:ext>
                  </a:extLst>
                </a:gridCol>
              </a:tblGrid>
              <a:tr h="31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Dimensiones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>
                          <a:effectLst/>
                        </a:rPr>
                        <a:t>Preguntas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Indicadores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0546563"/>
                  </a:ext>
                </a:extLst>
              </a:tr>
              <a:tr h="2469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Equipamiento médico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 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¿Cómo la gestión de equipo médico aporta a las soluciones en un entorno cambiante</a:t>
                      </a:r>
                      <a:r>
                        <a:rPr lang="es-MX" sz="2000" dirty="0" smtClean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Cantidad de activos fijos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Monto de inversión de activos fijos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Tiempo de </a:t>
                      </a:r>
                      <a:r>
                        <a:rPr lang="es-MX" sz="2000" dirty="0" smtClean="0">
                          <a:effectLst/>
                        </a:rPr>
                        <a:t>adquisición </a:t>
                      </a:r>
                      <a:r>
                        <a:rPr lang="es-MX" sz="2000" dirty="0">
                          <a:effectLst/>
                        </a:rPr>
                        <a:t>de activos fijos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356995"/>
                  </a:ext>
                </a:extLst>
              </a:tr>
              <a:tr h="195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>
                          <a:effectLst/>
                        </a:rPr>
                        <a:t>Recurso Humano </a:t>
                      </a:r>
                      <a:endParaRPr lang="es-MX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¿Cómo el papel del recurso humano infiere en la gestión tecnológica?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Cantidad de personal en la estructura organizativa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Cantidad de personal capacitado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2000" dirty="0">
                          <a:effectLst/>
                        </a:rPr>
                        <a:t>Número de capacitaciones recibidas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40432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33774"/>
              </p:ext>
            </p:extLst>
          </p:nvPr>
        </p:nvGraphicFramePr>
        <p:xfrm>
          <a:off x="8049491" y="1398535"/>
          <a:ext cx="3894626" cy="4893616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894626">
                  <a:extLst>
                    <a:ext uri="{9D8B030D-6E8A-4147-A177-3AD203B41FA5}">
                      <a16:colId xmlns:a16="http://schemas.microsoft.com/office/drawing/2014/main" val="3155753823"/>
                    </a:ext>
                  </a:extLst>
                </a:gridCol>
              </a:tblGrid>
              <a:tr h="27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600">
                          <a:effectLst/>
                        </a:rPr>
                        <a:t>GT= EM + RH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1" marR="67081" marT="0" marB="0"/>
                </a:tc>
                <a:extLst>
                  <a:ext uri="{0D108BD9-81ED-4DB2-BD59-A6C34878D82A}">
                    <a16:rowId xmlns:a16="http://schemas.microsoft.com/office/drawing/2014/main" val="1946315861"/>
                  </a:ext>
                </a:extLst>
              </a:tr>
              <a:tr h="27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600">
                          <a:effectLst/>
                        </a:rPr>
                        <a:t>EM = CAF + MIAF +TAAF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1" marR="67081" marT="0" marB="0"/>
                </a:tc>
                <a:extLst>
                  <a:ext uri="{0D108BD9-81ED-4DB2-BD59-A6C34878D82A}">
                    <a16:rowId xmlns:a16="http://schemas.microsoft.com/office/drawing/2014/main" val="4107275916"/>
                  </a:ext>
                </a:extLst>
              </a:tr>
              <a:tr h="273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600" dirty="0">
                          <a:effectLst/>
                        </a:rPr>
                        <a:t>RH = </a:t>
                      </a:r>
                      <a:r>
                        <a:rPr lang="es-MX" sz="1600" dirty="0" err="1">
                          <a:effectLst/>
                        </a:rPr>
                        <a:t>CPer</a:t>
                      </a:r>
                      <a:r>
                        <a:rPr lang="es-MX" sz="1600" dirty="0">
                          <a:effectLst/>
                        </a:rPr>
                        <a:t> + </a:t>
                      </a:r>
                      <a:r>
                        <a:rPr lang="es-MX" sz="1600" dirty="0" err="1">
                          <a:effectLst/>
                        </a:rPr>
                        <a:t>PerCap</a:t>
                      </a:r>
                      <a:r>
                        <a:rPr lang="es-MX" sz="1600" dirty="0">
                          <a:effectLst/>
                        </a:rPr>
                        <a:t>/ </a:t>
                      </a:r>
                      <a:r>
                        <a:rPr lang="es-MX" sz="1600" dirty="0" err="1">
                          <a:effectLst/>
                        </a:rPr>
                        <a:t>NoCapRec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1" marR="67081" marT="0" marB="0"/>
                </a:tc>
                <a:extLst>
                  <a:ext uri="{0D108BD9-81ED-4DB2-BD59-A6C34878D82A}">
                    <a16:rowId xmlns:a16="http://schemas.microsoft.com/office/drawing/2014/main" val="1132519281"/>
                  </a:ext>
                </a:extLst>
              </a:tr>
              <a:tr h="405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GT </a:t>
                      </a:r>
                      <a:r>
                        <a:rPr lang="es-MX" sz="1200" dirty="0">
                          <a:effectLst/>
                        </a:rPr>
                        <a:t>= Gestión tecnológica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>
                          <a:effectLst/>
                        </a:rPr>
                        <a:t>EM = Equipo Médico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>
                          <a:effectLst/>
                        </a:rPr>
                        <a:t>RH = Recursos Humanos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>
                          <a:effectLst/>
                        </a:rPr>
                        <a:t>CAF = Cantidad de Activos Fijos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>
                          <a:effectLst/>
                        </a:rPr>
                        <a:t>MIAF = Monto de Inversión de Activos Fijos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>
                          <a:effectLst/>
                        </a:rPr>
                        <a:t>TAAF = Tiempo de </a:t>
                      </a:r>
                      <a:r>
                        <a:rPr lang="es-MX" sz="1200" dirty="0" smtClean="0">
                          <a:effectLst/>
                        </a:rPr>
                        <a:t>Adquisición </a:t>
                      </a:r>
                      <a:r>
                        <a:rPr lang="es-MX" sz="1200" dirty="0">
                          <a:effectLst/>
                        </a:rPr>
                        <a:t>de Activos Fijos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 err="1">
                          <a:effectLst/>
                        </a:rPr>
                        <a:t>CPer</a:t>
                      </a:r>
                      <a:r>
                        <a:rPr lang="es-MX" sz="1200" dirty="0">
                          <a:effectLst/>
                        </a:rPr>
                        <a:t> = Cantidad de Personal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 err="1">
                          <a:effectLst/>
                        </a:rPr>
                        <a:t>PerCap</a:t>
                      </a:r>
                      <a:r>
                        <a:rPr lang="es-MX" sz="1200" dirty="0">
                          <a:effectLst/>
                        </a:rPr>
                        <a:t> = Personal Capacitado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es-MX" sz="1200" dirty="0" err="1">
                          <a:effectLst/>
                        </a:rPr>
                        <a:t>NoCapRec</a:t>
                      </a:r>
                      <a:r>
                        <a:rPr lang="es-MX" sz="1200" dirty="0">
                          <a:effectLst/>
                        </a:rPr>
                        <a:t> = Número de Capacitaciones Recibidas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1" marR="67081" marT="0" marB="0"/>
                </a:tc>
                <a:extLst>
                  <a:ext uri="{0D108BD9-81ED-4DB2-BD59-A6C34878D82A}">
                    <a16:rowId xmlns:a16="http://schemas.microsoft.com/office/drawing/2014/main" val="222213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83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66884" y="1888819"/>
            <a:ext cx="69166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RESULTADOS ESPERADOS</a:t>
            </a:r>
            <a:endParaRPr lang="es-MX" sz="3200" b="1" dirty="0"/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Con esta investigación se espera proponer un modelo de gestión tecnológica de equipo médico que contribuya en la toma de decisiones para fortalecer la respuesta ante una emergencia sanitaria.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6798" y="2250825"/>
            <a:ext cx="4501396" cy="29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9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49760" y="1707658"/>
            <a:ext cx="11479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REFERENCIAS</a:t>
            </a:r>
            <a:endParaRPr lang="es-MX" sz="3200" b="1" dirty="0"/>
          </a:p>
          <a:p>
            <a:r>
              <a:rPr lang="es-MX" sz="2400" dirty="0" smtClean="0"/>
              <a:t>Miguel Cruz Antonio (2010), Gestión Tecnológica Hospitalaria. </a:t>
            </a:r>
          </a:p>
          <a:p>
            <a:endParaRPr lang="es-MX" sz="2400" dirty="0" smtClean="0"/>
          </a:p>
          <a:p>
            <a:r>
              <a:rPr lang="es-MX" sz="2400" dirty="0" smtClean="0"/>
              <a:t>Organización Mundial </a:t>
            </a:r>
            <a:r>
              <a:rPr lang="es-MX" sz="2400" dirty="0"/>
              <a:t>de la Salud. (2020) , Alocución de apertura del Director General de la OMS en la rueda de prensa sobre la COVID-19 celebrada el 11 de marzo de 2020</a:t>
            </a:r>
            <a:r>
              <a:rPr lang="es-MX" sz="2400"/>
              <a:t>. 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2199086" y="1866641"/>
            <a:ext cx="74549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3200" dirty="0" smtClean="0"/>
          </a:p>
          <a:p>
            <a:pPr algn="ctr"/>
            <a:r>
              <a:rPr lang="es-MX" sz="4000" b="1" dirty="0" smtClean="0"/>
              <a:t>Gracias</a:t>
            </a:r>
            <a:r>
              <a:rPr lang="es-MX" sz="3200" dirty="0" smtClean="0"/>
              <a:t>.</a:t>
            </a:r>
          </a:p>
          <a:p>
            <a:pPr algn="ctr"/>
            <a:endParaRPr lang="es-MX" sz="3200" dirty="0"/>
          </a:p>
          <a:p>
            <a:pPr algn="ctr"/>
            <a:r>
              <a:rPr lang="es-MX" sz="3200" dirty="0" smtClean="0"/>
              <a:t>Adriana Olguín Velázquez</a:t>
            </a:r>
            <a:endParaRPr lang="es-MX" sz="3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7691C6-E4F7-2147-80C0-486C7626697B}"/>
              </a:ext>
            </a:extLst>
          </p:cNvPr>
          <p:cNvSpPr txBox="1"/>
          <p:nvPr/>
        </p:nvSpPr>
        <p:spPr>
          <a:xfrm>
            <a:off x="4398172" y="850095"/>
            <a:ext cx="6155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bg1"/>
                </a:solidFill>
              </a:rPr>
              <a:t>Facultad de Contabilidad y Administración- 10, 11 y 12 de noviembre 2021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876C7D7-40F8-6F42-91E4-FE1988589A0A}"/>
              </a:ext>
            </a:extLst>
          </p:cNvPr>
          <p:cNvSpPr txBox="1"/>
          <p:nvPr/>
        </p:nvSpPr>
        <p:spPr>
          <a:xfrm>
            <a:off x="2251061" y="4254553"/>
            <a:ext cx="745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aolguin23@alumnos.uaq.mx</a:t>
            </a:r>
            <a:endParaRPr lang="es-MX" sz="32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E97E45F-0EA7-495C-A69C-2920594FD0D0}"/>
              </a:ext>
            </a:extLst>
          </p:cNvPr>
          <p:cNvGrpSpPr/>
          <p:nvPr/>
        </p:nvGrpSpPr>
        <p:grpSpPr>
          <a:xfrm>
            <a:off x="34708" y="19319"/>
            <a:ext cx="12122584" cy="1212330"/>
            <a:chOff x="221816" y="147783"/>
            <a:chExt cx="12122584" cy="121233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B5E774E-9D5C-484C-ABD1-237108B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37FD10B5-C327-4B11-9DDC-1E7FBEC2D9CB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58F72EFE-2BBC-4820-8DFB-E7F20859DEFD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785CDA0-065B-43E5-A4DC-B0BF832E85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02696CBE-D8A3-4BC8-AF24-33065BE3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7F9C6E4D-88D2-4304-BA7B-9EE8AED2F8EB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30" name="Cuadro de texto 2">
                <a:extLst>
                  <a:ext uri="{FF2B5EF4-FFF2-40B4-BE49-F238E27FC236}">
                    <a16:creationId xmlns:a16="http://schemas.microsoft.com/office/drawing/2014/main" id="{F434C15F-CA26-4C07-B85D-EE686400A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31" name="Imagen 30" descr="Boomerang">
                <a:extLst>
                  <a:ext uri="{FF2B5EF4-FFF2-40B4-BE49-F238E27FC236}">
                    <a16:creationId xmlns:a16="http://schemas.microsoft.com/office/drawing/2014/main" id="{6ADFBDBA-951E-44AA-B488-E8F4BCF492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23F1787-69C9-4F1A-9A52-6F7656A8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FCDDEA-3CB2-4E66-BBED-85DCE0BF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1E289A58-AD67-40EC-BC05-10A4DDF0F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71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/>
              <a:t>Adriana Olguín Velázquez– </a:t>
            </a:r>
            <a:r>
              <a:rPr lang="es-MX" dirty="0"/>
              <a:t>Maestría </a:t>
            </a:r>
            <a:r>
              <a:rPr lang="es-MX" dirty="0" smtClean="0"/>
              <a:t>en Gestión de la Tecnología – 3er 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181993" y="1545359"/>
            <a:ext cx="75253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JUSTIFICACIÓN</a:t>
            </a:r>
            <a:endParaRPr lang="es-MX" sz="3200" b="1" dirty="0"/>
          </a:p>
          <a:p>
            <a:pPr algn="just"/>
            <a:endParaRPr lang="es-MX" sz="2200" dirty="0" smtClean="0"/>
          </a:p>
          <a:p>
            <a:pPr algn="just"/>
            <a:r>
              <a:rPr lang="es-MX" sz="2200" dirty="0" smtClean="0"/>
              <a:t>México es uno de los países afectados durante la pandemia, esta ha dejado terribles estragos sobre un sistema de salud sobrecargado y sobre la población en general.</a:t>
            </a:r>
          </a:p>
          <a:p>
            <a:pPr algn="just"/>
            <a:endParaRPr lang="es-MX" sz="2200" dirty="0" smtClean="0"/>
          </a:p>
          <a:p>
            <a:pPr algn="just"/>
            <a:r>
              <a:rPr lang="es-MX" sz="2200" dirty="0" smtClean="0"/>
              <a:t>El </a:t>
            </a:r>
            <a:r>
              <a:rPr lang="es-MX" sz="2200" dirty="0"/>
              <a:t>Hospital General de Querétaro se ha enfrentado a una reconversión hospitalaria por la COVID 19. </a:t>
            </a:r>
          </a:p>
          <a:p>
            <a:pPr algn="just"/>
            <a:endParaRPr lang="es-MX" sz="2200" dirty="0" smtClean="0"/>
          </a:p>
          <a:p>
            <a:pPr algn="just"/>
            <a:r>
              <a:rPr lang="es-MX" sz="2200" dirty="0" smtClean="0"/>
              <a:t>Uno de los mayores impedimentos para un sistema capaz de respuesta médica es la escasez de equipo médico y de personal de salud capacitado, aunado a ello las toma de decisiones equivocadas pueden provocar graves consecuencias.</a:t>
            </a:r>
            <a:endParaRPr lang="es-MX" sz="2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7321" y="2428615"/>
            <a:ext cx="4201936" cy="32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609043" y="1742856"/>
            <a:ext cx="63612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OBJETIVO GENERAL</a:t>
            </a:r>
            <a:endParaRPr lang="es-MX" sz="3200" b="1" dirty="0"/>
          </a:p>
          <a:p>
            <a:pPr algn="just"/>
            <a:r>
              <a:rPr lang="es-MX" sz="2800" dirty="0" smtClean="0"/>
              <a:t>Proponer un modelo estratégico de gestión tecnológica de equipo médico que contribuya en la toma de decisiones en la reconversión de hospitales para atender contingencias sanitarias.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621743" y="4890549"/>
            <a:ext cx="624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/>
              <a:t>Caso de Estudio </a:t>
            </a:r>
            <a:r>
              <a:rPr lang="es-MX" sz="2800" u="sng" dirty="0" smtClean="0"/>
              <a:t>Hospital General de Querétaro.</a:t>
            </a:r>
            <a:endParaRPr lang="es-MX" sz="2800" u="sng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75" y="2003192"/>
            <a:ext cx="5038472" cy="3527664"/>
          </a:xfrm>
          <a:prstGeom prst="rect">
            <a:avLst/>
          </a:prstGeom>
        </p:spPr>
      </p:pic>
      <p:sp>
        <p:nvSpPr>
          <p:cNvPr id="5" name="AutoShape 2" descr="MV - 4 consejos para mejorar la Gestión Hospitalaria y equilibrar las  finanz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54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25590" y="1532814"/>
            <a:ext cx="116585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OBJETIVOS ESPECIFICOS</a:t>
            </a:r>
            <a:endParaRPr lang="es-MX" sz="3200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Recopilar los datos históricos y relevantes sobre las emergencias sanitarias y sus aportes </a:t>
            </a:r>
            <a:r>
              <a:rPr lang="es-MX" sz="2400" dirty="0" smtClean="0"/>
              <a:t>tecnológicos.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Compilar </a:t>
            </a:r>
            <a:r>
              <a:rPr lang="es-MX" sz="2400" dirty="0"/>
              <a:t>la información relacionada con la situación actual en equipo médico e innovación tecnológica.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Estudiar modelos </a:t>
            </a:r>
            <a:r>
              <a:rPr lang="es-MX" sz="2400" dirty="0"/>
              <a:t>de gestión tecnológica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Identificar las variables competentes para la investigación.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Definir </a:t>
            </a:r>
            <a:r>
              <a:rPr lang="es-MX" sz="2400" dirty="0"/>
              <a:t>los instrumentos de recopilación de datos.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Recopilar los datos de las variables comprometidas.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Analizar los datos.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Evaluar la información</a:t>
            </a:r>
            <a:r>
              <a:rPr lang="es-MX" sz="2400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400" dirty="0" smtClean="0"/>
              <a:t>Proponer el modelo de gestión tecnológica.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0836564" cy="2800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200" b="1" dirty="0" smtClean="0"/>
              <a:t>ANTECEDENTES</a:t>
            </a:r>
          </a:p>
          <a:p>
            <a:endParaRPr lang="es-MX" sz="2400" dirty="0" smtClean="0"/>
          </a:p>
          <a:p>
            <a:pPr algn="just"/>
            <a:r>
              <a:rPr lang="es-MX" sz="2400" dirty="0" smtClean="0"/>
              <a:t>De acuerdo con Según </a:t>
            </a:r>
            <a:r>
              <a:rPr lang="es-MX" sz="2400" dirty="0"/>
              <a:t>Miguel </a:t>
            </a:r>
            <a:r>
              <a:rPr lang="es-MX" sz="2400" dirty="0" smtClean="0"/>
              <a:t>Cruz, (2010), </a:t>
            </a:r>
            <a:r>
              <a:rPr lang="es-MX" sz="2400" dirty="0"/>
              <a:t>la gestión tecnológica hospitalaria es el conjunto de procedimientos llevados a cabo para realizar la adquisición, la instalación y el uso apropiado de las tecnologías biomédicas, a fin de garantizar su sostenibilidad con el máximo de rendimiento en las prestaciones de calidad y seguridad a costos efectivos o razonables.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82600" y="1727200"/>
            <a:ext cx="108365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b="1" dirty="0" smtClean="0"/>
              <a:t>ANTECEDENTES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/>
              <a:t>La Organización Mundial de la Salud (OMS) utiliza el término "emergencia de salud pública de interés internacional" (PHEIC, por sus siglas en inglés) cuando el brote de una enfermedad afecta a más de un país y se requiere una estrategia coordinada internacionalmente para enfrentarlo. Además, debe tener un impacto serio en la salud pública y ser "inusual" e "inesperado".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4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cuatrimestre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5029200" y="1924391"/>
            <a:ext cx="68164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METODOLOGÍA</a:t>
            </a:r>
            <a:endParaRPr lang="es-MX" sz="3200" b="1" dirty="0"/>
          </a:p>
          <a:p>
            <a:pPr algn="just"/>
            <a:r>
              <a:rPr lang="es-MX" sz="2400" dirty="0"/>
              <a:t>Esta investigación será un estudio de caso, conducido bajo un método no experimental, de tipo transversal y explicativo con un enfoque mixto.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La finalidad de este modelo es analizar la interrelación existente entre las variables, razón por la cual es necesario la medición e interpretación de las </a:t>
            </a:r>
            <a:r>
              <a:rPr lang="es-MX" sz="2400" dirty="0" smtClean="0"/>
              <a:t>variables</a:t>
            </a:r>
            <a:r>
              <a:rPr lang="es-MX" sz="2800" dirty="0" smtClean="0"/>
              <a:t>.</a:t>
            </a:r>
            <a:endParaRPr lang="es-MX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081" y="2272103"/>
            <a:ext cx="4516463" cy="30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800F5A98-77E0-48C0-81A4-C3D79C41CF46}"/>
              </a:ext>
            </a:extLst>
          </p:cNvPr>
          <p:cNvGrpSpPr/>
          <p:nvPr/>
        </p:nvGrpSpPr>
        <p:grpSpPr>
          <a:xfrm>
            <a:off x="0" y="4160"/>
            <a:ext cx="12122584" cy="1212330"/>
            <a:chOff x="221816" y="147783"/>
            <a:chExt cx="12122584" cy="1212330"/>
          </a:xfrm>
        </p:grpSpPr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16A14003-659E-4B40-B68F-C97C3E857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A0FF188-6E04-4FFE-95C1-3BDDE4207810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B234A7F-820E-4029-82B6-5C130AD8665A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A4EBDD39-A46D-41D1-8B9D-B8749DD403BD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FB4098E5-2A60-4DE0-AB78-03D4199F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946769C3-B2BF-48F5-9844-48CD83EE2C81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8" name="Cuadro de texto 2">
                <a:extLst>
                  <a:ext uri="{FF2B5EF4-FFF2-40B4-BE49-F238E27FC236}">
                    <a16:creationId xmlns:a16="http://schemas.microsoft.com/office/drawing/2014/main" id="{785EE421-ECEC-4BCC-86FB-E461020E0B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9" name="Imagen 58" descr="Boomerang">
                <a:extLst>
                  <a:ext uri="{FF2B5EF4-FFF2-40B4-BE49-F238E27FC236}">
                    <a16:creationId xmlns:a16="http://schemas.microsoft.com/office/drawing/2014/main" id="{C6D0F44E-FBD2-4EA5-821A-1B921CA34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60" name="Imagen 59">
              <a:extLst>
                <a:ext uri="{FF2B5EF4-FFF2-40B4-BE49-F238E27FC236}">
                  <a16:creationId xmlns:a16="http://schemas.microsoft.com/office/drawing/2014/main" id="{0DA14CE2-3DC5-4DB7-8E82-CB56FBD5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37212CC1-E541-4B78-A93A-902605881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0BD82C86-6168-4582-B5D8-CC2A1511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</a:t>
            </a:r>
            <a:r>
              <a:rPr lang="es-MX" dirty="0" smtClean="0"/>
              <a:t>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413183" y="1475902"/>
            <a:ext cx="69851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HIPOTESÍS</a:t>
            </a:r>
            <a:endParaRPr lang="es-MX" sz="3200" b="1" dirty="0"/>
          </a:p>
          <a:p>
            <a:pPr algn="just"/>
            <a:r>
              <a:rPr lang="es-MX" sz="2400" dirty="0" smtClean="0"/>
              <a:t>El </a:t>
            </a:r>
            <a:r>
              <a:rPr lang="es-MX" sz="2400" dirty="0"/>
              <a:t>modelo estratégico de gestión tecnológica de equipo médico </a:t>
            </a:r>
            <a:r>
              <a:rPr lang="es-MX" sz="2400" dirty="0" smtClean="0"/>
              <a:t>apoyara </a:t>
            </a:r>
            <a:r>
              <a:rPr lang="es-MX" sz="2400" dirty="0"/>
              <a:t>la toma de decisiones en la reconversión de hospitales para atender contingencias </a:t>
            </a:r>
            <a:r>
              <a:rPr lang="es-MX" sz="2400" dirty="0" smtClean="0"/>
              <a:t>sanitarias.</a:t>
            </a:r>
            <a:endParaRPr lang="es-MX" sz="2400" b="1" dirty="0"/>
          </a:p>
          <a:p>
            <a:endParaRPr lang="es-MX" dirty="0"/>
          </a:p>
          <a:p>
            <a:r>
              <a:rPr lang="es-MX" sz="3200" b="1" dirty="0" smtClean="0"/>
              <a:t>PREGUNTAS DE INVESTIGACIÓN</a:t>
            </a:r>
            <a:endParaRPr lang="es-MX" sz="3200" b="1" dirty="0"/>
          </a:p>
          <a:p>
            <a:pPr algn="just"/>
            <a:r>
              <a:rPr lang="es-MX" sz="2400" dirty="0"/>
              <a:t>¿Cómo la gestión tecnológica de equipo médico podrá contribuir en la toma de decisiones? </a:t>
            </a:r>
            <a:endParaRPr lang="es-MX" sz="2400" dirty="0" smtClean="0"/>
          </a:p>
          <a:p>
            <a:pPr algn="just"/>
            <a:endParaRPr lang="es-MX" sz="2400" dirty="0" smtClean="0"/>
          </a:p>
          <a:p>
            <a:pPr algn="just"/>
            <a:r>
              <a:rPr lang="es-MX" sz="2400" dirty="0"/>
              <a:t>¿El hospital tecnológicamente está preparado para enfrentar una nueva emergencia sanitaria? </a:t>
            </a: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503BB35-8688-E34A-B43D-A3E035B1F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1595" y="2381909"/>
            <a:ext cx="4206298" cy="277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7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o 39">
            <a:extLst>
              <a:ext uri="{FF2B5EF4-FFF2-40B4-BE49-F238E27FC236}">
                <a16:creationId xmlns:a16="http://schemas.microsoft.com/office/drawing/2014/main" id="{E70B2BCB-8874-4D8D-969F-A57D2E324E37}"/>
              </a:ext>
            </a:extLst>
          </p:cNvPr>
          <p:cNvGrpSpPr/>
          <p:nvPr/>
        </p:nvGrpSpPr>
        <p:grpSpPr>
          <a:xfrm>
            <a:off x="36576" y="-3233"/>
            <a:ext cx="12122584" cy="1212330"/>
            <a:chOff x="221816" y="147783"/>
            <a:chExt cx="12122584" cy="1212330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3A88FA6-B17E-41FE-9943-7FA96EB9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816" y="147783"/>
              <a:ext cx="6506483" cy="1181265"/>
            </a:xfrm>
            <a:prstGeom prst="rect">
              <a:avLst/>
            </a:prstGeom>
          </p:spPr>
        </p:pic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ED70D96-B03B-4B5F-8253-6D922E18B862}"/>
                </a:ext>
              </a:extLst>
            </p:cNvPr>
            <p:cNvSpPr/>
            <p:nvPr/>
          </p:nvSpPr>
          <p:spPr>
            <a:xfrm>
              <a:off x="6657372" y="964584"/>
              <a:ext cx="5687028" cy="367730"/>
            </a:xfrm>
            <a:prstGeom prst="rect">
              <a:avLst/>
            </a:prstGeom>
            <a:solidFill>
              <a:srgbClr val="742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C937CA12-3D6B-4C72-8D13-15A10926DC53}"/>
                </a:ext>
              </a:extLst>
            </p:cNvPr>
            <p:cNvSpPr txBox="1"/>
            <p:nvPr/>
          </p:nvSpPr>
          <p:spPr>
            <a:xfrm>
              <a:off x="4550572" y="1002495"/>
              <a:ext cx="59528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</a:rPr>
                <a:t>Facultad de Contabilidad y Administración- 10, 11 y 12 de noviembre 2021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393A795A-350A-45D8-A68E-76E822EA63DC}"/>
                </a:ext>
              </a:extLst>
            </p:cNvPr>
            <p:cNvSpPr txBox="1"/>
            <p:nvPr/>
          </p:nvSpPr>
          <p:spPr>
            <a:xfrm>
              <a:off x="635000" y="1052336"/>
              <a:ext cx="2882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/>
                <a:t>Universidad Autónoma de Querétaro</a:t>
              </a:r>
            </a:p>
          </p:txBody>
        </p: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52B77A64-E07F-422D-B8A7-6B3E992C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408" y="253638"/>
              <a:ext cx="624078" cy="824051"/>
            </a:xfrm>
            <a:prstGeom prst="rect">
              <a:avLst/>
            </a:prstGeom>
          </p:spPr>
        </p:pic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DDE257A-022E-4B65-8BFD-BCC8D88DA263}"/>
                </a:ext>
              </a:extLst>
            </p:cNvPr>
            <p:cNvGrpSpPr/>
            <p:nvPr/>
          </p:nvGrpSpPr>
          <p:grpSpPr>
            <a:xfrm>
              <a:off x="2438169" y="190957"/>
              <a:ext cx="2918099" cy="781051"/>
              <a:chOff x="458611" y="-1705663"/>
              <a:chExt cx="3093173" cy="951198"/>
            </a:xfrm>
          </p:grpSpPr>
          <p:sp>
            <p:nvSpPr>
              <p:cNvPr id="50" name="Cuadro de texto 2">
                <a:extLst>
                  <a:ext uri="{FF2B5EF4-FFF2-40B4-BE49-F238E27FC236}">
                    <a16:creationId xmlns:a16="http://schemas.microsoft.com/office/drawing/2014/main" id="{A5A3CF3F-E124-4E9F-B9EC-0F2F88CF3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8755" y="-1705663"/>
                <a:ext cx="2133029" cy="8572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/>
                <a:r>
                  <a:rPr lang="es-ES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CIGECOM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s-ES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Congreso Internacional en Gestión Competitiva, Tecnología e Innovación, Coloquio estudiantil y IV Encuentro de Investigadores de la Red Iberoamericana RITMMA 2021</a:t>
                </a:r>
                <a:endParaRPr lang="es-MX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pic>
            <p:nvPicPr>
              <p:cNvPr id="51" name="Imagen 50" descr="Boomerang">
                <a:extLst>
                  <a:ext uri="{FF2B5EF4-FFF2-40B4-BE49-F238E27FC236}">
                    <a16:creationId xmlns:a16="http://schemas.microsoft.com/office/drawing/2014/main" id="{BF5BE576-1AA0-4CC0-A958-306F529B32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0360"/>
              <a:stretch/>
            </p:blipFill>
            <p:spPr bwMode="auto">
              <a:xfrm>
                <a:off x="458611" y="-1701686"/>
                <a:ext cx="1040317" cy="94722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id="{8C8B40DC-6721-4ED8-9BC5-5A78FD05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688" y="574470"/>
              <a:ext cx="1342432" cy="4070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0475313-CEE8-43BF-84AA-57C4725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287" y="221570"/>
              <a:ext cx="1342432" cy="360005"/>
            </a:xfrm>
            <a:prstGeom prst="rect">
              <a:avLst/>
            </a:prstGeom>
            <a:noFill/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5EC8439F-972C-452A-97F7-D191CA70E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540" y="242198"/>
              <a:ext cx="829310" cy="639445"/>
            </a:xfrm>
            <a:prstGeom prst="rect">
              <a:avLst/>
            </a:prstGeom>
            <a:noFill/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AFBC16-56D1-C347-8C30-BDE7E1D5EB48}"/>
              </a:ext>
            </a:extLst>
          </p:cNvPr>
          <p:cNvSpPr/>
          <p:nvPr/>
        </p:nvSpPr>
        <p:spPr>
          <a:xfrm>
            <a:off x="0" y="6490270"/>
            <a:ext cx="12192000" cy="367730"/>
          </a:xfrm>
          <a:prstGeom prst="rect">
            <a:avLst/>
          </a:prstGeom>
          <a:solidFill>
            <a:srgbClr val="742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Adriana Olguín Velázquez– Maestría en Gestión de la Tecnología – 3er </a:t>
            </a:r>
            <a:r>
              <a:rPr lang="es-MX" dirty="0" smtClean="0"/>
              <a:t>cuatrimestre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429D04-9C69-1F49-A8E1-9CC93789B957}"/>
              </a:ext>
            </a:extLst>
          </p:cNvPr>
          <p:cNvSpPr txBox="1"/>
          <p:nvPr/>
        </p:nvSpPr>
        <p:spPr>
          <a:xfrm>
            <a:off x="378833" y="1448129"/>
            <a:ext cx="71026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VARIABLES</a:t>
            </a:r>
            <a:endParaRPr lang="es-MX" sz="3200" b="1" dirty="0"/>
          </a:p>
          <a:p>
            <a:pPr algn="just"/>
            <a:r>
              <a:rPr lang="es-MX" sz="2400" dirty="0"/>
              <a:t>Se identifico que la variable </a:t>
            </a:r>
            <a:r>
              <a:rPr lang="es-MX" sz="2400" u="sng" dirty="0"/>
              <a:t>dependiente</a:t>
            </a:r>
            <a:r>
              <a:rPr lang="es-MX" sz="2400" dirty="0"/>
              <a:t> es gestión tecnológica y como variables </a:t>
            </a:r>
            <a:r>
              <a:rPr lang="es-MX" sz="2400" u="sng" dirty="0"/>
              <a:t>independientes</a:t>
            </a:r>
            <a:r>
              <a:rPr lang="es-MX" sz="2400" dirty="0"/>
              <a:t> el equipo medico y los recursos humanos.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En una función </a:t>
            </a:r>
            <a:r>
              <a:rPr lang="es-MX" sz="2400" b="1" i="1" dirty="0"/>
              <a:t>Y</a:t>
            </a:r>
            <a:r>
              <a:rPr lang="es-MX" sz="2400" b="1" i="1" baseline="-25000" dirty="0"/>
              <a:t> </a:t>
            </a:r>
            <a:r>
              <a:rPr lang="es-MX" sz="2400" b="1" i="1" dirty="0"/>
              <a:t>= f (x</a:t>
            </a:r>
            <a:r>
              <a:rPr lang="es-MX" sz="2400" b="1" i="1" baseline="-25000" dirty="0"/>
              <a:t>1+</a:t>
            </a:r>
            <a:r>
              <a:rPr lang="es-MX" sz="2400" b="1" i="1" dirty="0"/>
              <a:t> x</a:t>
            </a:r>
            <a:r>
              <a:rPr lang="es-MX" sz="2400" b="1" i="1" baseline="-25000" dirty="0"/>
              <a:t>2</a:t>
            </a:r>
            <a:r>
              <a:rPr lang="es-MX" sz="2400" b="1" i="1" dirty="0"/>
              <a:t>)</a:t>
            </a:r>
            <a:r>
              <a:rPr lang="es-MX" sz="2400" dirty="0"/>
              <a:t> las variables se representan como:</a:t>
            </a:r>
          </a:p>
          <a:p>
            <a:pPr algn="just"/>
            <a:r>
              <a:rPr lang="es-MX" sz="2400" b="1" i="1" dirty="0"/>
              <a:t>Y</a:t>
            </a:r>
            <a:r>
              <a:rPr lang="es-MX" sz="2400" i="1" baseline="-25000" dirty="0"/>
              <a:t>= </a:t>
            </a:r>
            <a:r>
              <a:rPr lang="es-MX" sz="2400" dirty="0"/>
              <a:t>modelo de gestión tecnológica;  </a:t>
            </a:r>
            <a:r>
              <a:rPr lang="es-MX" sz="2400" b="1" i="1" dirty="0"/>
              <a:t>x</a:t>
            </a:r>
            <a:r>
              <a:rPr lang="es-MX" sz="2400" b="1" i="1" baseline="-25000" dirty="0"/>
              <a:t>1</a:t>
            </a:r>
            <a:r>
              <a:rPr lang="es-MX" sz="2400" i="1" baseline="-25000" dirty="0"/>
              <a:t>= </a:t>
            </a:r>
            <a:r>
              <a:rPr lang="es-MX" sz="2400" dirty="0"/>
              <a:t>equipo médico y </a:t>
            </a:r>
            <a:r>
              <a:rPr lang="es-MX" sz="2400" b="1" i="1" dirty="0"/>
              <a:t>x</a:t>
            </a:r>
            <a:r>
              <a:rPr lang="es-MX" sz="2400" b="1" i="1" baseline="-25000" dirty="0"/>
              <a:t>2</a:t>
            </a:r>
            <a:r>
              <a:rPr lang="es-MX" sz="2400" i="1" baseline="-25000" dirty="0"/>
              <a:t>= </a:t>
            </a:r>
            <a:r>
              <a:rPr lang="es-MX" sz="2400" dirty="0"/>
              <a:t>recursos humanos</a:t>
            </a:r>
          </a:p>
          <a:p>
            <a:pPr algn="just"/>
            <a:r>
              <a:rPr lang="es-MX" sz="2400" dirty="0"/>
              <a:t>Sustitución </a:t>
            </a:r>
            <a:endParaRPr lang="es-MX" sz="2400" dirty="0" smtClean="0"/>
          </a:p>
          <a:p>
            <a:pPr algn="just"/>
            <a:endParaRPr lang="es-MX" sz="2400" dirty="0"/>
          </a:p>
          <a:p>
            <a:pPr algn="just"/>
            <a:r>
              <a:rPr lang="es-MX" sz="2400" b="1" i="1" dirty="0" smtClean="0"/>
              <a:t>Gestión </a:t>
            </a:r>
            <a:r>
              <a:rPr lang="es-MX" sz="2400" b="1" i="1" dirty="0"/>
              <a:t>tecnológica = f (equipo médico + </a:t>
            </a:r>
            <a:r>
              <a:rPr lang="es-MX" sz="2400" b="1" i="1" dirty="0" smtClean="0"/>
              <a:t>recursos </a:t>
            </a:r>
            <a:r>
              <a:rPr lang="es-MX" sz="2400" b="1" i="1" dirty="0"/>
              <a:t>humanos)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15444D-F28E-0548-9310-1F4624E414D4}"/>
              </a:ext>
            </a:extLst>
          </p:cNvPr>
          <p:cNvSpPr txBox="1"/>
          <p:nvPr/>
        </p:nvSpPr>
        <p:spPr>
          <a:xfrm>
            <a:off x="4203700" y="323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i="1" dirty="0">
                <a:solidFill>
                  <a:srgbClr val="C00000"/>
                </a:solidFill>
              </a:rPr>
              <a:t>TEMA DE TESIS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D6DB3D-A449-D946-B4F0-940B2A717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014" y="5817941"/>
            <a:ext cx="1329264" cy="102602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b="19024"/>
          <a:stretch/>
        </p:blipFill>
        <p:spPr>
          <a:xfrm>
            <a:off x="7481455" y="1914016"/>
            <a:ext cx="4420424" cy="38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26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1498</Words>
  <Application>Microsoft Office PowerPoint</Application>
  <PresentationFormat>Panorámica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HP</cp:lastModifiedBy>
  <cp:revision>47</cp:revision>
  <dcterms:created xsi:type="dcterms:W3CDTF">2020-09-22T18:49:23Z</dcterms:created>
  <dcterms:modified xsi:type="dcterms:W3CDTF">2021-11-05T01:22:29Z</dcterms:modified>
</cp:coreProperties>
</file>