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59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6"/>
    <p:restoredTop sz="94728"/>
  </p:normalViewPr>
  <p:slideViewPr>
    <p:cSldViewPr snapToGrid="0" snapToObjects="1">
      <p:cViewPr varScale="1">
        <p:scale>
          <a:sx n="65" d="100"/>
          <a:sy n="65" d="100"/>
        </p:scale>
        <p:origin x="11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98E91-E06F-416C-A006-13A928667E76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42478B-A8D3-4217-AEAD-9CF270B511D4}">
      <dgm:prSet phldrT="[Text]" custT="1"/>
      <dgm:spPr/>
      <dgm:t>
        <a:bodyPr/>
        <a:lstStyle/>
        <a:p>
          <a:r>
            <a:rPr lang="es-MX" sz="1800" dirty="0"/>
            <a:t>Crisis ambiental</a:t>
          </a:r>
          <a:endParaRPr lang="en-US" sz="1800" dirty="0"/>
        </a:p>
      </dgm:t>
    </dgm:pt>
    <dgm:pt modelId="{D8D391AA-F5E5-4255-A846-374E72265A99}" type="parTrans" cxnId="{37F18AF8-1F6D-4B09-97AE-F009A2794DA7}">
      <dgm:prSet/>
      <dgm:spPr/>
      <dgm:t>
        <a:bodyPr/>
        <a:lstStyle/>
        <a:p>
          <a:endParaRPr lang="en-US" sz="2000"/>
        </a:p>
      </dgm:t>
    </dgm:pt>
    <dgm:pt modelId="{05D1D152-7AC8-48DC-9B67-EDCD40A5BD7B}" type="sibTrans" cxnId="{37F18AF8-1F6D-4B09-97AE-F009A2794DA7}">
      <dgm:prSet/>
      <dgm:spPr/>
      <dgm:t>
        <a:bodyPr/>
        <a:lstStyle/>
        <a:p>
          <a:endParaRPr lang="en-US" sz="2000"/>
        </a:p>
      </dgm:t>
    </dgm:pt>
    <dgm:pt modelId="{214FFDF4-25FB-4B82-8B93-7284CC70FFFF}">
      <dgm:prSet phldrT="[Text]" custT="1"/>
      <dgm:spPr/>
      <dgm:t>
        <a:bodyPr/>
        <a:lstStyle/>
        <a:p>
          <a:r>
            <a:rPr lang="es-MX" sz="1600" dirty="0"/>
            <a:t>Daño a ecosistemas</a:t>
          </a:r>
          <a:endParaRPr lang="en-US" sz="1600" dirty="0"/>
        </a:p>
      </dgm:t>
    </dgm:pt>
    <dgm:pt modelId="{296E1F26-3468-4F47-89F8-DC2527379A76}" type="parTrans" cxnId="{2C59FF1A-BE96-44F2-A1E4-2D4240CC5B1E}">
      <dgm:prSet/>
      <dgm:spPr/>
      <dgm:t>
        <a:bodyPr/>
        <a:lstStyle/>
        <a:p>
          <a:endParaRPr lang="en-US" sz="2000"/>
        </a:p>
      </dgm:t>
    </dgm:pt>
    <dgm:pt modelId="{5FBB1E43-000E-4465-9ADC-9087437EC73A}" type="sibTrans" cxnId="{2C59FF1A-BE96-44F2-A1E4-2D4240CC5B1E}">
      <dgm:prSet/>
      <dgm:spPr/>
      <dgm:t>
        <a:bodyPr/>
        <a:lstStyle/>
        <a:p>
          <a:endParaRPr lang="en-US" sz="2000"/>
        </a:p>
      </dgm:t>
    </dgm:pt>
    <dgm:pt modelId="{4C53B5C1-17A0-4EDC-8C1D-1D854EAAD669}">
      <dgm:prSet phldrT="[Text]" custT="1"/>
      <dgm:spPr/>
      <dgm:t>
        <a:bodyPr/>
        <a:lstStyle/>
        <a:p>
          <a:r>
            <a:rPr lang="es-MX" sz="1600" dirty="0"/>
            <a:t>Generación de residuos </a:t>
          </a:r>
          <a:endParaRPr lang="en-US" sz="1600" dirty="0"/>
        </a:p>
      </dgm:t>
    </dgm:pt>
    <dgm:pt modelId="{B5369080-01C5-4597-BD89-502730EAAAB7}" type="parTrans" cxnId="{EB00F141-E0BF-4722-9CC2-25F415190328}">
      <dgm:prSet/>
      <dgm:spPr/>
      <dgm:t>
        <a:bodyPr/>
        <a:lstStyle/>
        <a:p>
          <a:endParaRPr lang="en-US" sz="2000"/>
        </a:p>
      </dgm:t>
    </dgm:pt>
    <dgm:pt modelId="{86B18A5D-E152-427E-B235-EB1C986D0AE8}" type="sibTrans" cxnId="{EB00F141-E0BF-4722-9CC2-25F415190328}">
      <dgm:prSet/>
      <dgm:spPr/>
      <dgm:t>
        <a:bodyPr/>
        <a:lstStyle/>
        <a:p>
          <a:endParaRPr lang="en-US" sz="2000"/>
        </a:p>
      </dgm:t>
    </dgm:pt>
    <dgm:pt modelId="{3B0E861F-ADAE-4511-BB6B-1343BAC19AB7}">
      <dgm:prSet phldrT="[Text]" custT="1"/>
      <dgm:spPr/>
      <dgm:t>
        <a:bodyPr/>
        <a:lstStyle/>
        <a:p>
          <a:r>
            <a:rPr lang="es-MX" sz="1400" dirty="0"/>
            <a:t>Nuevos enfoques o paradigmas económicos </a:t>
          </a:r>
          <a:endParaRPr lang="en-US" sz="1400" dirty="0"/>
        </a:p>
      </dgm:t>
    </dgm:pt>
    <dgm:pt modelId="{2CF91CB2-D653-4D79-A5B5-807FE1282592}" type="parTrans" cxnId="{130826D0-6ADE-4ADB-BD8E-6947FFDF3728}">
      <dgm:prSet/>
      <dgm:spPr/>
      <dgm:t>
        <a:bodyPr/>
        <a:lstStyle/>
        <a:p>
          <a:endParaRPr lang="en-US" sz="2000"/>
        </a:p>
      </dgm:t>
    </dgm:pt>
    <dgm:pt modelId="{2FAC3327-45F6-4413-8BB2-331098FD830F}" type="sibTrans" cxnId="{130826D0-6ADE-4ADB-BD8E-6947FFDF3728}">
      <dgm:prSet/>
      <dgm:spPr/>
      <dgm:t>
        <a:bodyPr/>
        <a:lstStyle/>
        <a:p>
          <a:endParaRPr lang="en-US" sz="2000"/>
        </a:p>
      </dgm:t>
    </dgm:pt>
    <dgm:pt modelId="{50FA1817-DE79-4BD5-A3CC-05178F033C1E}">
      <dgm:prSet phldrT="[Text]" custT="1"/>
      <dgm:spPr/>
      <dgm:t>
        <a:bodyPr/>
        <a:lstStyle/>
        <a:p>
          <a:r>
            <a:rPr lang="es-MX" sz="1400" dirty="0"/>
            <a:t>Lograr un desarrollo económico integral (Serna-Mendoza, 2010; </a:t>
          </a:r>
          <a:r>
            <a:rPr lang="es-MX" sz="1400" dirty="0" err="1"/>
            <a:t>Ulate</a:t>
          </a:r>
          <a:r>
            <a:rPr lang="es-MX" sz="1400" dirty="0"/>
            <a:t>, 2005).</a:t>
          </a:r>
          <a:endParaRPr lang="en-US" sz="1400" dirty="0"/>
        </a:p>
      </dgm:t>
    </dgm:pt>
    <dgm:pt modelId="{E3882CF7-2D9D-442A-830B-C4F35E2CD4CB}" type="parTrans" cxnId="{348DE7F3-7180-45E9-BAC2-BB5F2352695A}">
      <dgm:prSet/>
      <dgm:spPr/>
      <dgm:t>
        <a:bodyPr/>
        <a:lstStyle/>
        <a:p>
          <a:endParaRPr lang="en-US" sz="2000"/>
        </a:p>
      </dgm:t>
    </dgm:pt>
    <dgm:pt modelId="{DA2CAA3A-2CDE-4469-8FC7-373931A534CE}" type="sibTrans" cxnId="{348DE7F3-7180-45E9-BAC2-BB5F2352695A}">
      <dgm:prSet/>
      <dgm:spPr/>
      <dgm:t>
        <a:bodyPr/>
        <a:lstStyle/>
        <a:p>
          <a:endParaRPr lang="en-US" sz="2000"/>
        </a:p>
      </dgm:t>
    </dgm:pt>
    <dgm:pt modelId="{265670FC-4380-4C79-B3B8-5B698344EA4C}">
      <dgm:prSet phldrT="[Text]" custT="1"/>
      <dgm:spPr/>
      <dgm:t>
        <a:bodyPr/>
        <a:lstStyle/>
        <a:p>
          <a:r>
            <a:rPr lang="es-MX" sz="1400" dirty="0"/>
            <a:t>Incluir necesidades económicas y sociales</a:t>
          </a:r>
          <a:endParaRPr lang="en-US" sz="1400" dirty="0"/>
        </a:p>
      </dgm:t>
    </dgm:pt>
    <dgm:pt modelId="{A1CB538C-360E-4473-9B9D-8413E227BF95}" type="parTrans" cxnId="{C429BE41-B94F-47C5-B7F6-86CB09F4D3C6}">
      <dgm:prSet/>
      <dgm:spPr/>
      <dgm:t>
        <a:bodyPr/>
        <a:lstStyle/>
        <a:p>
          <a:endParaRPr lang="en-US" sz="2000"/>
        </a:p>
      </dgm:t>
    </dgm:pt>
    <dgm:pt modelId="{31D29E98-3F82-4EBB-B41D-0F514554D464}" type="sibTrans" cxnId="{C429BE41-B94F-47C5-B7F6-86CB09F4D3C6}">
      <dgm:prSet/>
      <dgm:spPr/>
      <dgm:t>
        <a:bodyPr/>
        <a:lstStyle/>
        <a:p>
          <a:endParaRPr lang="en-US" sz="2000"/>
        </a:p>
      </dgm:t>
    </dgm:pt>
    <dgm:pt modelId="{A07F339B-1D3B-456B-94B2-E77E411E2837}">
      <dgm:prSet phldrT="[Text]" custT="1"/>
      <dgm:spPr/>
      <dgm:t>
        <a:bodyPr/>
        <a:lstStyle/>
        <a:p>
          <a:r>
            <a:rPr lang="es-MX" sz="1400" dirty="0"/>
            <a:t>Necesidades medioambientales.</a:t>
          </a:r>
          <a:endParaRPr lang="en-US" sz="1400" dirty="0"/>
        </a:p>
      </dgm:t>
    </dgm:pt>
    <dgm:pt modelId="{D1379070-4FA7-40C2-B9E6-E7F37F6BA1FA}" type="parTrans" cxnId="{B60CDC9A-DE92-4D24-BAF0-89D126CEA374}">
      <dgm:prSet/>
      <dgm:spPr/>
      <dgm:t>
        <a:bodyPr/>
        <a:lstStyle/>
        <a:p>
          <a:endParaRPr lang="en-US" sz="2000"/>
        </a:p>
      </dgm:t>
    </dgm:pt>
    <dgm:pt modelId="{CB7731FA-7C2D-4755-A267-5996214119A6}" type="sibTrans" cxnId="{B60CDC9A-DE92-4D24-BAF0-89D126CEA374}">
      <dgm:prSet/>
      <dgm:spPr/>
      <dgm:t>
        <a:bodyPr/>
        <a:lstStyle/>
        <a:p>
          <a:endParaRPr lang="en-US" sz="2000"/>
        </a:p>
      </dgm:t>
    </dgm:pt>
    <dgm:pt modelId="{586BE660-1ECB-4BFB-8657-0846F4C787B8}">
      <dgm:prSet phldrT="[Text]" custT="1"/>
      <dgm:spPr/>
      <dgm:t>
        <a:bodyPr/>
        <a:lstStyle/>
        <a:p>
          <a:r>
            <a:rPr lang="es-MX" sz="1600" dirty="0"/>
            <a:t>Estrategias por parte de otros países</a:t>
          </a:r>
          <a:endParaRPr lang="en-US" sz="1600" dirty="0"/>
        </a:p>
      </dgm:t>
    </dgm:pt>
    <dgm:pt modelId="{E1E01E88-3AD8-4364-8062-0B07F2C2C484}" type="parTrans" cxnId="{2BB48AEF-41B5-4117-BBEE-A97B60242E96}">
      <dgm:prSet/>
      <dgm:spPr/>
      <dgm:t>
        <a:bodyPr/>
        <a:lstStyle/>
        <a:p>
          <a:endParaRPr lang="en-US" sz="2000"/>
        </a:p>
      </dgm:t>
    </dgm:pt>
    <dgm:pt modelId="{737CB319-312E-485A-8171-5A85F5ECE283}" type="sibTrans" cxnId="{2BB48AEF-41B5-4117-BBEE-A97B60242E96}">
      <dgm:prSet/>
      <dgm:spPr/>
      <dgm:t>
        <a:bodyPr/>
        <a:lstStyle/>
        <a:p>
          <a:endParaRPr lang="en-US" sz="2000"/>
        </a:p>
      </dgm:t>
    </dgm:pt>
    <dgm:pt modelId="{6A9E1474-3252-4BB3-A783-C8F80E224547}">
      <dgm:prSet phldrT="[Text]" custT="1"/>
      <dgm:spPr/>
      <dgm:t>
        <a:bodyPr/>
        <a:lstStyle/>
        <a:p>
          <a:r>
            <a:rPr lang="es-MX" sz="1400" dirty="0"/>
            <a:t>Remplazo modelo lineal (producir-consumir-desechar)</a:t>
          </a:r>
          <a:endParaRPr lang="en-US" sz="1400" dirty="0"/>
        </a:p>
      </dgm:t>
    </dgm:pt>
    <dgm:pt modelId="{775ACEF6-F7F2-414B-9C28-DCD1C29BFD7A}" type="parTrans" cxnId="{D5A4E188-7BED-4CA7-B478-020279220336}">
      <dgm:prSet/>
      <dgm:spPr/>
      <dgm:t>
        <a:bodyPr/>
        <a:lstStyle/>
        <a:p>
          <a:endParaRPr lang="en-US" sz="2000"/>
        </a:p>
      </dgm:t>
    </dgm:pt>
    <dgm:pt modelId="{37F4808E-173B-4D10-89C1-50CA5E4590E4}" type="sibTrans" cxnId="{D5A4E188-7BED-4CA7-B478-020279220336}">
      <dgm:prSet/>
      <dgm:spPr/>
      <dgm:t>
        <a:bodyPr/>
        <a:lstStyle/>
        <a:p>
          <a:endParaRPr lang="en-US" sz="2000"/>
        </a:p>
      </dgm:t>
    </dgm:pt>
    <dgm:pt modelId="{2805D57D-1C7A-4339-A156-8F21E903F94F}">
      <dgm:prSet phldrT="[Text]" custT="1"/>
      <dgm:spPr/>
      <dgm:t>
        <a:bodyPr/>
        <a:lstStyle/>
        <a:p>
          <a:r>
            <a:rPr lang="es-MX" sz="1400" dirty="0"/>
            <a:t>Productos reciclables y reutilizables</a:t>
          </a:r>
          <a:endParaRPr lang="en-US" sz="1400" dirty="0"/>
        </a:p>
      </dgm:t>
    </dgm:pt>
    <dgm:pt modelId="{DE87FA4C-7179-4000-A039-BA6B7231A93D}" type="parTrans" cxnId="{35F7CDD1-F553-4540-8B65-54C4B4A728EE}">
      <dgm:prSet/>
      <dgm:spPr/>
      <dgm:t>
        <a:bodyPr/>
        <a:lstStyle/>
        <a:p>
          <a:endParaRPr lang="en-US" sz="2000"/>
        </a:p>
      </dgm:t>
    </dgm:pt>
    <dgm:pt modelId="{FF1D99D1-8B18-47FD-B32C-75369710E07F}" type="sibTrans" cxnId="{35F7CDD1-F553-4540-8B65-54C4B4A728EE}">
      <dgm:prSet/>
      <dgm:spPr/>
      <dgm:t>
        <a:bodyPr/>
        <a:lstStyle/>
        <a:p>
          <a:endParaRPr lang="en-US" sz="2000"/>
        </a:p>
      </dgm:t>
    </dgm:pt>
    <dgm:pt modelId="{A4F680F3-917B-444C-A5A5-9D6A81E95A8C}">
      <dgm:prSet phldrT="[Text]" custT="1"/>
      <dgm:spPr/>
      <dgm:t>
        <a:bodyPr/>
        <a:lstStyle/>
        <a:p>
          <a:r>
            <a:rPr lang="es-MX" sz="1400" dirty="0"/>
            <a:t>Producción ecológica</a:t>
          </a:r>
          <a:endParaRPr lang="en-US" sz="1400" dirty="0"/>
        </a:p>
      </dgm:t>
    </dgm:pt>
    <dgm:pt modelId="{5CA6F11C-2F70-411F-84E9-C49207C50EAC}" type="parTrans" cxnId="{8A6384E5-0130-4AA4-BD63-22BDC3D4E753}">
      <dgm:prSet/>
      <dgm:spPr/>
      <dgm:t>
        <a:bodyPr/>
        <a:lstStyle/>
        <a:p>
          <a:endParaRPr lang="en-US" sz="2000"/>
        </a:p>
      </dgm:t>
    </dgm:pt>
    <dgm:pt modelId="{B2EB356F-F659-44E6-AEEB-F1269F1C7B8E}" type="sibTrans" cxnId="{8A6384E5-0130-4AA4-BD63-22BDC3D4E753}">
      <dgm:prSet/>
      <dgm:spPr/>
      <dgm:t>
        <a:bodyPr/>
        <a:lstStyle/>
        <a:p>
          <a:endParaRPr lang="en-US" sz="2000"/>
        </a:p>
      </dgm:t>
    </dgm:pt>
    <dgm:pt modelId="{EC499732-2607-47EB-8FE4-40039EBF2DE4}">
      <dgm:prSet phldrT="[Text]" custT="1"/>
      <dgm:spPr/>
      <dgm:t>
        <a:bodyPr/>
        <a:lstStyle/>
        <a:p>
          <a:r>
            <a:rPr lang="es-MX" sz="1400" dirty="0"/>
            <a:t>Consumo responsable</a:t>
          </a:r>
          <a:endParaRPr lang="en-US" sz="1400" dirty="0"/>
        </a:p>
      </dgm:t>
    </dgm:pt>
    <dgm:pt modelId="{8EE921A2-5D0C-4A71-8028-4B19287BF079}" type="parTrans" cxnId="{7E46E9F4-2160-40F1-925A-FF93E2F43BA4}">
      <dgm:prSet/>
      <dgm:spPr/>
      <dgm:t>
        <a:bodyPr/>
        <a:lstStyle/>
        <a:p>
          <a:endParaRPr lang="en-US" sz="2000"/>
        </a:p>
      </dgm:t>
    </dgm:pt>
    <dgm:pt modelId="{30CE6BD3-05A0-4C9F-8A81-5B14FB16F9A4}" type="sibTrans" cxnId="{7E46E9F4-2160-40F1-925A-FF93E2F43BA4}">
      <dgm:prSet/>
      <dgm:spPr/>
      <dgm:t>
        <a:bodyPr/>
        <a:lstStyle/>
        <a:p>
          <a:endParaRPr lang="en-US" sz="2000"/>
        </a:p>
      </dgm:t>
    </dgm:pt>
    <dgm:pt modelId="{E1AC14DC-4872-4E15-ACB1-0ABF44B3B723}">
      <dgm:prSet phldrT="[Text]" custT="1"/>
      <dgm:spPr/>
      <dgm:t>
        <a:bodyPr/>
        <a:lstStyle/>
        <a:p>
          <a:r>
            <a:rPr lang="es-MX" sz="1400" dirty="0"/>
            <a:t>Transición hacia una Economía Circular</a:t>
          </a:r>
          <a:endParaRPr lang="en-US" sz="1400" dirty="0"/>
        </a:p>
      </dgm:t>
    </dgm:pt>
    <dgm:pt modelId="{C4167F3F-973A-4D19-9190-411017189BFC}" type="parTrans" cxnId="{024DFA98-6B37-470A-8059-EA24B3B4C37A}">
      <dgm:prSet/>
      <dgm:spPr/>
      <dgm:t>
        <a:bodyPr/>
        <a:lstStyle/>
        <a:p>
          <a:endParaRPr lang="en-US" sz="2000"/>
        </a:p>
      </dgm:t>
    </dgm:pt>
    <dgm:pt modelId="{9C286F2A-CCE8-46F8-94D6-FBC4E215C2ED}" type="sibTrans" cxnId="{024DFA98-6B37-470A-8059-EA24B3B4C37A}">
      <dgm:prSet/>
      <dgm:spPr/>
      <dgm:t>
        <a:bodyPr/>
        <a:lstStyle/>
        <a:p>
          <a:endParaRPr lang="en-US" sz="2000"/>
        </a:p>
      </dgm:t>
    </dgm:pt>
    <dgm:pt modelId="{B27A9DB6-7297-4863-8856-9727D9E9E454}">
      <dgm:prSet phldrT="[Text]" custT="1"/>
      <dgm:spPr/>
      <dgm:t>
        <a:bodyPr/>
        <a:lstStyle/>
        <a:p>
          <a:r>
            <a:rPr lang="es-MX" sz="1400" dirty="0"/>
            <a:t>Plan de acción para la Economía Circular de la Unión Europea</a:t>
          </a:r>
          <a:endParaRPr lang="en-US" sz="1400" dirty="0"/>
        </a:p>
      </dgm:t>
    </dgm:pt>
    <dgm:pt modelId="{4215EDFD-3FDF-4042-A23F-FBE5418ED0C9}" type="parTrans" cxnId="{9077C18E-8F81-490E-8652-9953DEC5F5F9}">
      <dgm:prSet/>
      <dgm:spPr/>
      <dgm:t>
        <a:bodyPr/>
        <a:lstStyle/>
        <a:p>
          <a:endParaRPr lang="en-US" sz="2000"/>
        </a:p>
      </dgm:t>
    </dgm:pt>
    <dgm:pt modelId="{FE05B6AC-724C-4C86-A3BC-6516580C58EC}" type="sibTrans" cxnId="{9077C18E-8F81-490E-8652-9953DEC5F5F9}">
      <dgm:prSet/>
      <dgm:spPr/>
      <dgm:t>
        <a:bodyPr/>
        <a:lstStyle/>
        <a:p>
          <a:endParaRPr lang="en-US" sz="2000"/>
        </a:p>
      </dgm:t>
    </dgm:pt>
    <dgm:pt modelId="{F109FAE8-8EB6-4C17-9D0F-9389C387F596}">
      <dgm:prSet phldrT="[Text]" custT="1"/>
      <dgm:spPr/>
      <dgm:t>
        <a:bodyPr/>
        <a:lstStyle/>
        <a:p>
          <a:r>
            <a:rPr lang="es-MX" sz="1600" dirty="0"/>
            <a:t>Contaminación</a:t>
          </a:r>
          <a:endParaRPr lang="en-US" sz="1600" dirty="0"/>
        </a:p>
      </dgm:t>
    </dgm:pt>
    <dgm:pt modelId="{553A4AED-32A5-4A24-BB20-F8643824035F}" type="parTrans" cxnId="{738C5E0E-EB90-4C45-9A4B-12EB00D5A3CC}">
      <dgm:prSet/>
      <dgm:spPr/>
      <dgm:t>
        <a:bodyPr/>
        <a:lstStyle/>
        <a:p>
          <a:endParaRPr lang="en-US"/>
        </a:p>
      </dgm:t>
    </dgm:pt>
    <dgm:pt modelId="{F26D0DAB-C2E0-4328-A6E7-3E75286C6030}" type="sibTrans" cxnId="{738C5E0E-EB90-4C45-9A4B-12EB00D5A3CC}">
      <dgm:prSet/>
      <dgm:spPr/>
      <dgm:t>
        <a:bodyPr/>
        <a:lstStyle/>
        <a:p>
          <a:endParaRPr lang="en-US"/>
        </a:p>
      </dgm:t>
    </dgm:pt>
    <dgm:pt modelId="{AD54D6C4-F411-436A-9BB6-10808402C912}" type="pres">
      <dgm:prSet presAssocID="{E6E98E91-E06F-416C-A006-13A928667E76}" presName="linearFlow" presStyleCnt="0">
        <dgm:presLayoutVars>
          <dgm:dir/>
          <dgm:animLvl val="lvl"/>
          <dgm:resizeHandles val="exact"/>
        </dgm:presLayoutVars>
      </dgm:prSet>
      <dgm:spPr/>
    </dgm:pt>
    <dgm:pt modelId="{BDD2131F-152B-45E3-ADEF-2FACDD7BBF02}" type="pres">
      <dgm:prSet presAssocID="{4842478B-A8D3-4217-AEAD-9CF270B511D4}" presName="composite" presStyleCnt="0"/>
      <dgm:spPr/>
    </dgm:pt>
    <dgm:pt modelId="{AF6AEADD-D81F-48C6-A2DB-6F8EF598B472}" type="pres">
      <dgm:prSet presAssocID="{4842478B-A8D3-4217-AEAD-9CF270B511D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CD22679-BCA7-495D-AE55-E6D8038433C3}" type="pres">
      <dgm:prSet presAssocID="{4842478B-A8D3-4217-AEAD-9CF270B511D4}" presName="parSh" presStyleLbl="node1" presStyleIdx="0" presStyleCnt="3"/>
      <dgm:spPr/>
    </dgm:pt>
    <dgm:pt modelId="{0DEFB561-19F5-40C4-A9EB-5DA2B20A7FBD}" type="pres">
      <dgm:prSet presAssocID="{4842478B-A8D3-4217-AEAD-9CF270B511D4}" presName="desTx" presStyleLbl="fgAcc1" presStyleIdx="0" presStyleCnt="3">
        <dgm:presLayoutVars>
          <dgm:bulletEnabled val="1"/>
        </dgm:presLayoutVars>
      </dgm:prSet>
      <dgm:spPr/>
    </dgm:pt>
    <dgm:pt modelId="{56A9A2B6-2394-4343-8C88-48A0C44FB5D8}" type="pres">
      <dgm:prSet presAssocID="{05D1D152-7AC8-48DC-9B67-EDCD40A5BD7B}" presName="sibTrans" presStyleLbl="sibTrans2D1" presStyleIdx="0" presStyleCnt="2"/>
      <dgm:spPr/>
    </dgm:pt>
    <dgm:pt modelId="{FAEAE7B7-606C-4EAD-A18C-42B5F9C02813}" type="pres">
      <dgm:prSet presAssocID="{05D1D152-7AC8-48DC-9B67-EDCD40A5BD7B}" presName="connTx" presStyleLbl="sibTrans2D1" presStyleIdx="0" presStyleCnt="2"/>
      <dgm:spPr/>
    </dgm:pt>
    <dgm:pt modelId="{F0CC3FD0-1AAE-4CD1-ACDE-10CCCDD78299}" type="pres">
      <dgm:prSet presAssocID="{3B0E861F-ADAE-4511-BB6B-1343BAC19AB7}" presName="composite" presStyleCnt="0"/>
      <dgm:spPr/>
    </dgm:pt>
    <dgm:pt modelId="{66F4C26E-42AF-4032-95BC-6E4CC78C94F9}" type="pres">
      <dgm:prSet presAssocID="{3B0E861F-ADAE-4511-BB6B-1343BAC19AB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DEFFDB0-81B5-492A-B849-64AF7B5C1B8F}" type="pres">
      <dgm:prSet presAssocID="{3B0E861F-ADAE-4511-BB6B-1343BAC19AB7}" presName="parSh" presStyleLbl="node1" presStyleIdx="1" presStyleCnt="3"/>
      <dgm:spPr/>
    </dgm:pt>
    <dgm:pt modelId="{FBFADE63-A3D5-40F7-BB98-E75095BA0BC1}" type="pres">
      <dgm:prSet presAssocID="{3B0E861F-ADAE-4511-BB6B-1343BAC19AB7}" presName="desTx" presStyleLbl="fgAcc1" presStyleIdx="1" presStyleCnt="3">
        <dgm:presLayoutVars>
          <dgm:bulletEnabled val="1"/>
        </dgm:presLayoutVars>
      </dgm:prSet>
      <dgm:spPr/>
    </dgm:pt>
    <dgm:pt modelId="{5AA07687-CC55-4F32-A1C3-B012236547A8}" type="pres">
      <dgm:prSet presAssocID="{2FAC3327-45F6-4413-8BB2-331098FD830F}" presName="sibTrans" presStyleLbl="sibTrans2D1" presStyleIdx="1" presStyleCnt="2"/>
      <dgm:spPr/>
    </dgm:pt>
    <dgm:pt modelId="{A66856D4-60AF-4E1B-9FD7-798F368EC78A}" type="pres">
      <dgm:prSet presAssocID="{2FAC3327-45F6-4413-8BB2-331098FD830F}" presName="connTx" presStyleLbl="sibTrans2D1" presStyleIdx="1" presStyleCnt="2"/>
      <dgm:spPr/>
    </dgm:pt>
    <dgm:pt modelId="{591B0AB4-FB2D-43AE-9127-C8AB67A45328}" type="pres">
      <dgm:prSet presAssocID="{586BE660-1ECB-4BFB-8657-0846F4C787B8}" presName="composite" presStyleCnt="0"/>
      <dgm:spPr/>
    </dgm:pt>
    <dgm:pt modelId="{A7163860-E157-4126-AA10-976B0B359C56}" type="pres">
      <dgm:prSet presAssocID="{586BE660-1ECB-4BFB-8657-0846F4C787B8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23FF5C7-8B96-48A5-BCF7-5ECA5413064B}" type="pres">
      <dgm:prSet presAssocID="{586BE660-1ECB-4BFB-8657-0846F4C787B8}" presName="parSh" presStyleLbl="node1" presStyleIdx="2" presStyleCnt="3"/>
      <dgm:spPr/>
    </dgm:pt>
    <dgm:pt modelId="{A482979F-F68B-4C2D-9FF0-9FBF60D89B60}" type="pres">
      <dgm:prSet presAssocID="{586BE660-1ECB-4BFB-8657-0846F4C787B8}" presName="desTx" presStyleLbl="fgAcc1" presStyleIdx="2" presStyleCnt="3">
        <dgm:presLayoutVars>
          <dgm:bulletEnabled val="1"/>
        </dgm:presLayoutVars>
      </dgm:prSet>
      <dgm:spPr/>
    </dgm:pt>
  </dgm:ptLst>
  <dgm:cxnLst>
    <dgm:cxn modelId="{F5174479-3E4A-4249-AE11-5F8E70CFBC3D}" type="presOf" srcId="{50FA1817-DE79-4BD5-A3CC-05178F033C1E}" destId="{FBFADE63-A3D5-40F7-BB98-E75095BA0BC1}" srcOrd="0" destOrd="1" presId="urn:microsoft.com/office/officeart/2005/8/layout/process3"/>
    <dgm:cxn modelId="{E2B0CE55-F573-46C2-87B2-94C71AB34AA5}" type="presOf" srcId="{F109FAE8-8EB6-4C17-9D0F-9389C387F596}" destId="{0DEFB561-19F5-40C4-A9EB-5DA2B20A7FBD}" srcOrd="0" destOrd="1" presId="urn:microsoft.com/office/officeart/2005/8/layout/process3"/>
    <dgm:cxn modelId="{8A6384E5-0130-4AA4-BD63-22BDC3D4E753}" srcId="{586BE660-1ECB-4BFB-8657-0846F4C787B8}" destId="{A4F680F3-917B-444C-A5A5-9D6A81E95A8C}" srcOrd="2" destOrd="0" parTransId="{5CA6F11C-2F70-411F-84E9-C49207C50EAC}" sibTransId="{B2EB356F-F659-44E6-AEEB-F1269F1C7B8E}"/>
    <dgm:cxn modelId="{47963576-9D78-46EF-A520-B0D9EDC97C00}" type="presOf" srcId="{3B0E861F-ADAE-4511-BB6B-1343BAC19AB7}" destId="{66F4C26E-42AF-4032-95BC-6E4CC78C94F9}" srcOrd="0" destOrd="0" presId="urn:microsoft.com/office/officeart/2005/8/layout/process3"/>
    <dgm:cxn modelId="{59014998-A5FC-47E4-A8C6-04EF876DE109}" type="presOf" srcId="{265670FC-4380-4C79-B3B8-5B698344EA4C}" destId="{FBFADE63-A3D5-40F7-BB98-E75095BA0BC1}" srcOrd="0" destOrd="2" presId="urn:microsoft.com/office/officeart/2005/8/layout/process3"/>
    <dgm:cxn modelId="{D5A4E188-7BED-4CA7-B478-020279220336}" srcId="{586BE660-1ECB-4BFB-8657-0846F4C787B8}" destId="{6A9E1474-3252-4BB3-A783-C8F80E224547}" srcOrd="0" destOrd="0" parTransId="{775ACEF6-F7F2-414B-9C28-DCD1C29BFD7A}" sibTransId="{37F4808E-173B-4D10-89C1-50CA5E4590E4}"/>
    <dgm:cxn modelId="{078C4B94-F16A-40E9-8780-CC958558C290}" type="presOf" srcId="{A07F339B-1D3B-456B-94B2-E77E411E2837}" destId="{FBFADE63-A3D5-40F7-BB98-E75095BA0BC1}" srcOrd="0" destOrd="3" presId="urn:microsoft.com/office/officeart/2005/8/layout/process3"/>
    <dgm:cxn modelId="{4C3B8359-608D-4883-B293-8B76EB35B12D}" type="presOf" srcId="{4842478B-A8D3-4217-AEAD-9CF270B511D4}" destId="{AF6AEADD-D81F-48C6-A2DB-6F8EF598B472}" srcOrd="0" destOrd="0" presId="urn:microsoft.com/office/officeart/2005/8/layout/process3"/>
    <dgm:cxn modelId="{37F18AF8-1F6D-4B09-97AE-F009A2794DA7}" srcId="{E6E98E91-E06F-416C-A006-13A928667E76}" destId="{4842478B-A8D3-4217-AEAD-9CF270B511D4}" srcOrd="0" destOrd="0" parTransId="{D8D391AA-F5E5-4255-A846-374E72265A99}" sibTransId="{05D1D152-7AC8-48DC-9B67-EDCD40A5BD7B}"/>
    <dgm:cxn modelId="{F4318ECC-9839-4E9F-9D5E-1DCBA979385B}" type="presOf" srcId="{B27A9DB6-7297-4863-8856-9727D9E9E454}" destId="{A482979F-F68B-4C2D-9FF0-9FBF60D89B60}" srcOrd="0" destOrd="4" presId="urn:microsoft.com/office/officeart/2005/8/layout/process3"/>
    <dgm:cxn modelId="{F2AEBDC9-F8E4-4070-BAFA-E85A254B93F3}" type="presOf" srcId="{586BE660-1ECB-4BFB-8657-0846F4C787B8}" destId="{A7163860-E157-4126-AA10-976B0B359C56}" srcOrd="0" destOrd="0" presId="urn:microsoft.com/office/officeart/2005/8/layout/process3"/>
    <dgm:cxn modelId="{72E27A80-21F7-4761-ADA0-DD83E0F0EDA3}" type="presOf" srcId="{E6E98E91-E06F-416C-A006-13A928667E76}" destId="{AD54D6C4-F411-436A-9BB6-10808402C912}" srcOrd="0" destOrd="0" presId="urn:microsoft.com/office/officeart/2005/8/layout/process3"/>
    <dgm:cxn modelId="{26E76B81-4F2E-4221-80CA-486E5813396F}" type="presOf" srcId="{05D1D152-7AC8-48DC-9B67-EDCD40A5BD7B}" destId="{56A9A2B6-2394-4343-8C88-48A0C44FB5D8}" srcOrd="0" destOrd="0" presId="urn:microsoft.com/office/officeart/2005/8/layout/process3"/>
    <dgm:cxn modelId="{5102DA98-0045-4ED3-BFEE-52EC7535F683}" type="presOf" srcId="{2805D57D-1C7A-4339-A156-8F21E903F94F}" destId="{A482979F-F68B-4C2D-9FF0-9FBF60D89B60}" srcOrd="0" destOrd="1" presId="urn:microsoft.com/office/officeart/2005/8/layout/process3"/>
    <dgm:cxn modelId="{024DFA98-6B37-470A-8059-EA24B3B4C37A}" srcId="{3B0E861F-ADAE-4511-BB6B-1343BAC19AB7}" destId="{E1AC14DC-4872-4E15-ACB1-0ABF44B3B723}" srcOrd="0" destOrd="0" parTransId="{C4167F3F-973A-4D19-9190-411017189BFC}" sibTransId="{9C286F2A-CCE8-46F8-94D6-FBC4E215C2ED}"/>
    <dgm:cxn modelId="{7E46E9F4-2160-40F1-925A-FF93E2F43BA4}" srcId="{586BE660-1ECB-4BFB-8657-0846F4C787B8}" destId="{EC499732-2607-47EB-8FE4-40039EBF2DE4}" srcOrd="3" destOrd="0" parTransId="{8EE921A2-5D0C-4A71-8028-4B19287BF079}" sibTransId="{30CE6BD3-05A0-4C9F-8A81-5B14FB16F9A4}"/>
    <dgm:cxn modelId="{A2028331-3283-4DBB-9131-1C0C00B02C3E}" type="presOf" srcId="{3B0E861F-ADAE-4511-BB6B-1343BAC19AB7}" destId="{FDEFFDB0-81B5-492A-B849-64AF7B5C1B8F}" srcOrd="1" destOrd="0" presId="urn:microsoft.com/office/officeart/2005/8/layout/process3"/>
    <dgm:cxn modelId="{B70CB0CC-8C5C-4CC9-92F2-0DD76BC5263C}" type="presOf" srcId="{214FFDF4-25FB-4B82-8B93-7284CC70FFFF}" destId="{0DEFB561-19F5-40C4-A9EB-5DA2B20A7FBD}" srcOrd="0" destOrd="0" presId="urn:microsoft.com/office/officeart/2005/8/layout/process3"/>
    <dgm:cxn modelId="{E5D8140C-CE9C-4FFD-9DEA-271DE3BDFF1E}" type="presOf" srcId="{2FAC3327-45F6-4413-8BB2-331098FD830F}" destId="{A66856D4-60AF-4E1B-9FD7-798F368EC78A}" srcOrd="1" destOrd="0" presId="urn:microsoft.com/office/officeart/2005/8/layout/process3"/>
    <dgm:cxn modelId="{2C59FF1A-BE96-44F2-A1E4-2D4240CC5B1E}" srcId="{4842478B-A8D3-4217-AEAD-9CF270B511D4}" destId="{214FFDF4-25FB-4B82-8B93-7284CC70FFFF}" srcOrd="0" destOrd="0" parTransId="{296E1F26-3468-4F47-89F8-DC2527379A76}" sibTransId="{5FBB1E43-000E-4465-9ADC-9087437EC73A}"/>
    <dgm:cxn modelId="{29150C3E-5485-4407-8C2D-D2F1359F4B3C}" type="presOf" srcId="{A4F680F3-917B-444C-A5A5-9D6A81E95A8C}" destId="{A482979F-F68B-4C2D-9FF0-9FBF60D89B60}" srcOrd="0" destOrd="2" presId="urn:microsoft.com/office/officeart/2005/8/layout/process3"/>
    <dgm:cxn modelId="{9077C18E-8F81-490E-8652-9953DEC5F5F9}" srcId="{586BE660-1ECB-4BFB-8657-0846F4C787B8}" destId="{B27A9DB6-7297-4863-8856-9727D9E9E454}" srcOrd="4" destOrd="0" parTransId="{4215EDFD-3FDF-4042-A23F-FBE5418ED0C9}" sibTransId="{FE05B6AC-724C-4C86-A3BC-6516580C58EC}"/>
    <dgm:cxn modelId="{B60CDC9A-DE92-4D24-BAF0-89D126CEA374}" srcId="{3B0E861F-ADAE-4511-BB6B-1343BAC19AB7}" destId="{A07F339B-1D3B-456B-94B2-E77E411E2837}" srcOrd="3" destOrd="0" parTransId="{D1379070-4FA7-40C2-B9E6-E7F37F6BA1FA}" sibTransId="{CB7731FA-7C2D-4755-A267-5996214119A6}"/>
    <dgm:cxn modelId="{9E85CE56-DBAB-4631-AEB5-6AE3B245CC79}" type="presOf" srcId="{4842478B-A8D3-4217-AEAD-9CF270B511D4}" destId="{8CD22679-BCA7-495D-AE55-E6D8038433C3}" srcOrd="1" destOrd="0" presId="urn:microsoft.com/office/officeart/2005/8/layout/process3"/>
    <dgm:cxn modelId="{2CFE7435-B798-494A-89E3-CE47ED251C76}" type="presOf" srcId="{E1AC14DC-4872-4E15-ACB1-0ABF44B3B723}" destId="{FBFADE63-A3D5-40F7-BB98-E75095BA0BC1}" srcOrd="0" destOrd="0" presId="urn:microsoft.com/office/officeart/2005/8/layout/process3"/>
    <dgm:cxn modelId="{2BB48AEF-41B5-4117-BBEE-A97B60242E96}" srcId="{E6E98E91-E06F-416C-A006-13A928667E76}" destId="{586BE660-1ECB-4BFB-8657-0846F4C787B8}" srcOrd="2" destOrd="0" parTransId="{E1E01E88-3AD8-4364-8062-0B07F2C2C484}" sibTransId="{737CB319-312E-485A-8171-5A85F5ECE283}"/>
    <dgm:cxn modelId="{99DA8CBF-A128-4AF3-97A6-0EEF6CEDC027}" type="presOf" srcId="{6A9E1474-3252-4BB3-A783-C8F80E224547}" destId="{A482979F-F68B-4C2D-9FF0-9FBF60D89B60}" srcOrd="0" destOrd="0" presId="urn:microsoft.com/office/officeart/2005/8/layout/process3"/>
    <dgm:cxn modelId="{348DE7F3-7180-45E9-BAC2-BB5F2352695A}" srcId="{3B0E861F-ADAE-4511-BB6B-1343BAC19AB7}" destId="{50FA1817-DE79-4BD5-A3CC-05178F033C1E}" srcOrd="1" destOrd="0" parTransId="{E3882CF7-2D9D-442A-830B-C4F35E2CD4CB}" sibTransId="{DA2CAA3A-2CDE-4469-8FC7-373931A534CE}"/>
    <dgm:cxn modelId="{12FE29B1-4C0C-4B35-AB5F-FC89CA4E6399}" type="presOf" srcId="{586BE660-1ECB-4BFB-8657-0846F4C787B8}" destId="{E23FF5C7-8B96-48A5-BCF7-5ECA5413064B}" srcOrd="1" destOrd="0" presId="urn:microsoft.com/office/officeart/2005/8/layout/process3"/>
    <dgm:cxn modelId="{AC767E46-65E2-472D-AE2D-DFA1A9CDB600}" type="presOf" srcId="{4C53B5C1-17A0-4EDC-8C1D-1D854EAAD669}" destId="{0DEFB561-19F5-40C4-A9EB-5DA2B20A7FBD}" srcOrd="0" destOrd="2" presId="urn:microsoft.com/office/officeart/2005/8/layout/process3"/>
    <dgm:cxn modelId="{0F293F75-E003-4E56-9215-609677BC63E7}" type="presOf" srcId="{2FAC3327-45F6-4413-8BB2-331098FD830F}" destId="{5AA07687-CC55-4F32-A1C3-B012236547A8}" srcOrd="0" destOrd="0" presId="urn:microsoft.com/office/officeart/2005/8/layout/process3"/>
    <dgm:cxn modelId="{130826D0-6ADE-4ADB-BD8E-6947FFDF3728}" srcId="{E6E98E91-E06F-416C-A006-13A928667E76}" destId="{3B0E861F-ADAE-4511-BB6B-1343BAC19AB7}" srcOrd="1" destOrd="0" parTransId="{2CF91CB2-D653-4D79-A5B5-807FE1282592}" sibTransId="{2FAC3327-45F6-4413-8BB2-331098FD830F}"/>
    <dgm:cxn modelId="{C429BE41-B94F-47C5-B7F6-86CB09F4D3C6}" srcId="{3B0E861F-ADAE-4511-BB6B-1343BAC19AB7}" destId="{265670FC-4380-4C79-B3B8-5B698344EA4C}" srcOrd="2" destOrd="0" parTransId="{A1CB538C-360E-4473-9B9D-8413E227BF95}" sibTransId="{31D29E98-3F82-4EBB-B41D-0F514554D464}"/>
    <dgm:cxn modelId="{35F7CDD1-F553-4540-8B65-54C4B4A728EE}" srcId="{586BE660-1ECB-4BFB-8657-0846F4C787B8}" destId="{2805D57D-1C7A-4339-A156-8F21E903F94F}" srcOrd="1" destOrd="0" parTransId="{DE87FA4C-7179-4000-A039-BA6B7231A93D}" sibTransId="{FF1D99D1-8B18-47FD-B32C-75369710E07F}"/>
    <dgm:cxn modelId="{6170D84B-4759-4CD8-AB5A-33EEB2DB7FBF}" type="presOf" srcId="{05D1D152-7AC8-48DC-9B67-EDCD40A5BD7B}" destId="{FAEAE7B7-606C-4EAD-A18C-42B5F9C02813}" srcOrd="1" destOrd="0" presId="urn:microsoft.com/office/officeart/2005/8/layout/process3"/>
    <dgm:cxn modelId="{EB00F141-E0BF-4722-9CC2-25F415190328}" srcId="{4842478B-A8D3-4217-AEAD-9CF270B511D4}" destId="{4C53B5C1-17A0-4EDC-8C1D-1D854EAAD669}" srcOrd="2" destOrd="0" parTransId="{B5369080-01C5-4597-BD89-502730EAAAB7}" sibTransId="{86B18A5D-E152-427E-B235-EB1C986D0AE8}"/>
    <dgm:cxn modelId="{60829ABF-856F-477C-A140-ACD81F830DB5}" type="presOf" srcId="{EC499732-2607-47EB-8FE4-40039EBF2DE4}" destId="{A482979F-F68B-4C2D-9FF0-9FBF60D89B60}" srcOrd="0" destOrd="3" presId="urn:microsoft.com/office/officeart/2005/8/layout/process3"/>
    <dgm:cxn modelId="{738C5E0E-EB90-4C45-9A4B-12EB00D5A3CC}" srcId="{4842478B-A8D3-4217-AEAD-9CF270B511D4}" destId="{F109FAE8-8EB6-4C17-9D0F-9389C387F596}" srcOrd="1" destOrd="0" parTransId="{553A4AED-32A5-4A24-BB20-F8643824035F}" sibTransId="{F26D0DAB-C2E0-4328-A6E7-3E75286C6030}"/>
    <dgm:cxn modelId="{0A4EC75C-1A37-4F14-9E9A-15F87471AD6A}" type="presParOf" srcId="{AD54D6C4-F411-436A-9BB6-10808402C912}" destId="{BDD2131F-152B-45E3-ADEF-2FACDD7BBF02}" srcOrd="0" destOrd="0" presId="urn:microsoft.com/office/officeart/2005/8/layout/process3"/>
    <dgm:cxn modelId="{FD151D0C-57D2-43EA-BD06-83D845A1D309}" type="presParOf" srcId="{BDD2131F-152B-45E3-ADEF-2FACDD7BBF02}" destId="{AF6AEADD-D81F-48C6-A2DB-6F8EF598B472}" srcOrd="0" destOrd="0" presId="urn:microsoft.com/office/officeart/2005/8/layout/process3"/>
    <dgm:cxn modelId="{EE20A700-C672-4C1F-BFC7-25BA91B2CC50}" type="presParOf" srcId="{BDD2131F-152B-45E3-ADEF-2FACDD7BBF02}" destId="{8CD22679-BCA7-495D-AE55-E6D8038433C3}" srcOrd="1" destOrd="0" presId="urn:microsoft.com/office/officeart/2005/8/layout/process3"/>
    <dgm:cxn modelId="{66B056E6-CCA0-46B7-A723-94120656F424}" type="presParOf" srcId="{BDD2131F-152B-45E3-ADEF-2FACDD7BBF02}" destId="{0DEFB561-19F5-40C4-A9EB-5DA2B20A7FBD}" srcOrd="2" destOrd="0" presId="urn:microsoft.com/office/officeart/2005/8/layout/process3"/>
    <dgm:cxn modelId="{F98EEECF-FE46-4BC3-846F-1699AB946A1D}" type="presParOf" srcId="{AD54D6C4-F411-436A-9BB6-10808402C912}" destId="{56A9A2B6-2394-4343-8C88-48A0C44FB5D8}" srcOrd="1" destOrd="0" presId="urn:microsoft.com/office/officeart/2005/8/layout/process3"/>
    <dgm:cxn modelId="{84E162D7-B846-40AE-A916-2A1C7071C430}" type="presParOf" srcId="{56A9A2B6-2394-4343-8C88-48A0C44FB5D8}" destId="{FAEAE7B7-606C-4EAD-A18C-42B5F9C02813}" srcOrd="0" destOrd="0" presId="urn:microsoft.com/office/officeart/2005/8/layout/process3"/>
    <dgm:cxn modelId="{DB15ADA6-31F9-4ECF-BC4B-19671CB10C19}" type="presParOf" srcId="{AD54D6C4-F411-436A-9BB6-10808402C912}" destId="{F0CC3FD0-1AAE-4CD1-ACDE-10CCCDD78299}" srcOrd="2" destOrd="0" presId="urn:microsoft.com/office/officeart/2005/8/layout/process3"/>
    <dgm:cxn modelId="{8ED66CB7-EA90-4BD1-8EDE-C2D42451968E}" type="presParOf" srcId="{F0CC3FD0-1AAE-4CD1-ACDE-10CCCDD78299}" destId="{66F4C26E-42AF-4032-95BC-6E4CC78C94F9}" srcOrd="0" destOrd="0" presId="urn:microsoft.com/office/officeart/2005/8/layout/process3"/>
    <dgm:cxn modelId="{1E08CA7D-7FC3-449C-9817-8EDBFB52CD4A}" type="presParOf" srcId="{F0CC3FD0-1AAE-4CD1-ACDE-10CCCDD78299}" destId="{FDEFFDB0-81B5-492A-B849-64AF7B5C1B8F}" srcOrd="1" destOrd="0" presId="urn:microsoft.com/office/officeart/2005/8/layout/process3"/>
    <dgm:cxn modelId="{5D44AB3C-0E48-42E2-957C-7A38CCE13602}" type="presParOf" srcId="{F0CC3FD0-1AAE-4CD1-ACDE-10CCCDD78299}" destId="{FBFADE63-A3D5-40F7-BB98-E75095BA0BC1}" srcOrd="2" destOrd="0" presId="urn:microsoft.com/office/officeart/2005/8/layout/process3"/>
    <dgm:cxn modelId="{E5998A33-5634-4A82-AF0E-636380E62B28}" type="presParOf" srcId="{AD54D6C4-F411-436A-9BB6-10808402C912}" destId="{5AA07687-CC55-4F32-A1C3-B012236547A8}" srcOrd="3" destOrd="0" presId="urn:microsoft.com/office/officeart/2005/8/layout/process3"/>
    <dgm:cxn modelId="{F83E0935-E071-4F6C-83FC-CF3F1DE21D09}" type="presParOf" srcId="{5AA07687-CC55-4F32-A1C3-B012236547A8}" destId="{A66856D4-60AF-4E1B-9FD7-798F368EC78A}" srcOrd="0" destOrd="0" presId="urn:microsoft.com/office/officeart/2005/8/layout/process3"/>
    <dgm:cxn modelId="{6D9A6E0A-6CA9-421B-AA7A-D402DBEDB5DA}" type="presParOf" srcId="{AD54D6C4-F411-436A-9BB6-10808402C912}" destId="{591B0AB4-FB2D-43AE-9127-C8AB67A45328}" srcOrd="4" destOrd="0" presId="urn:microsoft.com/office/officeart/2005/8/layout/process3"/>
    <dgm:cxn modelId="{BFA2B42F-664C-4C76-B074-1E54C70D9E01}" type="presParOf" srcId="{591B0AB4-FB2D-43AE-9127-C8AB67A45328}" destId="{A7163860-E157-4126-AA10-976B0B359C56}" srcOrd="0" destOrd="0" presId="urn:microsoft.com/office/officeart/2005/8/layout/process3"/>
    <dgm:cxn modelId="{0BE338C9-0E17-4075-BB91-3F9996C3C82C}" type="presParOf" srcId="{591B0AB4-FB2D-43AE-9127-C8AB67A45328}" destId="{E23FF5C7-8B96-48A5-BCF7-5ECA5413064B}" srcOrd="1" destOrd="0" presId="urn:microsoft.com/office/officeart/2005/8/layout/process3"/>
    <dgm:cxn modelId="{753DBFE0-EE5A-45B7-9623-556EB8EF4425}" type="presParOf" srcId="{591B0AB4-FB2D-43AE-9127-C8AB67A45328}" destId="{A482979F-F68B-4C2D-9FF0-9FBF60D89B6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4BD11D-C574-44EF-A1C0-CC4F9B2C7C92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AB0164-03DA-451C-BD57-CAF2EDCC0AB9}">
      <dgm:prSet phldrT="[Text]"/>
      <dgm:spPr/>
      <dgm:t>
        <a:bodyPr/>
        <a:lstStyle/>
        <a:p>
          <a:r>
            <a:rPr lang="es-MX" dirty="0"/>
            <a:t>Economía Circular</a:t>
          </a:r>
          <a:endParaRPr lang="en-US" dirty="0"/>
        </a:p>
      </dgm:t>
    </dgm:pt>
    <dgm:pt modelId="{2B392412-344F-432C-985E-8D8424EF12CD}" type="parTrans" cxnId="{85DAFC75-2ECB-46A5-A1F0-DA9F7EDA2FD8}">
      <dgm:prSet/>
      <dgm:spPr/>
      <dgm:t>
        <a:bodyPr/>
        <a:lstStyle/>
        <a:p>
          <a:endParaRPr lang="en-US"/>
        </a:p>
      </dgm:t>
    </dgm:pt>
    <dgm:pt modelId="{2D256540-DBFA-4D8B-8798-6B2396F7DF86}" type="sibTrans" cxnId="{85DAFC75-2ECB-46A5-A1F0-DA9F7EDA2FD8}">
      <dgm:prSet/>
      <dgm:spPr/>
      <dgm:t>
        <a:bodyPr/>
        <a:lstStyle/>
        <a:p>
          <a:endParaRPr lang="en-US"/>
        </a:p>
      </dgm:t>
    </dgm:pt>
    <dgm:pt modelId="{3CEAA608-1B94-4AB7-910B-E1438EA16F5A}">
      <dgm:prSet phldrT="[Text]"/>
      <dgm:spPr/>
      <dgm:t>
        <a:bodyPr/>
        <a:lstStyle/>
        <a:p>
          <a:r>
            <a:rPr lang="es-MX" dirty="0"/>
            <a:t>Arroyo (2018).</a:t>
          </a:r>
          <a:endParaRPr lang="en-US" dirty="0"/>
        </a:p>
      </dgm:t>
    </dgm:pt>
    <dgm:pt modelId="{8018308E-FA3F-4DB2-B4B3-A88B75EC42D3}" type="parTrans" cxnId="{672F6D06-9C5B-4070-ACDA-D39F51A8AEAA}">
      <dgm:prSet/>
      <dgm:spPr/>
      <dgm:t>
        <a:bodyPr/>
        <a:lstStyle/>
        <a:p>
          <a:endParaRPr lang="en-US"/>
        </a:p>
      </dgm:t>
    </dgm:pt>
    <dgm:pt modelId="{0E43AEE0-B85A-404A-90BD-9751056DCDA9}" type="sibTrans" cxnId="{672F6D06-9C5B-4070-ACDA-D39F51A8AEAA}">
      <dgm:prSet/>
      <dgm:spPr/>
      <dgm:t>
        <a:bodyPr/>
        <a:lstStyle/>
        <a:p>
          <a:endParaRPr lang="en-US"/>
        </a:p>
      </dgm:t>
    </dgm:pt>
    <dgm:pt modelId="{1FC76EDA-C376-403E-8D74-1849CE45E6B9}">
      <dgm:prSet phldrT="[Text]"/>
      <dgm:spPr/>
      <dgm:t>
        <a:bodyPr/>
        <a:lstStyle/>
        <a:p>
          <a:r>
            <a:rPr lang="es-MX" dirty="0"/>
            <a:t>Clemente (2018).</a:t>
          </a:r>
          <a:endParaRPr lang="en-US" dirty="0"/>
        </a:p>
      </dgm:t>
    </dgm:pt>
    <dgm:pt modelId="{FD70A84C-6B87-4879-831E-17BC314F4B7D}" type="parTrans" cxnId="{8F77BC1E-DAB5-40A1-A6F8-4BB0399EE084}">
      <dgm:prSet/>
      <dgm:spPr/>
      <dgm:t>
        <a:bodyPr/>
        <a:lstStyle/>
        <a:p>
          <a:endParaRPr lang="en-US"/>
        </a:p>
      </dgm:t>
    </dgm:pt>
    <dgm:pt modelId="{2C89A6B5-E7B5-4CCB-8887-74753033520B}" type="sibTrans" cxnId="{8F77BC1E-DAB5-40A1-A6F8-4BB0399EE084}">
      <dgm:prSet/>
      <dgm:spPr/>
      <dgm:t>
        <a:bodyPr/>
        <a:lstStyle/>
        <a:p>
          <a:endParaRPr lang="en-US"/>
        </a:p>
      </dgm:t>
    </dgm:pt>
    <dgm:pt modelId="{0C6BB40D-C761-4CA3-B823-F49130C5AE07}">
      <dgm:prSet phldrT="[Text]"/>
      <dgm:spPr/>
      <dgm:t>
        <a:bodyPr/>
        <a:lstStyle/>
        <a:p>
          <a:r>
            <a:rPr lang="es-MX" dirty="0" err="1"/>
            <a:t>Porcelli</a:t>
          </a:r>
          <a:r>
            <a:rPr lang="es-MX" dirty="0"/>
            <a:t> y Martínez (2018). </a:t>
          </a:r>
          <a:endParaRPr lang="en-US" dirty="0"/>
        </a:p>
      </dgm:t>
    </dgm:pt>
    <dgm:pt modelId="{F00ECCEE-D5A0-41DE-B6C3-70D33E64F93B}" type="parTrans" cxnId="{689FF031-BC5A-458E-8946-FDD659EAC36A}">
      <dgm:prSet/>
      <dgm:spPr/>
      <dgm:t>
        <a:bodyPr/>
        <a:lstStyle/>
        <a:p>
          <a:endParaRPr lang="en-US"/>
        </a:p>
      </dgm:t>
    </dgm:pt>
    <dgm:pt modelId="{09F72026-EDB9-4896-B535-77BC711124BA}" type="sibTrans" cxnId="{689FF031-BC5A-458E-8946-FDD659EAC36A}">
      <dgm:prSet/>
      <dgm:spPr/>
      <dgm:t>
        <a:bodyPr/>
        <a:lstStyle/>
        <a:p>
          <a:endParaRPr lang="en-US"/>
        </a:p>
      </dgm:t>
    </dgm:pt>
    <dgm:pt modelId="{54931B32-141E-4B2D-96B3-67CF08FD600A}">
      <dgm:prSet phldrT="[Text]"/>
      <dgm:spPr/>
      <dgm:t>
        <a:bodyPr/>
        <a:lstStyle/>
        <a:p>
          <a:r>
            <a:rPr lang="es-MX" dirty="0"/>
            <a:t>Fundación Ellen MacArthur (2015).</a:t>
          </a:r>
          <a:endParaRPr lang="en-US" dirty="0"/>
        </a:p>
      </dgm:t>
    </dgm:pt>
    <dgm:pt modelId="{1DDAD195-199D-4000-A099-CA16A71CBF59}" type="parTrans" cxnId="{7CEFE010-ECF3-415C-9673-F34632C9C5BC}">
      <dgm:prSet/>
      <dgm:spPr/>
      <dgm:t>
        <a:bodyPr/>
        <a:lstStyle/>
        <a:p>
          <a:endParaRPr lang="en-US"/>
        </a:p>
      </dgm:t>
    </dgm:pt>
    <dgm:pt modelId="{5D7CDFA3-453E-4B1F-8BE7-521931963534}" type="sibTrans" cxnId="{7CEFE010-ECF3-415C-9673-F34632C9C5BC}">
      <dgm:prSet/>
      <dgm:spPr/>
      <dgm:t>
        <a:bodyPr/>
        <a:lstStyle/>
        <a:p>
          <a:endParaRPr lang="en-US"/>
        </a:p>
      </dgm:t>
    </dgm:pt>
    <dgm:pt modelId="{337CBA97-5A2A-4F3A-A2C0-3E2AA65EA09E}">
      <dgm:prSet phldrT="[Text]"/>
      <dgm:spPr/>
      <dgm:t>
        <a:bodyPr/>
        <a:lstStyle/>
        <a:p>
          <a:r>
            <a:rPr lang="es-ES" dirty="0"/>
            <a:t>Prieto, Jaca y </a:t>
          </a:r>
          <a:r>
            <a:rPr lang="es-ES" dirty="0" err="1"/>
            <a:t>Ormazabal</a:t>
          </a:r>
          <a:r>
            <a:rPr lang="es-ES" dirty="0"/>
            <a:t> (2017).</a:t>
          </a:r>
          <a:endParaRPr lang="en-US" dirty="0"/>
        </a:p>
      </dgm:t>
    </dgm:pt>
    <dgm:pt modelId="{3867DA24-642D-42EA-B12E-0B797B7537AF}" type="parTrans" cxnId="{DA902B01-29F0-4D8D-AD4F-7E84D0C3B4B2}">
      <dgm:prSet/>
      <dgm:spPr/>
      <dgm:t>
        <a:bodyPr/>
        <a:lstStyle/>
        <a:p>
          <a:endParaRPr lang="en-US"/>
        </a:p>
      </dgm:t>
    </dgm:pt>
    <dgm:pt modelId="{DE488E50-36A9-48C4-B2B4-FF9B6F02BB61}" type="sibTrans" cxnId="{DA902B01-29F0-4D8D-AD4F-7E84D0C3B4B2}">
      <dgm:prSet/>
      <dgm:spPr/>
      <dgm:t>
        <a:bodyPr/>
        <a:lstStyle/>
        <a:p>
          <a:endParaRPr lang="en-US"/>
        </a:p>
      </dgm:t>
    </dgm:pt>
    <dgm:pt modelId="{BE8A07C9-12EC-44BC-AD1B-68DDF3B5A835}">
      <dgm:prSet phldrT="[Text]"/>
      <dgm:spPr/>
      <dgm:t>
        <a:bodyPr/>
        <a:lstStyle/>
        <a:p>
          <a:r>
            <a:rPr lang="es-MX" dirty="0"/>
            <a:t>X. </a:t>
          </a:r>
          <a:r>
            <a:rPr lang="es-MX" dirty="0" err="1"/>
            <a:t>Marcet</a:t>
          </a:r>
          <a:r>
            <a:rPr lang="es-MX" dirty="0"/>
            <a:t>, M. </a:t>
          </a:r>
          <a:r>
            <a:rPr lang="es-MX" dirty="0" err="1"/>
            <a:t>Marcet</a:t>
          </a:r>
          <a:r>
            <a:rPr lang="es-MX" dirty="0"/>
            <a:t> &amp; </a:t>
          </a:r>
          <a:r>
            <a:rPr lang="es-MX" dirty="0" err="1"/>
            <a:t>Vergés</a:t>
          </a:r>
          <a:r>
            <a:rPr lang="es-MX" dirty="0"/>
            <a:t> (2018).</a:t>
          </a:r>
          <a:endParaRPr lang="en-US" dirty="0"/>
        </a:p>
      </dgm:t>
    </dgm:pt>
    <dgm:pt modelId="{4A52CDE0-416E-46F9-8273-BCB1A754ECA4}" type="parTrans" cxnId="{48B1EE9A-9D96-42C4-8B41-C99F323A0CCC}">
      <dgm:prSet/>
      <dgm:spPr/>
      <dgm:t>
        <a:bodyPr/>
        <a:lstStyle/>
        <a:p>
          <a:endParaRPr lang="en-US"/>
        </a:p>
      </dgm:t>
    </dgm:pt>
    <dgm:pt modelId="{670CD57C-378D-4284-9A76-96AB37B64A1F}" type="sibTrans" cxnId="{48B1EE9A-9D96-42C4-8B41-C99F323A0CCC}">
      <dgm:prSet/>
      <dgm:spPr/>
      <dgm:t>
        <a:bodyPr/>
        <a:lstStyle/>
        <a:p>
          <a:endParaRPr lang="en-US"/>
        </a:p>
      </dgm:t>
    </dgm:pt>
    <dgm:pt modelId="{1F77584C-98BE-43D3-B9F1-303CD3FF424C}">
      <dgm:prSet phldrT="[Text]"/>
      <dgm:spPr/>
      <dgm:t>
        <a:bodyPr/>
        <a:lstStyle/>
        <a:p>
          <a:r>
            <a:rPr lang="es-MX" dirty="0" err="1"/>
            <a:t>Arin</a:t>
          </a:r>
          <a:r>
            <a:rPr lang="es-MX" dirty="0"/>
            <a:t> (2017).</a:t>
          </a:r>
          <a:endParaRPr lang="en-US" dirty="0"/>
        </a:p>
      </dgm:t>
    </dgm:pt>
    <dgm:pt modelId="{70310BAA-488C-4A9A-9BE1-C68BE4902CA7}" type="parTrans" cxnId="{3F2BBED8-E535-468D-9A23-812878221457}">
      <dgm:prSet/>
      <dgm:spPr/>
      <dgm:t>
        <a:bodyPr/>
        <a:lstStyle/>
        <a:p>
          <a:endParaRPr lang="en-US"/>
        </a:p>
      </dgm:t>
    </dgm:pt>
    <dgm:pt modelId="{1939A84B-A85D-4890-8301-14F6719C9698}" type="sibTrans" cxnId="{3F2BBED8-E535-468D-9A23-812878221457}">
      <dgm:prSet/>
      <dgm:spPr/>
      <dgm:t>
        <a:bodyPr/>
        <a:lstStyle/>
        <a:p>
          <a:endParaRPr lang="en-US"/>
        </a:p>
      </dgm:t>
    </dgm:pt>
    <dgm:pt modelId="{ACA344AA-FD9E-470C-A874-C2AA68FBCD1C}" type="pres">
      <dgm:prSet presAssocID="{7F4BD11D-C574-44EF-A1C0-CC4F9B2C7C92}" presName="Name0" presStyleCnt="0">
        <dgm:presLayoutVars>
          <dgm:dir/>
          <dgm:animLvl val="lvl"/>
          <dgm:resizeHandles val="exact"/>
        </dgm:presLayoutVars>
      </dgm:prSet>
      <dgm:spPr/>
    </dgm:pt>
    <dgm:pt modelId="{C98EA490-B8EE-4E79-B261-7C6233200EAE}" type="pres">
      <dgm:prSet presAssocID="{AFAB0164-03DA-451C-BD57-CAF2EDCC0AB9}" presName="linNode" presStyleCnt="0"/>
      <dgm:spPr/>
    </dgm:pt>
    <dgm:pt modelId="{B615AF7C-D8E0-424C-BB19-AD016EC895DB}" type="pres">
      <dgm:prSet presAssocID="{AFAB0164-03DA-451C-BD57-CAF2EDCC0AB9}" presName="parTx" presStyleLbl="revTx" presStyleIdx="0" presStyleCnt="1">
        <dgm:presLayoutVars>
          <dgm:chMax val="1"/>
          <dgm:bulletEnabled val="1"/>
        </dgm:presLayoutVars>
      </dgm:prSet>
      <dgm:spPr/>
    </dgm:pt>
    <dgm:pt modelId="{21BDB3F6-E4FB-4BD4-80D0-DE3D8D93D325}" type="pres">
      <dgm:prSet presAssocID="{AFAB0164-03DA-451C-BD57-CAF2EDCC0AB9}" presName="bracket" presStyleLbl="parChTrans1D1" presStyleIdx="0" presStyleCnt="1"/>
      <dgm:spPr/>
    </dgm:pt>
    <dgm:pt modelId="{BCD7B26B-F746-4001-A347-6FC2ECD1A4EB}" type="pres">
      <dgm:prSet presAssocID="{AFAB0164-03DA-451C-BD57-CAF2EDCC0AB9}" presName="spH" presStyleCnt="0"/>
      <dgm:spPr/>
    </dgm:pt>
    <dgm:pt modelId="{BD0738FD-57CE-4678-A3F3-E646C5BFA8AB}" type="pres">
      <dgm:prSet presAssocID="{AFAB0164-03DA-451C-BD57-CAF2EDCC0AB9}" presName="desTx" presStyleLbl="node1" presStyleIdx="0" presStyleCnt="1">
        <dgm:presLayoutVars>
          <dgm:bulletEnabled val="1"/>
        </dgm:presLayoutVars>
      </dgm:prSet>
      <dgm:spPr/>
    </dgm:pt>
  </dgm:ptLst>
  <dgm:cxnLst>
    <dgm:cxn modelId="{DA902B01-29F0-4D8D-AD4F-7E84D0C3B4B2}" srcId="{AFAB0164-03DA-451C-BD57-CAF2EDCC0AB9}" destId="{337CBA97-5A2A-4F3A-A2C0-3E2AA65EA09E}" srcOrd="4" destOrd="0" parTransId="{3867DA24-642D-42EA-B12E-0B797B7537AF}" sibTransId="{DE488E50-36A9-48C4-B2B4-FF9B6F02BB61}"/>
    <dgm:cxn modelId="{689FF031-BC5A-458E-8946-FDD659EAC36A}" srcId="{AFAB0164-03DA-451C-BD57-CAF2EDCC0AB9}" destId="{0C6BB40D-C761-4CA3-B823-F49130C5AE07}" srcOrd="2" destOrd="0" parTransId="{F00ECCEE-D5A0-41DE-B6C3-70D33E64F93B}" sibTransId="{09F72026-EDB9-4896-B535-77BC711124BA}"/>
    <dgm:cxn modelId="{7710FBDB-E257-431E-8BDC-F45CF36EC104}" type="presOf" srcId="{AFAB0164-03DA-451C-BD57-CAF2EDCC0AB9}" destId="{B615AF7C-D8E0-424C-BB19-AD016EC895DB}" srcOrd="0" destOrd="0" presId="urn:diagrams.loki3.com/BracketList"/>
    <dgm:cxn modelId="{3F2BBED8-E535-468D-9A23-812878221457}" srcId="{AFAB0164-03DA-451C-BD57-CAF2EDCC0AB9}" destId="{1F77584C-98BE-43D3-B9F1-303CD3FF424C}" srcOrd="6" destOrd="0" parTransId="{70310BAA-488C-4A9A-9BE1-C68BE4902CA7}" sibTransId="{1939A84B-A85D-4890-8301-14F6719C9698}"/>
    <dgm:cxn modelId="{5AFF0318-39B8-4D82-8F81-C9B892459552}" type="presOf" srcId="{BE8A07C9-12EC-44BC-AD1B-68DDF3B5A835}" destId="{BD0738FD-57CE-4678-A3F3-E646C5BFA8AB}" srcOrd="0" destOrd="5" presId="urn:diagrams.loki3.com/BracketList"/>
    <dgm:cxn modelId="{85DAFC75-2ECB-46A5-A1F0-DA9F7EDA2FD8}" srcId="{7F4BD11D-C574-44EF-A1C0-CC4F9B2C7C92}" destId="{AFAB0164-03DA-451C-BD57-CAF2EDCC0AB9}" srcOrd="0" destOrd="0" parTransId="{2B392412-344F-432C-985E-8D8424EF12CD}" sibTransId="{2D256540-DBFA-4D8B-8798-6B2396F7DF86}"/>
    <dgm:cxn modelId="{07C642EB-D206-4761-A459-822A6205F093}" type="presOf" srcId="{0C6BB40D-C761-4CA3-B823-F49130C5AE07}" destId="{BD0738FD-57CE-4678-A3F3-E646C5BFA8AB}" srcOrd="0" destOrd="2" presId="urn:diagrams.loki3.com/BracketList"/>
    <dgm:cxn modelId="{7CEFE010-ECF3-415C-9673-F34632C9C5BC}" srcId="{AFAB0164-03DA-451C-BD57-CAF2EDCC0AB9}" destId="{54931B32-141E-4B2D-96B3-67CF08FD600A}" srcOrd="3" destOrd="0" parTransId="{1DDAD195-199D-4000-A099-CA16A71CBF59}" sibTransId="{5D7CDFA3-453E-4B1F-8BE7-521931963534}"/>
    <dgm:cxn modelId="{EBF07AF8-E5BE-4800-BDBA-B73D2DAB52AC}" type="presOf" srcId="{54931B32-141E-4B2D-96B3-67CF08FD600A}" destId="{BD0738FD-57CE-4678-A3F3-E646C5BFA8AB}" srcOrd="0" destOrd="3" presId="urn:diagrams.loki3.com/BracketList"/>
    <dgm:cxn modelId="{48B1EE9A-9D96-42C4-8B41-C99F323A0CCC}" srcId="{AFAB0164-03DA-451C-BD57-CAF2EDCC0AB9}" destId="{BE8A07C9-12EC-44BC-AD1B-68DDF3B5A835}" srcOrd="5" destOrd="0" parTransId="{4A52CDE0-416E-46F9-8273-BCB1A754ECA4}" sibTransId="{670CD57C-378D-4284-9A76-96AB37B64A1F}"/>
    <dgm:cxn modelId="{8BF0D5A1-548F-4B4F-8B72-CE5035F31790}" type="presOf" srcId="{337CBA97-5A2A-4F3A-A2C0-3E2AA65EA09E}" destId="{BD0738FD-57CE-4678-A3F3-E646C5BFA8AB}" srcOrd="0" destOrd="4" presId="urn:diagrams.loki3.com/BracketList"/>
    <dgm:cxn modelId="{FCE88CAD-9B46-4C5B-B872-EB8AA294B62C}" type="presOf" srcId="{1FC76EDA-C376-403E-8D74-1849CE45E6B9}" destId="{BD0738FD-57CE-4678-A3F3-E646C5BFA8AB}" srcOrd="0" destOrd="1" presId="urn:diagrams.loki3.com/BracketList"/>
    <dgm:cxn modelId="{8F77BC1E-DAB5-40A1-A6F8-4BB0399EE084}" srcId="{AFAB0164-03DA-451C-BD57-CAF2EDCC0AB9}" destId="{1FC76EDA-C376-403E-8D74-1849CE45E6B9}" srcOrd="1" destOrd="0" parTransId="{FD70A84C-6B87-4879-831E-17BC314F4B7D}" sibTransId="{2C89A6B5-E7B5-4CCB-8887-74753033520B}"/>
    <dgm:cxn modelId="{461A27AA-BBE8-4CC3-B826-C4525EEBE7FE}" type="presOf" srcId="{1F77584C-98BE-43D3-B9F1-303CD3FF424C}" destId="{BD0738FD-57CE-4678-A3F3-E646C5BFA8AB}" srcOrd="0" destOrd="6" presId="urn:diagrams.loki3.com/BracketList"/>
    <dgm:cxn modelId="{06180D0A-AC14-4731-9CEE-7CC7119CAD65}" type="presOf" srcId="{3CEAA608-1B94-4AB7-910B-E1438EA16F5A}" destId="{BD0738FD-57CE-4678-A3F3-E646C5BFA8AB}" srcOrd="0" destOrd="0" presId="urn:diagrams.loki3.com/BracketList"/>
    <dgm:cxn modelId="{672F6D06-9C5B-4070-ACDA-D39F51A8AEAA}" srcId="{AFAB0164-03DA-451C-BD57-CAF2EDCC0AB9}" destId="{3CEAA608-1B94-4AB7-910B-E1438EA16F5A}" srcOrd="0" destOrd="0" parTransId="{8018308E-FA3F-4DB2-B4B3-A88B75EC42D3}" sibTransId="{0E43AEE0-B85A-404A-90BD-9751056DCDA9}"/>
    <dgm:cxn modelId="{81A211B6-5826-4368-B9E4-C84E422C8C44}" type="presOf" srcId="{7F4BD11D-C574-44EF-A1C0-CC4F9B2C7C92}" destId="{ACA344AA-FD9E-470C-A874-C2AA68FBCD1C}" srcOrd="0" destOrd="0" presId="urn:diagrams.loki3.com/BracketList"/>
    <dgm:cxn modelId="{D96DEEEE-5C13-4D9F-A56F-643FDA39DE06}" type="presParOf" srcId="{ACA344AA-FD9E-470C-A874-C2AA68FBCD1C}" destId="{C98EA490-B8EE-4E79-B261-7C6233200EAE}" srcOrd="0" destOrd="0" presId="urn:diagrams.loki3.com/BracketList"/>
    <dgm:cxn modelId="{A06B9C1E-1665-46C8-A58B-9BF4682102A3}" type="presParOf" srcId="{C98EA490-B8EE-4E79-B261-7C6233200EAE}" destId="{B615AF7C-D8E0-424C-BB19-AD016EC895DB}" srcOrd="0" destOrd="0" presId="urn:diagrams.loki3.com/BracketList"/>
    <dgm:cxn modelId="{F3E39752-E9AC-47D6-8999-0CC246CB224F}" type="presParOf" srcId="{C98EA490-B8EE-4E79-B261-7C6233200EAE}" destId="{21BDB3F6-E4FB-4BD4-80D0-DE3D8D93D325}" srcOrd="1" destOrd="0" presId="urn:diagrams.loki3.com/BracketList"/>
    <dgm:cxn modelId="{B3DA4C1D-2D11-432E-A80A-A31E1F2B8B6A}" type="presParOf" srcId="{C98EA490-B8EE-4E79-B261-7C6233200EAE}" destId="{BCD7B26B-F746-4001-A347-6FC2ECD1A4EB}" srcOrd="2" destOrd="0" presId="urn:diagrams.loki3.com/BracketList"/>
    <dgm:cxn modelId="{0CB891C7-7363-4BEF-BE41-C878AC40B2EF}" type="presParOf" srcId="{C98EA490-B8EE-4E79-B261-7C6233200EAE}" destId="{BD0738FD-57CE-4678-A3F3-E646C5BFA8A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4BD11D-C574-44EF-A1C0-CC4F9B2C7C92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AB0164-03DA-451C-BD57-CAF2EDCC0AB9}">
      <dgm:prSet phldrT="[Text]"/>
      <dgm:spPr/>
      <dgm:t>
        <a:bodyPr/>
        <a:lstStyle/>
        <a:p>
          <a:r>
            <a:rPr lang="es-MX" dirty="0"/>
            <a:t>Escuelas de pensamiento</a:t>
          </a:r>
          <a:endParaRPr lang="en-US" dirty="0"/>
        </a:p>
      </dgm:t>
    </dgm:pt>
    <dgm:pt modelId="{2B392412-344F-432C-985E-8D8424EF12CD}" type="parTrans" cxnId="{85DAFC75-2ECB-46A5-A1F0-DA9F7EDA2FD8}">
      <dgm:prSet/>
      <dgm:spPr/>
      <dgm:t>
        <a:bodyPr/>
        <a:lstStyle/>
        <a:p>
          <a:endParaRPr lang="en-US"/>
        </a:p>
      </dgm:t>
    </dgm:pt>
    <dgm:pt modelId="{2D256540-DBFA-4D8B-8798-6B2396F7DF86}" type="sibTrans" cxnId="{85DAFC75-2ECB-46A5-A1F0-DA9F7EDA2FD8}">
      <dgm:prSet/>
      <dgm:spPr/>
      <dgm:t>
        <a:bodyPr/>
        <a:lstStyle/>
        <a:p>
          <a:endParaRPr lang="en-US"/>
        </a:p>
      </dgm:t>
    </dgm:pt>
    <dgm:pt modelId="{3CEAA608-1B94-4AB7-910B-E1438EA16F5A}">
      <dgm:prSet phldrT="[Text]"/>
      <dgm:spPr/>
      <dgm:t>
        <a:bodyPr/>
        <a:lstStyle/>
        <a:p>
          <a:r>
            <a:rPr lang="es-MX" dirty="0"/>
            <a:t>Diseño regenerativo (</a:t>
          </a:r>
          <a:r>
            <a:rPr lang="es-MX" dirty="0" err="1"/>
            <a:t>Lyle</a:t>
          </a:r>
          <a:r>
            <a:rPr lang="es-MX" dirty="0"/>
            <a:t>, 1994).</a:t>
          </a:r>
          <a:endParaRPr lang="en-US" dirty="0"/>
        </a:p>
      </dgm:t>
    </dgm:pt>
    <dgm:pt modelId="{8018308E-FA3F-4DB2-B4B3-A88B75EC42D3}" type="parTrans" cxnId="{672F6D06-9C5B-4070-ACDA-D39F51A8AEAA}">
      <dgm:prSet/>
      <dgm:spPr/>
      <dgm:t>
        <a:bodyPr/>
        <a:lstStyle/>
        <a:p>
          <a:endParaRPr lang="en-US"/>
        </a:p>
      </dgm:t>
    </dgm:pt>
    <dgm:pt modelId="{0E43AEE0-B85A-404A-90BD-9751056DCDA9}" type="sibTrans" cxnId="{672F6D06-9C5B-4070-ACDA-D39F51A8AEAA}">
      <dgm:prSet/>
      <dgm:spPr/>
      <dgm:t>
        <a:bodyPr/>
        <a:lstStyle/>
        <a:p>
          <a:endParaRPr lang="en-US"/>
        </a:p>
      </dgm:t>
    </dgm:pt>
    <dgm:pt modelId="{1FC76EDA-C376-403E-8D74-1849CE45E6B9}">
      <dgm:prSet phldrT="[Text]"/>
      <dgm:spPr/>
      <dgm:t>
        <a:bodyPr/>
        <a:lstStyle/>
        <a:p>
          <a:r>
            <a:rPr lang="es-MX" dirty="0"/>
            <a:t>Economía del rendimiento (</a:t>
          </a:r>
          <a:r>
            <a:rPr lang="es-MX" dirty="0" err="1"/>
            <a:t>Stahel</a:t>
          </a:r>
          <a:r>
            <a:rPr lang="es-MX" dirty="0"/>
            <a:t>, 2010).</a:t>
          </a:r>
          <a:endParaRPr lang="en-US" dirty="0"/>
        </a:p>
      </dgm:t>
    </dgm:pt>
    <dgm:pt modelId="{FD70A84C-6B87-4879-831E-17BC314F4B7D}" type="parTrans" cxnId="{8F77BC1E-DAB5-40A1-A6F8-4BB0399EE084}">
      <dgm:prSet/>
      <dgm:spPr/>
      <dgm:t>
        <a:bodyPr/>
        <a:lstStyle/>
        <a:p>
          <a:endParaRPr lang="en-US"/>
        </a:p>
      </dgm:t>
    </dgm:pt>
    <dgm:pt modelId="{2C89A6B5-E7B5-4CCB-8887-74753033520B}" type="sibTrans" cxnId="{8F77BC1E-DAB5-40A1-A6F8-4BB0399EE084}">
      <dgm:prSet/>
      <dgm:spPr/>
      <dgm:t>
        <a:bodyPr/>
        <a:lstStyle/>
        <a:p>
          <a:endParaRPr lang="en-US"/>
        </a:p>
      </dgm:t>
    </dgm:pt>
    <dgm:pt modelId="{0C6BB40D-C761-4CA3-B823-F49130C5AE07}">
      <dgm:prSet phldrT="[Text]"/>
      <dgm:spPr/>
      <dgm:t>
        <a:bodyPr/>
        <a:lstStyle/>
        <a:p>
          <a:r>
            <a:rPr lang="es-MX" dirty="0"/>
            <a:t>De la cuna a la cuna (</a:t>
          </a:r>
          <a:r>
            <a:rPr lang="es-MX" dirty="0" err="1"/>
            <a:t>McDonough</a:t>
          </a:r>
          <a:r>
            <a:rPr lang="es-MX" dirty="0"/>
            <a:t> &amp; </a:t>
          </a:r>
          <a:r>
            <a:rPr lang="es-MX" dirty="0" err="1"/>
            <a:t>Braungart</a:t>
          </a:r>
          <a:r>
            <a:rPr lang="es-MX" dirty="0"/>
            <a:t>, 2008). </a:t>
          </a:r>
          <a:endParaRPr lang="en-US" dirty="0"/>
        </a:p>
      </dgm:t>
    </dgm:pt>
    <dgm:pt modelId="{F00ECCEE-D5A0-41DE-B6C3-70D33E64F93B}" type="parTrans" cxnId="{689FF031-BC5A-458E-8946-FDD659EAC36A}">
      <dgm:prSet/>
      <dgm:spPr/>
      <dgm:t>
        <a:bodyPr/>
        <a:lstStyle/>
        <a:p>
          <a:endParaRPr lang="en-US"/>
        </a:p>
      </dgm:t>
    </dgm:pt>
    <dgm:pt modelId="{09F72026-EDB9-4896-B535-77BC711124BA}" type="sibTrans" cxnId="{689FF031-BC5A-458E-8946-FDD659EAC36A}">
      <dgm:prSet/>
      <dgm:spPr/>
      <dgm:t>
        <a:bodyPr/>
        <a:lstStyle/>
        <a:p>
          <a:endParaRPr lang="en-US"/>
        </a:p>
      </dgm:t>
    </dgm:pt>
    <dgm:pt modelId="{54931B32-141E-4B2D-96B3-67CF08FD600A}">
      <dgm:prSet phldrT="[Text]"/>
      <dgm:spPr/>
      <dgm:t>
        <a:bodyPr/>
        <a:lstStyle/>
        <a:p>
          <a:r>
            <a:rPr lang="es-MX" dirty="0"/>
            <a:t>Ecología industrial (Cervantes, 2011).</a:t>
          </a:r>
          <a:endParaRPr lang="en-US" dirty="0"/>
        </a:p>
      </dgm:t>
    </dgm:pt>
    <dgm:pt modelId="{1DDAD195-199D-4000-A099-CA16A71CBF59}" type="parTrans" cxnId="{7CEFE010-ECF3-415C-9673-F34632C9C5BC}">
      <dgm:prSet/>
      <dgm:spPr/>
      <dgm:t>
        <a:bodyPr/>
        <a:lstStyle/>
        <a:p>
          <a:endParaRPr lang="en-US"/>
        </a:p>
      </dgm:t>
    </dgm:pt>
    <dgm:pt modelId="{5D7CDFA3-453E-4B1F-8BE7-521931963534}" type="sibTrans" cxnId="{7CEFE010-ECF3-415C-9673-F34632C9C5BC}">
      <dgm:prSet/>
      <dgm:spPr/>
      <dgm:t>
        <a:bodyPr/>
        <a:lstStyle/>
        <a:p>
          <a:endParaRPr lang="en-US"/>
        </a:p>
      </dgm:t>
    </dgm:pt>
    <dgm:pt modelId="{337CBA97-5A2A-4F3A-A2C0-3E2AA65EA09E}">
      <dgm:prSet phldrT="[Text]"/>
      <dgm:spPr/>
      <dgm:t>
        <a:bodyPr/>
        <a:lstStyle/>
        <a:p>
          <a:r>
            <a:rPr lang="es-ES" dirty="0" err="1"/>
            <a:t>Biomímesis</a:t>
          </a:r>
          <a:r>
            <a:rPr lang="es-ES" dirty="0"/>
            <a:t> (</a:t>
          </a:r>
          <a:r>
            <a:rPr lang="es-MX" dirty="0" err="1"/>
            <a:t>Benyus</a:t>
          </a:r>
          <a:r>
            <a:rPr lang="es-MX" dirty="0"/>
            <a:t>, 2012</a:t>
          </a:r>
          <a:r>
            <a:rPr lang="es-ES" dirty="0"/>
            <a:t>).</a:t>
          </a:r>
          <a:endParaRPr lang="en-US" dirty="0"/>
        </a:p>
      </dgm:t>
    </dgm:pt>
    <dgm:pt modelId="{3867DA24-642D-42EA-B12E-0B797B7537AF}" type="parTrans" cxnId="{DA902B01-29F0-4D8D-AD4F-7E84D0C3B4B2}">
      <dgm:prSet/>
      <dgm:spPr/>
      <dgm:t>
        <a:bodyPr/>
        <a:lstStyle/>
        <a:p>
          <a:endParaRPr lang="en-US"/>
        </a:p>
      </dgm:t>
    </dgm:pt>
    <dgm:pt modelId="{DE488E50-36A9-48C4-B2B4-FF9B6F02BB61}" type="sibTrans" cxnId="{DA902B01-29F0-4D8D-AD4F-7E84D0C3B4B2}">
      <dgm:prSet/>
      <dgm:spPr/>
      <dgm:t>
        <a:bodyPr/>
        <a:lstStyle/>
        <a:p>
          <a:endParaRPr lang="en-US"/>
        </a:p>
      </dgm:t>
    </dgm:pt>
    <dgm:pt modelId="{BE8A07C9-12EC-44BC-AD1B-68DDF3B5A835}">
      <dgm:prSet phldrT="[Text]"/>
      <dgm:spPr/>
      <dgm:t>
        <a:bodyPr/>
        <a:lstStyle/>
        <a:p>
          <a:r>
            <a:rPr lang="es-MX" dirty="0"/>
            <a:t>Economía azul (Gunter, 2011).</a:t>
          </a:r>
          <a:endParaRPr lang="en-US" dirty="0"/>
        </a:p>
      </dgm:t>
    </dgm:pt>
    <dgm:pt modelId="{4A52CDE0-416E-46F9-8273-BCB1A754ECA4}" type="parTrans" cxnId="{48B1EE9A-9D96-42C4-8B41-C99F323A0CCC}">
      <dgm:prSet/>
      <dgm:spPr/>
      <dgm:t>
        <a:bodyPr/>
        <a:lstStyle/>
        <a:p>
          <a:endParaRPr lang="en-US"/>
        </a:p>
      </dgm:t>
    </dgm:pt>
    <dgm:pt modelId="{670CD57C-378D-4284-9A76-96AB37B64A1F}" type="sibTrans" cxnId="{48B1EE9A-9D96-42C4-8B41-C99F323A0CCC}">
      <dgm:prSet/>
      <dgm:spPr/>
      <dgm:t>
        <a:bodyPr/>
        <a:lstStyle/>
        <a:p>
          <a:endParaRPr lang="en-US"/>
        </a:p>
      </dgm:t>
    </dgm:pt>
    <dgm:pt modelId="{1F77584C-98BE-43D3-B9F1-303CD3FF424C}">
      <dgm:prSet phldrT="[Text]"/>
      <dgm:spPr/>
      <dgm:t>
        <a:bodyPr/>
        <a:lstStyle/>
        <a:p>
          <a:r>
            <a:rPr lang="es-MX" dirty="0"/>
            <a:t>Capitalismo natural (A. </a:t>
          </a:r>
          <a:r>
            <a:rPr lang="es-MX" dirty="0" err="1"/>
            <a:t>Lovins</a:t>
          </a:r>
          <a:r>
            <a:rPr lang="es-MX" dirty="0"/>
            <a:t>, L. </a:t>
          </a:r>
          <a:r>
            <a:rPr lang="es-MX" dirty="0" err="1"/>
            <a:t>Lovins</a:t>
          </a:r>
          <a:r>
            <a:rPr lang="es-MX" dirty="0"/>
            <a:t> y </a:t>
          </a:r>
          <a:r>
            <a:rPr lang="es-MX" dirty="0" err="1"/>
            <a:t>Hawken</a:t>
          </a:r>
          <a:r>
            <a:rPr lang="es-MX" dirty="0"/>
            <a:t>, 2008).</a:t>
          </a:r>
          <a:endParaRPr lang="en-US" dirty="0"/>
        </a:p>
      </dgm:t>
    </dgm:pt>
    <dgm:pt modelId="{70310BAA-488C-4A9A-9BE1-C68BE4902CA7}" type="parTrans" cxnId="{3F2BBED8-E535-468D-9A23-812878221457}">
      <dgm:prSet/>
      <dgm:spPr/>
      <dgm:t>
        <a:bodyPr/>
        <a:lstStyle/>
        <a:p>
          <a:endParaRPr lang="en-US"/>
        </a:p>
      </dgm:t>
    </dgm:pt>
    <dgm:pt modelId="{1939A84B-A85D-4890-8301-14F6719C9698}" type="sibTrans" cxnId="{3F2BBED8-E535-468D-9A23-812878221457}">
      <dgm:prSet/>
      <dgm:spPr/>
      <dgm:t>
        <a:bodyPr/>
        <a:lstStyle/>
        <a:p>
          <a:endParaRPr lang="en-US"/>
        </a:p>
      </dgm:t>
    </dgm:pt>
    <dgm:pt modelId="{ACA344AA-FD9E-470C-A874-C2AA68FBCD1C}" type="pres">
      <dgm:prSet presAssocID="{7F4BD11D-C574-44EF-A1C0-CC4F9B2C7C92}" presName="Name0" presStyleCnt="0">
        <dgm:presLayoutVars>
          <dgm:dir/>
          <dgm:animLvl val="lvl"/>
          <dgm:resizeHandles val="exact"/>
        </dgm:presLayoutVars>
      </dgm:prSet>
      <dgm:spPr/>
    </dgm:pt>
    <dgm:pt modelId="{C98EA490-B8EE-4E79-B261-7C6233200EAE}" type="pres">
      <dgm:prSet presAssocID="{AFAB0164-03DA-451C-BD57-CAF2EDCC0AB9}" presName="linNode" presStyleCnt="0"/>
      <dgm:spPr/>
    </dgm:pt>
    <dgm:pt modelId="{B615AF7C-D8E0-424C-BB19-AD016EC895DB}" type="pres">
      <dgm:prSet presAssocID="{AFAB0164-03DA-451C-BD57-CAF2EDCC0AB9}" presName="parTx" presStyleLbl="revTx" presStyleIdx="0" presStyleCnt="1">
        <dgm:presLayoutVars>
          <dgm:chMax val="1"/>
          <dgm:bulletEnabled val="1"/>
        </dgm:presLayoutVars>
      </dgm:prSet>
      <dgm:spPr/>
    </dgm:pt>
    <dgm:pt modelId="{21BDB3F6-E4FB-4BD4-80D0-DE3D8D93D325}" type="pres">
      <dgm:prSet presAssocID="{AFAB0164-03DA-451C-BD57-CAF2EDCC0AB9}" presName="bracket" presStyleLbl="parChTrans1D1" presStyleIdx="0" presStyleCnt="1"/>
      <dgm:spPr/>
    </dgm:pt>
    <dgm:pt modelId="{BCD7B26B-F746-4001-A347-6FC2ECD1A4EB}" type="pres">
      <dgm:prSet presAssocID="{AFAB0164-03DA-451C-BD57-CAF2EDCC0AB9}" presName="spH" presStyleCnt="0"/>
      <dgm:spPr/>
    </dgm:pt>
    <dgm:pt modelId="{BD0738FD-57CE-4678-A3F3-E646C5BFA8AB}" type="pres">
      <dgm:prSet presAssocID="{AFAB0164-03DA-451C-BD57-CAF2EDCC0AB9}" presName="desTx" presStyleLbl="node1" presStyleIdx="0" presStyleCnt="1">
        <dgm:presLayoutVars>
          <dgm:bulletEnabled val="1"/>
        </dgm:presLayoutVars>
      </dgm:prSet>
      <dgm:spPr/>
    </dgm:pt>
  </dgm:ptLst>
  <dgm:cxnLst>
    <dgm:cxn modelId="{DA902B01-29F0-4D8D-AD4F-7E84D0C3B4B2}" srcId="{AFAB0164-03DA-451C-BD57-CAF2EDCC0AB9}" destId="{337CBA97-5A2A-4F3A-A2C0-3E2AA65EA09E}" srcOrd="4" destOrd="0" parTransId="{3867DA24-642D-42EA-B12E-0B797B7537AF}" sibTransId="{DE488E50-36A9-48C4-B2B4-FF9B6F02BB61}"/>
    <dgm:cxn modelId="{689FF031-BC5A-458E-8946-FDD659EAC36A}" srcId="{AFAB0164-03DA-451C-BD57-CAF2EDCC0AB9}" destId="{0C6BB40D-C761-4CA3-B823-F49130C5AE07}" srcOrd="2" destOrd="0" parTransId="{F00ECCEE-D5A0-41DE-B6C3-70D33E64F93B}" sibTransId="{09F72026-EDB9-4896-B535-77BC711124BA}"/>
    <dgm:cxn modelId="{7710FBDB-E257-431E-8BDC-F45CF36EC104}" type="presOf" srcId="{AFAB0164-03DA-451C-BD57-CAF2EDCC0AB9}" destId="{B615AF7C-D8E0-424C-BB19-AD016EC895DB}" srcOrd="0" destOrd="0" presId="urn:diagrams.loki3.com/BracketList"/>
    <dgm:cxn modelId="{3F2BBED8-E535-468D-9A23-812878221457}" srcId="{AFAB0164-03DA-451C-BD57-CAF2EDCC0AB9}" destId="{1F77584C-98BE-43D3-B9F1-303CD3FF424C}" srcOrd="6" destOrd="0" parTransId="{70310BAA-488C-4A9A-9BE1-C68BE4902CA7}" sibTransId="{1939A84B-A85D-4890-8301-14F6719C9698}"/>
    <dgm:cxn modelId="{5AFF0318-39B8-4D82-8F81-C9B892459552}" type="presOf" srcId="{BE8A07C9-12EC-44BC-AD1B-68DDF3B5A835}" destId="{BD0738FD-57CE-4678-A3F3-E646C5BFA8AB}" srcOrd="0" destOrd="5" presId="urn:diagrams.loki3.com/BracketList"/>
    <dgm:cxn modelId="{85DAFC75-2ECB-46A5-A1F0-DA9F7EDA2FD8}" srcId="{7F4BD11D-C574-44EF-A1C0-CC4F9B2C7C92}" destId="{AFAB0164-03DA-451C-BD57-CAF2EDCC0AB9}" srcOrd="0" destOrd="0" parTransId="{2B392412-344F-432C-985E-8D8424EF12CD}" sibTransId="{2D256540-DBFA-4D8B-8798-6B2396F7DF86}"/>
    <dgm:cxn modelId="{07C642EB-D206-4761-A459-822A6205F093}" type="presOf" srcId="{0C6BB40D-C761-4CA3-B823-F49130C5AE07}" destId="{BD0738FD-57CE-4678-A3F3-E646C5BFA8AB}" srcOrd="0" destOrd="2" presId="urn:diagrams.loki3.com/BracketList"/>
    <dgm:cxn modelId="{7CEFE010-ECF3-415C-9673-F34632C9C5BC}" srcId="{AFAB0164-03DA-451C-BD57-CAF2EDCC0AB9}" destId="{54931B32-141E-4B2D-96B3-67CF08FD600A}" srcOrd="3" destOrd="0" parTransId="{1DDAD195-199D-4000-A099-CA16A71CBF59}" sibTransId="{5D7CDFA3-453E-4B1F-8BE7-521931963534}"/>
    <dgm:cxn modelId="{EBF07AF8-E5BE-4800-BDBA-B73D2DAB52AC}" type="presOf" srcId="{54931B32-141E-4B2D-96B3-67CF08FD600A}" destId="{BD0738FD-57CE-4678-A3F3-E646C5BFA8AB}" srcOrd="0" destOrd="3" presId="urn:diagrams.loki3.com/BracketList"/>
    <dgm:cxn modelId="{48B1EE9A-9D96-42C4-8B41-C99F323A0CCC}" srcId="{AFAB0164-03DA-451C-BD57-CAF2EDCC0AB9}" destId="{BE8A07C9-12EC-44BC-AD1B-68DDF3B5A835}" srcOrd="5" destOrd="0" parTransId="{4A52CDE0-416E-46F9-8273-BCB1A754ECA4}" sibTransId="{670CD57C-378D-4284-9A76-96AB37B64A1F}"/>
    <dgm:cxn modelId="{8BF0D5A1-548F-4B4F-8B72-CE5035F31790}" type="presOf" srcId="{337CBA97-5A2A-4F3A-A2C0-3E2AA65EA09E}" destId="{BD0738FD-57CE-4678-A3F3-E646C5BFA8AB}" srcOrd="0" destOrd="4" presId="urn:diagrams.loki3.com/BracketList"/>
    <dgm:cxn modelId="{FCE88CAD-9B46-4C5B-B872-EB8AA294B62C}" type="presOf" srcId="{1FC76EDA-C376-403E-8D74-1849CE45E6B9}" destId="{BD0738FD-57CE-4678-A3F3-E646C5BFA8AB}" srcOrd="0" destOrd="1" presId="urn:diagrams.loki3.com/BracketList"/>
    <dgm:cxn modelId="{8F77BC1E-DAB5-40A1-A6F8-4BB0399EE084}" srcId="{AFAB0164-03DA-451C-BD57-CAF2EDCC0AB9}" destId="{1FC76EDA-C376-403E-8D74-1849CE45E6B9}" srcOrd="1" destOrd="0" parTransId="{FD70A84C-6B87-4879-831E-17BC314F4B7D}" sibTransId="{2C89A6B5-E7B5-4CCB-8887-74753033520B}"/>
    <dgm:cxn modelId="{461A27AA-BBE8-4CC3-B826-C4525EEBE7FE}" type="presOf" srcId="{1F77584C-98BE-43D3-B9F1-303CD3FF424C}" destId="{BD0738FD-57CE-4678-A3F3-E646C5BFA8AB}" srcOrd="0" destOrd="6" presId="urn:diagrams.loki3.com/BracketList"/>
    <dgm:cxn modelId="{06180D0A-AC14-4731-9CEE-7CC7119CAD65}" type="presOf" srcId="{3CEAA608-1B94-4AB7-910B-E1438EA16F5A}" destId="{BD0738FD-57CE-4678-A3F3-E646C5BFA8AB}" srcOrd="0" destOrd="0" presId="urn:diagrams.loki3.com/BracketList"/>
    <dgm:cxn modelId="{672F6D06-9C5B-4070-ACDA-D39F51A8AEAA}" srcId="{AFAB0164-03DA-451C-BD57-CAF2EDCC0AB9}" destId="{3CEAA608-1B94-4AB7-910B-E1438EA16F5A}" srcOrd="0" destOrd="0" parTransId="{8018308E-FA3F-4DB2-B4B3-A88B75EC42D3}" sibTransId="{0E43AEE0-B85A-404A-90BD-9751056DCDA9}"/>
    <dgm:cxn modelId="{81A211B6-5826-4368-B9E4-C84E422C8C44}" type="presOf" srcId="{7F4BD11D-C574-44EF-A1C0-CC4F9B2C7C92}" destId="{ACA344AA-FD9E-470C-A874-C2AA68FBCD1C}" srcOrd="0" destOrd="0" presId="urn:diagrams.loki3.com/BracketList"/>
    <dgm:cxn modelId="{D96DEEEE-5C13-4D9F-A56F-643FDA39DE06}" type="presParOf" srcId="{ACA344AA-FD9E-470C-A874-C2AA68FBCD1C}" destId="{C98EA490-B8EE-4E79-B261-7C6233200EAE}" srcOrd="0" destOrd="0" presId="urn:diagrams.loki3.com/BracketList"/>
    <dgm:cxn modelId="{A06B9C1E-1665-46C8-A58B-9BF4682102A3}" type="presParOf" srcId="{C98EA490-B8EE-4E79-B261-7C6233200EAE}" destId="{B615AF7C-D8E0-424C-BB19-AD016EC895DB}" srcOrd="0" destOrd="0" presId="urn:diagrams.loki3.com/BracketList"/>
    <dgm:cxn modelId="{F3E39752-E9AC-47D6-8999-0CC246CB224F}" type="presParOf" srcId="{C98EA490-B8EE-4E79-B261-7C6233200EAE}" destId="{21BDB3F6-E4FB-4BD4-80D0-DE3D8D93D325}" srcOrd="1" destOrd="0" presId="urn:diagrams.loki3.com/BracketList"/>
    <dgm:cxn modelId="{B3DA4C1D-2D11-432E-A80A-A31E1F2B8B6A}" type="presParOf" srcId="{C98EA490-B8EE-4E79-B261-7C6233200EAE}" destId="{BCD7B26B-F746-4001-A347-6FC2ECD1A4EB}" srcOrd="2" destOrd="0" presId="urn:diagrams.loki3.com/BracketList"/>
    <dgm:cxn modelId="{0CB891C7-7363-4BEF-BE41-C878AC40B2EF}" type="presParOf" srcId="{C98EA490-B8EE-4E79-B261-7C6233200EAE}" destId="{BD0738FD-57CE-4678-A3F3-E646C5BFA8A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3E14D3-0723-4B70-9ECF-5BD3A8644D2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188825-7759-4536-84E8-23AF931758C7}">
      <dgm:prSet phldrT="[Text]" custT="1"/>
      <dgm:spPr/>
      <dgm:t>
        <a:bodyPr/>
        <a:lstStyle/>
        <a:p>
          <a:r>
            <a:rPr lang="es-MX" sz="2800" dirty="0"/>
            <a:t>OBJETIVO GENERAL</a:t>
          </a:r>
          <a:endParaRPr lang="en-US" sz="2800" dirty="0"/>
        </a:p>
      </dgm:t>
    </dgm:pt>
    <dgm:pt modelId="{0EDA213E-C3DB-4D35-B9D7-3002125CCCA1}" type="parTrans" cxnId="{329CB1BB-3630-410D-B1D2-01BBB2D04F76}">
      <dgm:prSet/>
      <dgm:spPr/>
      <dgm:t>
        <a:bodyPr/>
        <a:lstStyle/>
        <a:p>
          <a:endParaRPr lang="en-US" sz="1600"/>
        </a:p>
      </dgm:t>
    </dgm:pt>
    <dgm:pt modelId="{75833116-66C7-4F25-B552-BB6E0246F385}" type="sibTrans" cxnId="{329CB1BB-3630-410D-B1D2-01BBB2D04F76}">
      <dgm:prSet/>
      <dgm:spPr/>
      <dgm:t>
        <a:bodyPr/>
        <a:lstStyle/>
        <a:p>
          <a:endParaRPr lang="en-US" sz="1600"/>
        </a:p>
      </dgm:t>
    </dgm:pt>
    <dgm:pt modelId="{7D0F7692-1601-4F2E-89AB-A914BF1EF174}">
      <dgm:prSet phldrT="[Text]" custT="1"/>
      <dgm:spPr/>
      <dgm:t>
        <a:bodyPr/>
        <a:lstStyle/>
        <a:p>
          <a:r>
            <a:rPr lang="es-MX" sz="1400" i="1" dirty="0"/>
            <a:t>Identificar a la Economía Circular como un modelo económico alternativo para la industria del plástico PET y los centros de acopio de PET en desuso, de la Ciudad de Querétaro, proponiendo su adopción como una vía para el logro de la sustentabilidad económica y ambiental.</a:t>
          </a:r>
          <a:endParaRPr lang="en-US" sz="1600" dirty="0"/>
        </a:p>
      </dgm:t>
    </dgm:pt>
    <dgm:pt modelId="{B118A9B9-1017-4669-8C7E-7828C814017A}" type="parTrans" cxnId="{C7262A50-FDBC-4EFA-8D92-DA610269784D}">
      <dgm:prSet/>
      <dgm:spPr/>
      <dgm:t>
        <a:bodyPr/>
        <a:lstStyle/>
        <a:p>
          <a:endParaRPr lang="en-US" sz="1600"/>
        </a:p>
      </dgm:t>
    </dgm:pt>
    <dgm:pt modelId="{E79BE08A-9149-4B5E-A6D9-2640A121105B}" type="sibTrans" cxnId="{C7262A50-FDBC-4EFA-8D92-DA610269784D}">
      <dgm:prSet/>
      <dgm:spPr/>
      <dgm:t>
        <a:bodyPr/>
        <a:lstStyle/>
        <a:p>
          <a:endParaRPr lang="en-US" sz="1600"/>
        </a:p>
      </dgm:t>
    </dgm:pt>
    <dgm:pt modelId="{EB87F678-7515-4093-9997-C63841C3F8ED}">
      <dgm:prSet phldrT="[Text]" custT="1"/>
      <dgm:spPr/>
      <dgm:t>
        <a:bodyPr/>
        <a:lstStyle/>
        <a:p>
          <a:r>
            <a:rPr lang="es-MX" sz="2800" dirty="0"/>
            <a:t>OBJETIVOS ESPECÍFICOS</a:t>
          </a:r>
          <a:endParaRPr lang="en-US" sz="2800" dirty="0"/>
        </a:p>
      </dgm:t>
    </dgm:pt>
    <dgm:pt modelId="{8D2C3B8A-4343-4AD5-BDC8-0086EFAFC3F5}" type="parTrans" cxnId="{210B0154-A48F-48F7-850F-793976AF4F1A}">
      <dgm:prSet/>
      <dgm:spPr/>
      <dgm:t>
        <a:bodyPr/>
        <a:lstStyle/>
        <a:p>
          <a:endParaRPr lang="en-US" sz="1600"/>
        </a:p>
      </dgm:t>
    </dgm:pt>
    <dgm:pt modelId="{0EA346F7-E9D6-4D4A-8D54-7E12AFDE1D15}" type="sibTrans" cxnId="{210B0154-A48F-48F7-850F-793976AF4F1A}">
      <dgm:prSet/>
      <dgm:spPr/>
      <dgm:t>
        <a:bodyPr/>
        <a:lstStyle/>
        <a:p>
          <a:endParaRPr lang="en-US" sz="1600"/>
        </a:p>
      </dgm:t>
    </dgm:pt>
    <dgm:pt modelId="{91E1B1A4-5C76-468E-8E8F-C850F5B619A5}">
      <dgm:prSet phldrT="[Text]" custT="1"/>
      <dgm:spPr/>
      <dgm:t>
        <a:bodyPr/>
        <a:lstStyle/>
        <a:p>
          <a:pPr algn="ctr"/>
          <a:r>
            <a:rPr lang="es-MX" sz="1400" dirty="0"/>
            <a:t>Identificar las pautas del modelo de Economía Circular que pueden ser adoptadas en la industria del plástico (PET) para la sustentabilidad ambiental y económica del sector.</a:t>
          </a:r>
          <a:endParaRPr lang="en-US" sz="1400" dirty="0"/>
        </a:p>
      </dgm:t>
    </dgm:pt>
    <dgm:pt modelId="{E0F35CA8-2734-4FA0-9FAF-7193FB9D1DCB}" type="parTrans" cxnId="{0DF076EF-7C74-4180-A7CC-9849551B1B7E}">
      <dgm:prSet/>
      <dgm:spPr/>
      <dgm:t>
        <a:bodyPr/>
        <a:lstStyle/>
        <a:p>
          <a:endParaRPr lang="en-US" sz="1600"/>
        </a:p>
      </dgm:t>
    </dgm:pt>
    <dgm:pt modelId="{06344E54-CE4F-4164-9DDF-7430DF2B8B4B}" type="sibTrans" cxnId="{0DF076EF-7C74-4180-A7CC-9849551B1B7E}">
      <dgm:prSet/>
      <dgm:spPr/>
      <dgm:t>
        <a:bodyPr/>
        <a:lstStyle/>
        <a:p>
          <a:endParaRPr lang="en-US" sz="1600"/>
        </a:p>
      </dgm:t>
    </dgm:pt>
    <dgm:pt modelId="{B16F27E0-C4B5-432A-A1AA-4D8384E0EAC9}">
      <dgm:prSet phldrT="[Text]" custT="1"/>
      <dgm:spPr/>
      <dgm:t>
        <a:bodyPr/>
        <a:lstStyle/>
        <a:p>
          <a:pPr algn="ctr"/>
          <a:r>
            <a:rPr lang="es-MX" sz="1300" dirty="0"/>
            <a:t>Desarrollar una propuesta basada en el modelo de Economía Circular para la industria del plástico PET ubicada en el Estado de Querétaro, que incluya los elementos de sustentabilidad y viabilidad económica.</a:t>
          </a:r>
          <a:endParaRPr lang="en-US" sz="1300" dirty="0"/>
        </a:p>
      </dgm:t>
    </dgm:pt>
    <dgm:pt modelId="{197D7925-67D5-472C-BB98-5694D669D244}" type="parTrans" cxnId="{456C4BBF-A2E7-4D3E-A4C0-E7D390189EC1}">
      <dgm:prSet/>
      <dgm:spPr/>
      <dgm:t>
        <a:bodyPr/>
        <a:lstStyle/>
        <a:p>
          <a:endParaRPr lang="en-US" sz="1600"/>
        </a:p>
      </dgm:t>
    </dgm:pt>
    <dgm:pt modelId="{5AB7ABD1-BF18-447E-B397-5C99558B932E}" type="sibTrans" cxnId="{456C4BBF-A2E7-4D3E-A4C0-E7D390189EC1}">
      <dgm:prSet/>
      <dgm:spPr/>
      <dgm:t>
        <a:bodyPr/>
        <a:lstStyle/>
        <a:p>
          <a:endParaRPr lang="en-US" sz="1600"/>
        </a:p>
      </dgm:t>
    </dgm:pt>
    <dgm:pt modelId="{9CD16829-E88C-413E-9C54-DDCF3090CD1E}">
      <dgm:prSet phldrT="[Text]" custT="1"/>
      <dgm:spPr/>
      <dgm:t>
        <a:bodyPr/>
        <a:lstStyle/>
        <a:p>
          <a:pPr algn="ctr"/>
          <a:r>
            <a:rPr lang="es-MX" sz="1300" dirty="0"/>
            <a:t>Proponer políticas ambientales y económicas para la industria del plástico, que puedan ser ejecutadas desde el gobierno local del Estado de Querétaro.</a:t>
          </a:r>
          <a:endParaRPr lang="en-US" sz="1300" dirty="0"/>
        </a:p>
      </dgm:t>
    </dgm:pt>
    <dgm:pt modelId="{E89CB739-3C3C-4CB1-AA00-0F485029CCB7}" type="parTrans" cxnId="{939C4605-B57F-48F2-9FBD-45345981FC2D}">
      <dgm:prSet/>
      <dgm:spPr/>
      <dgm:t>
        <a:bodyPr/>
        <a:lstStyle/>
        <a:p>
          <a:endParaRPr lang="en-US" sz="1600"/>
        </a:p>
      </dgm:t>
    </dgm:pt>
    <dgm:pt modelId="{873C1B77-8414-4A0B-BAF7-23943A9855E1}" type="sibTrans" cxnId="{939C4605-B57F-48F2-9FBD-45345981FC2D}">
      <dgm:prSet/>
      <dgm:spPr/>
      <dgm:t>
        <a:bodyPr/>
        <a:lstStyle/>
        <a:p>
          <a:endParaRPr lang="en-US" sz="1600"/>
        </a:p>
      </dgm:t>
    </dgm:pt>
    <dgm:pt modelId="{AEAEACC8-1488-4C99-9F3C-260AEE455C43}">
      <dgm:prSet phldrT="[Text]" custT="1"/>
      <dgm:spPr/>
      <dgm:t>
        <a:bodyPr/>
        <a:lstStyle/>
        <a:p>
          <a:r>
            <a:rPr lang="es-MX" sz="1600" dirty="0"/>
            <a:t>Fabricantes/comercializadores y centros de acopio de </a:t>
          </a:r>
          <a:r>
            <a:rPr lang="en-US" sz="1600" b="0" i="0" dirty="0" err="1"/>
            <a:t>polietileno</a:t>
          </a:r>
          <a:r>
            <a:rPr lang="en-US" sz="1600" b="0" i="0" dirty="0"/>
            <a:t> tereftalato (</a:t>
          </a:r>
          <a:r>
            <a:rPr lang="es-MX" sz="1600" dirty="0"/>
            <a:t>PET) de la Ciudad de Querétaro.</a:t>
          </a:r>
          <a:endParaRPr lang="en-US" sz="1600" dirty="0"/>
        </a:p>
      </dgm:t>
    </dgm:pt>
    <dgm:pt modelId="{A18AA251-A4D2-43AB-9D25-45B7A5DCC6BF}" type="parTrans" cxnId="{D6AFEA49-F86A-497D-B8D5-F20ABB3CA891}">
      <dgm:prSet/>
      <dgm:spPr/>
      <dgm:t>
        <a:bodyPr/>
        <a:lstStyle/>
        <a:p>
          <a:endParaRPr lang="en-US"/>
        </a:p>
      </dgm:t>
    </dgm:pt>
    <dgm:pt modelId="{02614DEA-AFE8-48FC-87CE-6852EA0EB890}" type="sibTrans" cxnId="{D6AFEA49-F86A-497D-B8D5-F20ABB3CA891}">
      <dgm:prSet/>
      <dgm:spPr/>
      <dgm:t>
        <a:bodyPr/>
        <a:lstStyle/>
        <a:p>
          <a:endParaRPr lang="en-US"/>
        </a:p>
      </dgm:t>
    </dgm:pt>
    <dgm:pt modelId="{BFAD41C7-DF05-42C9-B0BB-C53A26ED3E25}">
      <dgm:prSet phldrT="[Text]" custT="1"/>
      <dgm:spPr/>
      <dgm:t>
        <a:bodyPr/>
        <a:lstStyle/>
        <a:p>
          <a:r>
            <a:rPr lang="es-MX" sz="2800" dirty="0"/>
            <a:t>OBJETO DE ESTUDIO</a:t>
          </a:r>
          <a:endParaRPr lang="en-US" sz="2800" dirty="0"/>
        </a:p>
      </dgm:t>
    </dgm:pt>
    <dgm:pt modelId="{FD6B7CC5-77A8-4768-9AC6-66414BD0D840}" type="parTrans" cxnId="{6294CD52-3F6A-4962-9ECE-F2DD46B3053C}">
      <dgm:prSet/>
      <dgm:spPr/>
      <dgm:t>
        <a:bodyPr/>
        <a:lstStyle/>
        <a:p>
          <a:endParaRPr lang="en-US"/>
        </a:p>
      </dgm:t>
    </dgm:pt>
    <dgm:pt modelId="{C0E9593D-11B2-49CF-AF43-787DDECF060D}" type="sibTrans" cxnId="{6294CD52-3F6A-4962-9ECE-F2DD46B3053C}">
      <dgm:prSet/>
      <dgm:spPr/>
      <dgm:t>
        <a:bodyPr/>
        <a:lstStyle/>
        <a:p>
          <a:endParaRPr lang="en-US"/>
        </a:p>
      </dgm:t>
    </dgm:pt>
    <dgm:pt modelId="{7BD344E0-1D19-4577-89EF-13D3E358716B}" type="pres">
      <dgm:prSet presAssocID="{683E14D3-0723-4B70-9ECF-5BD3A8644D2F}" presName="Name0" presStyleCnt="0">
        <dgm:presLayoutVars>
          <dgm:dir/>
          <dgm:animLvl val="lvl"/>
          <dgm:resizeHandles val="exact"/>
        </dgm:presLayoutVars>
      </dgm:prSet>
      <dgm:spPr/>
    </dgm:pt>
    <dgm:pt modelId="{FCD5BE54-473C-4262-A6EA-5F5FA185FBEC}" type="pres">
      <dgm:prSet presAssocID="{EB87F678-7515-4093-9997-C63841C3F8ED}" presName="boxAndChildren" presStyleCnt="0"/>
      <dgm:spPr/>
    </dgm:pt>
    <dgm:pt modelId="{D35F70BA-D662-42DA-AC78-1C05F619D810}" type="pres">
      <dgm:prSet presAssocID="{EB87F678-7515-4093-9997-C63841C3F8ED}" presName="parentTextBox" presStyleLbl="node1" presStyleIdx="0" presStyleCnt="3"/>
      <dgm:spPr/>
    </dgm:pt>
    <dgm:pt modelId="{AFB50D2B-41DE-479A-99FE-9C595504E98C}" type="pres">
      <dgm:prSet presAssocID="{EB87F678-7515-4093-9997-C63841C3F8ED}" presName="entireBox" presStyleLbl="node1" presStyleIdx="0" presStyleCnt="3" custScaleY="78731" custLinFactNeighborY="-11571"/>
      <dgm:spPr/>
    </dgm:pt>
    <dgm:pt modelId="{BD3AA8E5-FB26-4306-B27B-5B4485729EC5}" type="pres">
      <dgm:prSet presAssocID="{EB87F678-7515-4093-9997-C63841C3F8ED}" presName="descendantBox" presStyleCnt="0"/>
      <dgm:spPr/>
    </dgm:pt>
    <dgm:pt modelId="{7CDA1193-AB5E-4D48-A3B3-9E5907CFFB33}" type="pres">
      <dgm:prSet presAssocID="{91E1B1A4-5C76-468E-8E8F-C850F5B619A5}" presName="childTextBox" presStyleLbl="fgAccFollowNode1" presStyleIdx="0" presStyleCnt="5" custScaleY="200309" custLinFactNeighborY="1589">
        <dgm:presLayoutVars>
          <dgm:bulletEnabled val="1"/>
        </dgm:presLayoutVars>
      </dgm:prSet>
      <dgm:spPr/>
    </dgm:pt>
    <dgm:pt modelId="{0F9806B8-4177-43B6-949D-AE27C568C007}" type="pres">
      <dgm:prSet presAssocID="{B16F27E0-C4B5-432A-A1AA-4D8384E0EAC9}" presName="childTextBox" presStyleLbl="fgAccFollowNode1" presStyleIdx="1" presStyleCnt="5" custScaleY="200309" custLinFactNeighborY="1589">
        <dgm:presLayoutVars>
          <dgm:bulletEnabled val="1"/>
        </dgm:presLayoutVars>
      </dgm:prSet>
      <dgm:spPr/>
    </dgm:pt>
    <dgm:pt modelId="{D988DEB3-7477-47AF-8F11-D438CB81C506}" type="pres">
      <dgm:prSet presAssocID="{9CD16829-E88C-413E-9C54-DDCF3090CD1E}" presName="childTextBox" presStyleLbl="fgAccFollowNode1" presStyleIdx="2" presStyleCnt="5" custScaleY="200309" custLinFactNeighborY="1589">
        <dgm:presLayoutVars>
          <dgm:bulletEnabled val="1"/>
        </dgm:presLayoutVars>
      </dgm:prSet>
      <dgm:spPr/>
    </dgm:pt>
    <dgm:pt modelId="{F9E9B35D-D476-4DAB-A0BA-67F0D670898F}" type="pres">
      <dgm:prSet presAssocID="{75833116-66C7-4F25-B552-BB6E0246F385}" presName="sp" presStyleCnt="0"/>
      <dgm:spPr/>
    </dgm:pt>
    <dgm:pt modelId="{38C9A7B5-F8CB-4DDE-A85E-2EB53D02D56C}" type="pres">
      <dgm:prSet presAssocID="{8A188825-7759-4536-84E8-23AF931758C7}" presName="arrowAndChildren" presStyleCnt="0"/>
      <dgm:spPr/>
    </dgm:pt>
    <dgm:pt modelId="{0E8917E6-F784-4C5A-A796-99B92B3C4B19}" type="pres">
      <dgm:prSet presAssocID="{8A188825-7759-4536-84E8-23AF931758C7}" presName="parentTextArrow" presStyleLbl="node1" presStyleIdx="0" presStyleCnt="3"/>
      <dgm:spPr/>
    </dgm:pt>
    <dgm:pt modelId="{FE5CF2DA-0CD5-46FA-8C82-EF664B735EF9}" type="pres">
      <dgm:prSet presAssocID="{8A188825-7759-4536-84E8-23AF931758C7}" presName="arrow" presStyleLbl="node1" presStyleIdx="1" presStyleCnt="3" custScaleY="81667"/>
      <dgm:spPr/>
    </dgm:pt>
    <dgm:pt modelId="{7112CF16-952D-4648-B899-4581D3D35A5D}" type="pres">
      <dgm:prSet presAssocID="{8A188825-7759-4536-84E8-23AF931758C7}" presName="descendantArrow" presStyleCnt="0"/>
      <dgm:spPr/>
    </dgm:pt>
    <dgm:pt modelId="{A6B95853-0148-49DE-9B11-63DA0A8027AB}" type="pres">
      <dgm:prSet presAssocID="{7D0F7692-1601-4F2E-89AB-A914BF1EF174}" presName="childTextArrow" presStyleLbl="fgAccFollowNode1" presStyleIdx="3" presStyleCnt="5">
        <dgm:presLayoutVars>
          <dgm:bulletEnabled val="1"/>
        </dgm:presLayoutVars>
      </dgm:prSet>
      <dgm:spPr/>
    </dgm:pt>
    <dgm:pt modelId="{93B33A19-FFBB-4E87-96FB-AD2767EE5E08}" type="pres">
      <dgm:prSet presAssocID="{C0E9593D-11B2-49CF-AF43-787DDECF060D}" presName="sp" presStyleCnt="0"/>
      <dgm:spPr/>
    </dgm:pt>
    <dgm:pt modelId="{922C656A-2268-4AE2-81DD-43A422174CB5}" type="pres">
      <dgm:prSet presAssocID="{BFAD41C7-DF05-42C9-B0BB-C53A26ED3E25}" presName="arrowAndChildren" presStyleCnt="0"/>
      <dgm:spPr/>
    </dgm:pt>
    <dgm:pt modelId="{B5DCF376-EA3B-425F-BC6B-C62EBD2A49F7}" type="pres">
      <dgm:prSet presAssocID="{BFAD41C7-DF05-42C9-B0BB-C53A26ED3E25}" presName="parentTextArrow" presStyleLbl="node1" presStyleIdx="1" presStyleCnt="3"/>
      <dgm:spPr/>
    </dgm:pt>
    <dgm:pt modelId="{37F8AE0E-499A-40ED-8D19-8C75918566DE}" type="pres">
      <dgm:prSet presAssocID="{BFAD41C7-DF05-42C9-B0BB-C53A26ED3E25}" presName="arrow" presStyleLbl="node1" presStyleIdx="2" presStyleCnt="3" custScaleY="67658"/>
      <dgm:spPr/>
    </dgm:pt>
    <dgm:pt modelId="{723F6096-460E-4E6C-B772-EB9AA1ABEC8B}" type="pres">
      <dgm:prSet presAssocID="{BFAD41C7-DF05-42C9-B0BB-C53A26ED3E25}" presName="descendantArrow" presStyleCnt="0"/>
      <dgm:spPr/>
    </dgm:pt>
    <dgm:pt modelId="{E02A97AD-831D-42F4-8BF9-FDE69CF64585}" type="pres">
      <dgm:prSet presAssocID="{AEAEACC8-1488-4C99-9F3C-260AEE455C43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939C4605-B57F-48F2-9FBD-45345981FC2D}" srcId="{EB87F678-7515-4093-9997-C63841C3F8ED}" destId="{9CD16829-E88C-413E-9C54-DDCF3090CD1E}" srcOrd="2" destOrd="0" parTransId="{E89CB739-3C3C-4CB1-AA00-0F485029CCB7}" sibTransId="{873C1B77-8414-4A0B-BAF7-23943A9855E1}"/>
    <dgm:cxn modelId="{25914218-C6AE-46AD-987C-0AE8029FBA0A}" type="presOf" srcId="{EB87F678-7515-4093-9997-C63841C3F8ED}" destId="{AFB50D2B-41DE-479A-99FE-9C595504E98C}" srcOrd="1" destOrd="0" presId="urn:microsoft.com/office/officeart/2005/8/layout/process4"/>
    <dgm:cxn modelId="{E988134A-E548-4736-93A7-4B3059A6DF14}" type="presOf" srcId="{AEAEACC8-1488-4C99-9F3C-260AEE455C43}" destId="{E02A97AD-831D-42F4-8BF9-FDE69CF64585}" srcOrd="0" destOrd="0" presId="urn:microsoft.com/office/officeart/2005/8/layout/process4"/>
    <dgm:cxn modelId="{456C4BBF-A2E7-4D3E-A4C0-E7D390189EC1}" srcId="{EB87F678-7515-4093-9997-C63841C3F8ED}" destId="{B16F27E0-C4B5-432A-A1AA-4D8384E0EAC9}" srcOrd="1" destOrd="0" parTransId="{197D7925-67D5-472C-BB98-5694D669D244}" sibTransId="{5AB7ABD1-BF18-447E-B397-5C99558B932E}"/>
    <dgm:cxn modelId="{9698A398-D1F1-42BD-B3DB-62281662A49A}" type="presOf" srcId="{7D0F7692-1601-4F2E-89AB-A914BF1EF174}" destId="{A6B95853-0148-49DE-9B11-63DA0A8027AB}" srcOrd="0" destOrd="0" presId="urn:microsoft.com/office/officeart/2005/8/layout/process4"/>
    <dgm:cxn modelId="{ADE061B1-21DF-490E-87D1-CAB8F2D02C82}" type="presOf" srcId="{EB87F678-7515-4093-9997-C63841C3F8ED}" destId="{D35F70BA-D662-42DA-AC78-1C05F619D810}" srcOrd="0" destOrd="0" presId="urn:microsoft.com/office/officeart/2005/8/layout/process4"/>
    <dgm:cxn modelId="{D6AFEA49-F86A-497D-B8D5-F20ABB3CA891}" srcId="{BFAD41C7-DF05-42C9-B0BB-C53A26ED3E25}" destId="{AEAEACC8-1488-4C99-9F3C-260AEE455C43}" srcOrd="0" destOrd="0" parTransId="{A18AA251-A4D2-43AB-9D25-45B7A5DCC6BF}" sibTransId="{02614DEA-AFE8-48FC-87CE-6852EA0EB890}"/>
    <dgm:cxn modelId="{4D5844F2-4729-4982-AD2E-485C999CB873}" type="presOf" srcId="{8A188825-7759-4536-84E8-23AF931758C7}" destId="{FE5CF2DA-0CD5-46FA-8C82-EF664B735EF9}" srcOrd="1" destOrd="0" presId="urn:microsoft.com/office/officeart/2005/8/layout/process4"/>
    <dgm:cxn modelId="{329CB1BB-3630-410D-B1D2-01BBB2D04F76}" srcId="{683E14D3-0723-4B70-9ECF-5BD3A8644D2F}" destId="{8A188825-7759-4536-84E8-23AF931758C7}" srcOrd="1" destOrd="0" parTransId="{0EDA213E-C3DB-4D35-B9D7-3002125CCCA1}" sibTransId="{75833116-66C7-4F25-B552-BB6E0246F385}"/>
    <dgm:cxn modelId="{C7262A50-FDBC-4EFA-8D92-DA610269784D}" srcId="{8A188825-7759-4536-84E8-23AF931758C7}" destId="{7D0F7692-1601-4F2E-89AB-A914BF1EF174}" srcOrd="0" destOrd="0" parTransId="{B118A9B9-1017-4669-8C7E-7828C814017A}" sibTransId="{E79BE08A-9149-4B5E-A6D9-2640A121105B}"/>
    <dgm:cxn modelId="{281CD2AE-7325-40C3-905B-D7D376AE3DFB}" type="presOf" srcId="{9CD16829-E88C-413E-9C54-DDCF3090CD1E}" destId="{D988DEB3-7477-47AF-8F11-D438CB81C506}" srcOrd="0" destOrd="0" presId="urn:microsoft.com/office/officeart/2005/8/layout/process4"/>
    <dgm:cxn modelId="{A4F5B03D-42E4-4023-A520-EDD8DDCA949D}" type="presOf" srcId="{683E14D3-0723-4B70-9ECF-5BD3A8644D2F}" destId="{7BD344E0-1D19-4577-89EF-13D3E358716B}" srcOrd="0" destOrd="0" presId="urn:microsoft.com/office/officeart/2005/8/layout/process4"/>
    <dgm:cxn modelId="{02FDF5CC-7A3E-4416-8854-95EC3779B746}" type="presOf" srcId="{8A188825-7759-4536-84E8-23AF931758C7}" destId="{0E8917E6-F784-4C5A-A796-99B92B3C4B19}" srcOrd="0" destOrd="0" presId="urn:microsoft.com/office/officeart/2005/8/layout/process4"/>
    <dgm:cxn modelId="{63A94CF8-891E-4BE5-B953-DB28B061F89D}" type="presOf" srcId="{BFAD41C7-DF05-42C9-B0BB-C53A26ED3E25}" destId="{37F8AE0E-499A-40ED-8D19-8C75918566DE}" srcOrd="1" destOrd="0" presId="urn:microsoft.com/office/officeart/2005/8/layout/process4"/>
    <dgm:cxn modelId="{3654C88A-6B08-4A7E-8DD5-67BAC307B4CD}" type="presOf" srcId="{91E1B1A4-5C76-468E-8E8F-C850F5B619A5}" destId="{7CDA1193-AB5E-4D48-A3B3-9E5907CFFB33}" srcOrd="0" destOrd="0" presId="urn:microsoft.com/office/officeart/2005/8/layout/process4"/>
    <dgm:cxn modelId="{210B0154-A48F-48F7-850F-793976AF4F1A}" srcId="{683E14D3-0723-4B70-9ECF-5BD3A8644D2F}" destId="{EB87F678-7515-4093-9997-C63841C3F8ED}" srcOrd="2" destOrd="0" parTransId="{8D2C3B8A-4343-4AD5-BDC8-0086EFAFC3F5}" sibTransId="{0EA346F7-E9D6-4D4A-8D54-7E12AFDE1D15}"/>
    <dgm:cxn modelId="{6F6B1E7C-3908-430B-A8C1-79ED1DE320E1}" type="presOf" srcId="{BFAD41C7-DF05-42C9-B0BB-C53A26ED3E25}" destId="{B5DCF376-EA3B-425F-BC6B-C62EBD2A49F7}" srcOrd="0" destOrd="0" presId="urn:microsoft.com/office/officeart/2005/8/layout/process4"/>
    <dgm:cxn modelId="{6B66CA1D-BBDC-4B10-870F-E830B284EE86}" type="presOf" srcId="{B16F27E0-C4B5-432A-A1AA-4D8384E0EAC9}" destId="{0F9806B8-4177-43B6-949D-AE27C568C007}" srcOrd="0" destOrd="0" presId="urn:microsoft.com/office/officeart/2005/8/layout/process4"/>
    <dgm:cxn modelId="{6294CD52-3F6A-4962-9ECE-F2DD46B3053C}" srcId="{683E14D3-0723-4B70-9ECF-5BD3A8644D2F}" destId="{BFAD41C7-DF05-42C9-B0BB-C53A26ED3E25}" srcOrd="0" destOrd="0" parTransId="{FD6B7CC5-77A8-4768-9AC6-66414BD0D840}" sibTransId="{C0E9593D-11B2-49CF-AF43-787DDECF060D}"/>
    <dgm:cxn modelId="{0DF076EF-7C74-4180-A7CC-9849551B1B7E}" srcId="{EB87F678-7515-4093-9997-C63841C3F8ED}" destId="{91E1B1A4-5C76-468E-8E8F-C850F5B619A5}" srcOrd="0" destOrd="0" parTransId="{E0F35CA8-2734-4FA0-9FAF-7193FB9D1DCB}" sibTransId="{06344E54-CE4F-4164-9DDF-7430DF2B8B4B}"/>
    <dgm:cxn modelId="{620AB171-CF17-4990-BFBE-64FAC7FB531F}" type="presParOf" srcId="{7BD344E0-1D19-4577-89EF-13D3E358716B}" destId="{FCD5BE54-473C-4262-A6EA-5F5FA185FBEC}" srcOrd="0" destOrd="0" presId="urn:microsoft.com/office/officeart/2005/8/layout/process4"/>
    <dgm:cxn modelId="{4283ADBF-9F81-43BE-BD73-24F098D2C8D2}" type="presParOf" srcId="{FCD5BE54-473C-4262-A6EA-5F5FA185FBEC}" destId="{D35F70BA-D662-42DA-AC78-1C05F619D810}" srcOrd="0" destOrd="0" presId="urn:microsoft.com/office/officeart/2005/8/layout/process4"/>
    <dgm:cxn modelId="{8F6D1CED-152F-4788-AC97-F4114E4E0C06}" type="presParOf" srcId="{FCD5BE54-473C-4262-A6EA-5F5FA185FBEC}" destId="{AFB50D2B-41DE-479A-99FE-9C595504E98C}" srcOrd="1" destOrd="0" presId="urn:microsoft.com/office/officeart/2005/8/layout/process4"/>
    <dgm:cxn modelId="{8AAF5A07-71DF-433D-955B-E0A7967BD806}" type="presParOf" srcId="{FCD5BE54-473C-4262-A6EA-5F5FA185FBEC}" destId="{BD3AA8E5-FB26-4306-B27B-5B4485729EC5}" srcOrd="2" destOrd="0" presId="urn:microsoft.com/office/officeart/2005/8/layout/process4"/>
    <dgm:cxn modelId="{7113348A-F3F3-4A09-B858-D3A6D3733498}" type="presParOf" srcId="{BD3AA8E5-FB26-4306-B27B-5B4485729EC5}" destId="{7CDA1193-AB5E-4D48-A3B3-9E5907CFFB33}" srcOrd="0" destOrd="0" presId="urn:microsoft.com/office/officeart/2005/8/layout/process4"/>
    <dgm:cxn modelId="{A238CDA3-EB7D-4D2E-9DE3-42DE4873369D}" type="presParOf" srcId="{BD3AA8E5-FB26-4306-B27B-5B4485729EC5}" destId="{0F9806B8-4177-43B6-949D-AE27C568C007}" srcOrd="1" destOrd="0" presId="urn:microsoft.com/office/officeart/2005/8/layout/process4"/>
    <dgm:cxn modelId="{73E2B95E-BE7B-48C7-B8F9-8CA4F59F1C6D}" type="presParOf" srcId="{BD3AA8E5-FB26-4306-B27B-5B4485729EC5}" destId="{D988DEB3-7477-47AF-8F11-D438CB81C506}" srcOrd="2" destOrd="0" presId="urn:microsoft.com/office/officeart/2005/8/layout/process4"/>
    <dgm:cxn modelId="{2499DD8D-76F2-4A1E-925C-468AA0B6335A}" type="presParOf" srcId="{7BD344E0-1D19-4577-89EF-13D3E358716B}" destId="{F9E9B35D-D476-4DAB-A0BA-67F0D670898F}" srcOrd="1" destOrd="0" presId="urn:microsoft.com/office/officeart/2005/8/layout/process4"/>
    <dgm:cxn modelId="{5E559FD1-3B0A-4A8F-A2B4-DF936E27EC90}" type="presParOf" srcId="{7BD344E0-1D19-4577-89EF-13D3E358716B}" destId="{38C9A7B5-F8CB-4DDE-A85E-2EB53D02D56C}" srcOrd="2" destOrd="0" presId="urn:microsoft.com/office/officeart/2005/8/layout/process4"/>
    <dgm:cxn modelId="{B4AA7B28-04B9-4A3D-BAA9-F33695857E5F}" type="presParOf" srcId="{38C9A7B5-F8CB-4DDE-A85E-2EB53D02D56C}" destId="{0E8917E6-F784-4C5A-A796-99B92B3C4B19}" srcOrd="0" destOrd="0" presId="urn:microsoft.com/office/officeart/2005/8/layout/process4"/>
    <dgm:cxn modelId="{25043AAC-7C0A-4138-A260-393BEA9420C9}" type="presParOf" srcId="{38C9A7B5-F8CB-4DDE-A85E-2EB53D02D56C}" destId="{FE5CF2DA-0CD5-46FA-8C82-EF664B735EF9}" srcOrd="1" destOrd="0" presId="urn:microsoft.com/office/officeart/2005/8/layout/process4"/>
    <dgm:cxn modelId="{E15EB1A3-C230-4BF3-9B82-350A6E7FBBCC}" type="presParOf" srcId="{38C9A7B5-F8CB-4DDE-A85E-2EB53D02D56C}" destId="{7112CF16-952D-4648-B899-4581D3D35A5D}" srcOrd="2" destOrd="0" presId="urn:microsoft.com/office/officeart/2005/8/layout/process4"/>
    <dgm:cxn modelId="{EF6BF041-EB14-4AE9-95D4-3E31C71AA913}" type="presParOf" srcId="{7112CF16-952D-4648-B899-4581D3D35A5D}" destId="{A6B95853-0148-49DE-9B11-63DA0A8027AB}" srcOrd="0" destOrd="0" presId="urn:microsoft.com/office/officeart/2005/8/layout/process4"/>
    <dgm:cxn modelId="{21322A9F-9131-490C-BF49-F51F26188D6F}" type="presParOf" srcId="{7BD344E0-1D19-4577-89EF-13D3E358716B}" destId="{93B33A19-FFBB-4E87-96FB-AD2767EE5E08}" srcOrd="3" destOrd="0" presId="urn:microsoft.com/office/officeart/2005/8/layout/process4"/>
    <dgm:cxn modelId="{63FF491F-73CE-4DAA-A4EE-E8B4D0C4E2B7}" type="presParOf" srcId="{7BD344E0-1D19-4577-89EF-13D3E358716B}" destId="{922C656A-2268-4AE2-81DD-43A422174CB5}" srcOrd="4" destOrd="0" presId="urn:microsoft.com/office/officeart/2005/8/layout/process4"/>
    <dgm:cxn modelId="{15B69F5E-96E1-40A3-99D6-5BADE6330883}" type="presParOf" srcId="{922C656A-2268-4AE2-81DD-43A422174CB5}" destId="{B5DCF376-EA3B-425F-BC6B-C62EBD2A49F7}" srcOrd="0" destOrd="0" presId="urn:microsoft.com/office/officeart/2005/8/layout/process4"/>
    <dgm:cxn modelId="{9B9DD7AC-E67A-482B-B78E-461A832974D3}" type="presParOf" srcId="{922C656A-2268-4AE2-81DD-43A422174CB5}" destId="{37F8AE0E-499A-40ED-8D19-8C75918566DE}" srcOrd="1" destOrd="0" presId="urn:microsoft.com/office/officeart/2005/8/layout/process4"/>
    <dgm:cxn modelId="{8C37432E-4C98-435A-A9A1-1A4127443ECB}" type="presParOf" srcId="{922C656A-2268-4AE2-81DD-43A422174CB5}" destId="{723F6096-460E-4E6C-B772-EB9AA1ABEC8B}" srcOrd="2" destOrd="0" presId="urn:microsoft.com/office/officeart/2005/8/layout/process4"/>
    <dgm:cxn modelId="{E91AF3E6-1F36-4BCD-8A36-3C47CD658629}" type="presParOf" srcId="{723F6096-460E-4E6C-B772-EB9AA1ABEC8B}" destId="{E02A97AD-831D-42F4-8BF9-FDE69CF6458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70B576-668E-474C-8331-25459E84716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25D324-B995-4AD4-81D8-1B5F8D0DB7BA}">
      <dgm:prSet phldrT="[Text]" custT="1"/>
      <dgm:spPr/>
      <dgm:t>
        <a:bodyPr/>
        <a:lstStyle/>
        <a:p>
          <a:r>
            <a:rPr lang="es-MX" sz="2600" b="1" dirty="0"/>
            <a:t>PREGUNTA DE INVESTIGACIÓN</a:t>
          </a:r>
          <a:endParaRPr lang="en-US" sz="2600" dirty="0"/>
        </a:p>
      </dgm:t>
    </dgm:pt>
    <dgm:pt modelId="{21A89C06-DF3F-43D0-9508-6E628E4E0D6B}" type="parTrans" cxnId="{0EFA013B-4D1B-4880-9E5A-1CE9CBFC9441}">
      <dgm:prSet/>
      <dgm:spPr/>
      <dgm:t>
        <a:bodyPr/>
        <a:lstStyle/>
        <a:p>
          <a:endParaRPr lang="en-US"/>
        </a:p>
      </dgm:t>
    </dgm:pt>
    <dgm:pt modelId="{69768CDE-7685-4EF7-8E92-92DF4DC86D9E}" type="sibTrans" cxnId="{0EFA013B-4D1B-4880-9E5A-1CE9CBFC9441}">
      <dgm:prSet/>
      <dgm:spPr/>
      <dgm:t>
        <a:bodyPr/>
        <a:lstStyle/>
        <a:p>
          <a:endParaRPr lang="en-US"/>
        </a:p>
      </dgm:t>
    </dgm:pt>
    <dgm:pt modelId="{03D049E9-5C9A-41C1-A889-18BA9F7C1880}">
      <dgm:prSet phldrT="[Text]"/>
      <dgm:spPr/>
      <dgm:t>
        <a:bodyPr/>
        <a:lstStyle/>
        <a:p>
          <a:r>
            <a:rPr lang="es-MX" dirty="0"/>
            <a:t>¿Cómo la adopción de la Economía Circular por parte de fabricantes, comercializadores y centros de acopio de </a:t>
          </a:r>
          <a:r>
            <a:rPr lang="en-US" b="0" i="0" dirty="0" err="1"/>
            <a:t>polietileno</a:t>
          </a:r>
          <a:r>
            <a:rPr lang="en-US" b="0" i="0" dirty="0"/>
            <a:t> </a:t>
          </a:r>
          <a:r>
            <a:rPr lang="en-US" b="0" i="0" dirty="0" err="1"/>
            <a:t>tereftalato</a:t>
          </a:r>
          <a:r>
            <a:rPr lang="en-US" b="0" i="0" dirty="0"/>
            <a:t> (</a:t>
          </a:r>
          <a:r>
            <a:rPr lang="es-MX" dirty="0"/>
            <a:t>PET), de la Ciudad de Querétaro, representa una vía para el logro de la sustentabilidad económica y ambiental?</a:t>
          </a:r>
          <a:endParaRPr lang="en-US" dirty="0"/>
        </a:p>
      </dgm:t>
    </dgm:pt>
    <dgm:pt modelId="{83A04DDB-3C5B-4032-B4BD-D764B6813687}" type="parTrans" cxnId="{8B624976-471C-417A-BF5D-9D9DD338B1D9}">
      <dgm:prSet/>
      <dgm:spPr/>
      <dgm:t>
        <a:bodyPr/>
        <a:lstStyle/>
        <a:p>
          <a:endParaRPr lang="en-US"/>
        </a:p>
      </dgm:t>
    </dgm:pt>
    <dgm:pt modelId="{5000C426-C90F-44D9-8436-2947383CD9A2}" type="sibTrans" cxnId="{8B624976-471C-417A-BF5D-9D9DD338B1D9}">
      <dgm:prSet/>
      <dgm:spPr/>
      <dgm:t>
        <a:bodyPr/>
        <a:lstStyle/>
        <a:p>
          <a:endParaRPr lang="en-US"/>
        </a:p>
      </dgm:t>
    </dgm:pt>
    <dgm:pt modelId="{F3FAF024-D0FC-4473-83EE-91E3F81FFC33}">
      <dgm:prSet phldrT="[Text]" custT="1"/>
      <dgm:spPr/>
      <dgm:t>
        <a:bodyPr/>
        <a:lstStyle/>
        <a:p>
          <a:r>
            <a:rPr lang="es-MX" sz="2600" b="1" dirty="0"/>
            <a:t>PROPOSICIÓN CENTRAL</a:t>
          </a:r>
          <a:endParaRPr lang="en-US" sz="2600" dirty="0"/>
        </a:p>
      </dgm:t>
    </dgm:pt>
    <dgm:pt modelId="{AC4F0440-98AE-4ED3-8705-17EEFE417A3E}" type="parTrans" cxnId="{94741224-F8D8-405D-AF7B-E163D30CD0A3}">
      <dgm:prSet/>
      <dgm:spPr/>
      <dgm:t>
        <a:bodyPr/>
        <a:lstStyle/>
        <a:p>
          <a:endParaRPr lang="en-US"/>
        </a:p>
      </dgm:t>
    </dgm:pt>
    <dgm:pt modelId="{C2C50E81-3679-44A5-BFA4-A14D9D7C1437}" type="sibTrans" cxnId="{94741224-F8D8-405D-AF7B-E163D30CD0A3}">
      <dgm:prSet/>
      <dgm:spPr/>
      <dgm:t>
        <a:bodyPr/>
        <a:lstStyle/>
        <a:p>
          <a:endParaRPr lang="en-US"/>
        </a:p>
      </dgm:t>
    </dgm:pt>
    <dgm:pt modelId="{B90DBE22-2087-49F5-826A-EBC01734EC77}">
      <dgm:prSet phldrT="[Text]"/>
      <dgm:spPr/>
      <dgm:t>
        <a:bodyPr/>
        <a:lstStyle/>
        <a:p>
          <a:r>
            <a:rPr lang="es-MX" dirty="0"/>
            <a:t>La adopción de la Economía Circular por parte de la industria del plástico PET y de los centros de acopio de </a:t>
          </a:r>
          <a:r>
            <a:rPr lang="en-US" b="0" i="0" dirty="0"/>
            <a:t>PET </a:t>
          </a:r>
          <a:r>
            <a:rPr lang="es-MX" b="0" i="0" noProof="0" dirty="0"/>
            <a:t>en desuso</a:t>
          </a:r>
          <a:r>
            <a:rPr lang="en-US" b="0" i="0" dirty="0"/>
            <a:t>, </a:t>
          </a:r>
          <a:r>
            <a:rPr lang="es-MX" dirty="0"/>
            <a:t>permitirá que los residuos de polietileno </a:t>
          </a:r>
          <a:r>
            <a:rPr lang="es-MX" dirty="0" err="1"/>
            <a:t>tereftalato</a:t>
          </a:r>
          <a:r>
            <a:rPr lang="es-MX" dirty="0"/>
            <a:t> sean recuperados, reutilizados o transformados y valorizados, representando una vía hacia la sustentabilidad económica y ambiental para dicho sector.</a:t>
          </a:r>
          <a:endParaRPr lang="en-US" dirty="0"/>
        </a:p>
      </dgm:t>
    </dgm:pt>
    <dgm:pt modelId="{550F30DB-810E-4422-A195-197FE83D185C}" type="parTrans" cxnId="{5631FC9F-DAA1-4135-819D-E6B123BE12BC}">
      <dgm:prSet/>
      <dgm:spPr/>
      <dgm:t>
        <a:bodyPr/>
        <a:lstStyle/>
        <a:p>
          <a:endParaRPr lang="en-US"/>
        </a:p>
      </dgm:t>
    </dgm:pt>
    <dgm:pt modelId="{E293542F-9FF2-4F8E-B58E-B3172685A6E7}" type="sibTrans" cxnId="{5631FC9F-DAA1-4135-819D-E6B123BE12BC}">
      <dgm:prSet/>
      <dgm:spPr/>
      <dgm:t>
        <a:bodyPr/>
        <a:lstStyle/>
        <a:p>
          <a:endParaRPr lang="en-US"/>
        </a:p>
      </dgm:t>
    </dgm:pt>
    <dgm:pt modelId="{CBE1EAE3-1F98-4B63-9A38-1F6802E9EF8C}" type="pres">
      <dgm:prSet presAssocID="{D870B576-668E-474C-8331-25459E84716E}" presName="Name0" presStyleCnt="0">
        <dgm:presLayoutVars>
          <dgm:dir/>
          <dgm:animLvl val="lvl"/>
          <dgm:resizeHandles val="exact"/>
        </dgm:presLayoutVars>
      </dgm:prSet>
      <dgm:spPr/>
    </dgm:pt>
    <dgm:pt modelId="{C2406AFD-E872-4963-83D1-9AC665174DF4}" type="pres">
      <dgm:prSet presAssocID="{F3FAF024-D0FC-4473-83EE-91E3F81FFC33}" presName="boxAndChildren" presStyleCnt="0"/>
      <dgm:spPr/>
    </dgm:pt>
    <dgm:pt modelId="{3ABC8843-43AF-4ED2-90B1-F69A8D804C79}" type="pres">
      <dgm:prSet presAssocID="{F3FAF024-D0FC-4473-83EE-91E3F81FFC33}" presName="parentTextBox" presStyleLbl="node1" presStyleIdx="0" presStyleCnt="2"/>
      <dgm:spPr/>
    </dgm:pt>
    <dgm:pt modelId="{785D8956-5A6D-45BA-B8EE-30D5FF3A6DF4}" type="pres">
      <dgm:prSet presAssocID="{F3FAF024-D0FC-4473-83EE-91E3F81FFC33}" presName="entireBox" presStyleLbl="node1" presStyleIdx="0" presStyleCnt="2"/>
      <dgm:spPr/>
    </dgm:pt>
    <dgm:pt modelId="{376EFFF1-9AD8-4CB7-92E7-D960A88AEBA7}" type="pres">
      <dgm:prSet presAssocID="{F3FAF024-D0FC-4473-83EE-91E3F81FFC33}" presName="descendantBox" presStyleCnt="0"/>
      <dgm:spPr/>
    </dgm:pt>
    <dgm:pt modelId="{3C2225D0-3086-4538-9EAC-B0F0FBD27981}" type="pres">
      <dgm:prSet presAssocID="{B90DBE22-2087-49F5-826A-EBC01734EC77}" presName="childTextBox" presStyleLbl="fgAccFollowNode1" presStyleIdx="0" presStyleCnt="2" custScaleY="138217">
        <dgm:presLayoutVars>
          <dgm:bulletEnabled val="1"/>
        </dgm:presLayoutVars>
      </dgm:prSet>
      <dgm:spPr/>
    </dgm:pt>
    <dgm:pt modelId="{076F44C6-6661-48F5-825D-54E12F143CB9}" type="pres">
      <dgm:prSet presAssocID="{69768CDE-7685-4EF7-8E92-92DF4DC86D9E}" presName="sp" presStyleCnt="0"/>
      <dgm:spPr/>
    </dgm:pt>
    <dgm:pt modelId="{1DC8A2D7-67EA-423E-BC3C-8002FFD72F40}" type="pres">
      <dgm:prSet presAssocID="{9925D324-B995-4AD4-81D8-1B5F8D0DB7BA}" presName="arrowAndChildren" presStyleCnt="0"/>
      <dgm:spPr/>
    </dgm:pt>
    <dgm:pt modelId="{BAE1227C-CC2B-4587-81D0-5DF7A4997DBD}" type="pres">
      <dgm:prSet presAssocID="{9925D324-B995-4AD4-81D8-1B5F8D0DB7BA}" presName="parentTextArrow" presStyleLbl="node1" presStyleIdx="0" presStyleCnt="2"/>
      <dgm:spPr/>
    </dgm:pt>
    <dgm:pt modelId="{374E3818-968D-4309-8A7F-30A967884048}" type="pres">
      <dgm:prSet presAssocID="{9925D324-B995-4AD4-81D8-1B5F8D0DB7BA}" presName="arrow" presStyleLbl="node1" presStyleIdx="1" presStyleCnt="2"/>
      <dgm:spPr/>
    </dgm:pt>
    <dgm:pt modelId="{C79BB411-AC40-475B-A40D-301BA7676927}" type="pres">
      <dgm:prSet presAssocID="{9925D324-B995-4AD4-81D8-1B5F8D0DB7BA}" presName="descendantArrow" presStyleCnt="0"/>
      <dgm:spPr/>
    </dgm:pt>
    <dgm:pt modelId="{01079D4E-26D6-4919-9B18-0C9297029079}" type="pres">
      <dgm:prSet presAssocID="{03D049E9-5C9A-41C1-A889-18BA9F7C1880}" presName="childTextArrow" presStyleLbl="fgAccFollowNode1" presStyleIdx="1" presStyleCnt="2" custScaleY="122134" custLinFactNeighborX="-650">
        <dgm:presLayoutVars>
          <dgm:bulletEnabled val="1"/>
        </dgm:presLayoutVars>
      </dgm:prSet>
      <dgm:spPr/>
    </dgm:pt>
  </dgm:ptLst>
  <dgm:cxnLst>
    <dgm:cxn modelId="{BFF465EE-2B2B-4483-82BA-425514EC6D47}" type="presOf" srcId="{D870B576-668E-474C-8331-25459E84716E}" destId="{CBE1EAE3-1F98-4B63-9A38-1F6802E9EF8C}" srcOrd="0" destOrd="0" presId="urn:microsoft.com/office/officeart/2005/8/layout/process4"/>
    <dgm:cxn modelId="{323C0E13-5FE5-474A-9DE9-42224086AFE1}" type="presOf" srcId="{9925D324-B995-4AD4-81D8-1B5F8D0DB7BA}" destId="{BAE1227C-CC2B-4587-81D0-5DF7A4997DBD}" srcOrd="0" destOrd="0" presId="urn:microsoft.com/office/officeart/2005/8/layout/process4"/>
    <dgm:cxn modelId="{A69E800D-45E8-4E98-9192-2FFE5EEF5522}" type="presOf" srcId="{B90DBE22-2087-49F5-826A-EBC01734EC77}" destId="{3C2225D0-3086-4538-9EAC-B0F0FBD27981}" srcOrd="0" destOrd="0" presId="urn:microsoft.com/office/officeart/2005/8/layout/process4"/>
    <dgm:cxn modelId="{94741224-F8D8-405D-AF7B-E163D30CD0A3}" srcId="{D870B576-668E-474C-8331-25459E84716E}" destId="{F3FAF024-D0FC-4473-83EE-91E3F81FFC33}" srcOrd="1" destOrd="0" parTransId="{AC4F0440-98AE-4ED3-8705-17EEFE417A3E}" sibTransId="{C2C50E81-3679-44A5-BFA4-A14D9D7C1437}"/>
    <dgm:cxn modelId="{5631FC9F-DAA1-4135-819D-E6B123BE12BC}" srcId="{F3FAF024-D0FC-4473-83EE-91E3F81FFC33}" destId="{B90DBE22-2087-49F5-826A-EBC01734EC77}" srcOrd="0" destOrd="0" parTransId="{550F30DB-810E-4422-A195-197FE83D185C}" sibTransId="{E293542F-9FF2-4F8E-B58E-B3172685A6E7}"/>
    <dgm:cxn modelId="{2ADA723D-88CE-40CF-97A3-87E9208054F0}" type="presOf" srcId="{03D049E9-5C9A-41C1-A889-18BA9F7C1880}" destId="{01079D4E-26D6-4919-9B18-0C9297029079}" srcOrd="0" destOrd="0" presId="urn:microsoft.com/office/officeart/2005/8/layout/process4"/>
    <dgm:cxn modelId="{8B624976-471C-417A-BF5D-9D9DD338B1D9}" srcId="{9925D324-B995-4AD4-81D8-1B5F8D0DB7BA}" destId="{03D049E9-5C9A-41C1-A889-18BA9F7C1880}" srcOrd="0" destOrd="0" parTransId="{83A04DDB-3C5B-4032-B4BD-D764B6813687}" sibTransId="{5000C426-C90F-44D9-8436-2947383CD9A2}"/>
    <dgm:cxn modelId="{747C80A3-3E22-465D-864C-B454A2797B10}" type="presOf" srcId="{F3FAF024-D0FC-4473-83EE-91E3F81FFC33}" destId="{785D8956-5A6D-45BA-B8EE-30D5FF3A6DF4}" srcOrd="1" destOrd="0" presId="urn:microsoft.com/office/officeart/2005/8/layout/process4"/>
    <dgm:cxn modelId="{7877E7A4-FA59-4F36-B013-CD0B29EAF2BE}" type="presOf" srcId="{9925D324-B995-4AD4-81D8-1B5F8D0DB7BA}" destId="{374E3818-968D-4309-8A7F-30A967884048}" srcOrd="1" destOrd="0" presId="urn:microsoft.com/office/officeart/2005/8/layout/process4"/>
    <dgm:cxn modelId="{0EFA013B-4D1B-4880-9E5A-1CE9CBFC9441}" srcId="{D870B576-668E-474C-8331-25459E84716E}" destId="{9925D324-B995-4AD4-81D8-1B5F8D0DB7BA}" srcOrd="0" destOrd="0" parTransId="{21A89C06-DF3F-43D0-9508-6E628E4E0D6B}" sibTransId="{69768CDE-7685-4EF7-8E92-92DF4DC86D9E}"/>
    <dgm:cxn modelId="{1FF984CB-E682-4861-AC7B-6C0E48EAAE62}" type="presOf" srcId="{F3FAF024-D0FC-4473-83EE-91E3F81FFC33}" destId="{3ABC8843-43AF-4ED2-90B1-F69A8D804C79}" srcOrd="0" destOrd="0" presId="urn:microsoft.com/office/officeart/2005/8/layout/process4"/>
    <dgm:cxn modelId="{BAC110FF-C1D8-4077-81C7-A6FCE5FC9FF8}" type="presParOf" srcId="{CBE1EAE3-1F98-4B63-9A38-1F6802E9EF8C}" destId="{C2406AFD-E872-4963-83D1-9AC665174DF4}" srcOrd="0" destOrd="0" presId="urn:microsoft.com/office/officeart/2005/8/layout/process4"/>
    <dgm:cxn modelId="{E857BE56-A988-4325-963B-986DF3B78F3B}" type="presParOf" srcId="{C2406AFD-E872-4963-83D1-9AC665174DF4}" destId="{3ABC8843-43AF-4ED2-90B1-F69A8D804C79}" srcOrd="0" destOrd="0" presId="urn:microsoft.com/office/officeart/2005/8/layout/process4"/>
    <dgm:cxn modelId="{9B96126C-E0CE-44F7-A635-600DA69B4FC4}" type="presParOf" srcId="{C2406AFD-E872-4963-83D1-9AC665174DF4}" destId="{785D8956-5A6D-45BA-B8EE-30D5FF3A6DF4}" srcOrd="1" destOrd="0" presId="urn:microsoft.com/office/officeart/2005/8/layout/process4"/>
    <dgm:cxn modelId="{B3796EA6-8BDF-4E67-8AA7-3A0631FA9699}" type="presParOf" srcId="{C2406AFD-E872-4963-83D1-9AC665174DF4}" destId="{376EFFF1-9AD8-4CB7-92E7-D960A88AEBA7}" srcOrd="2" destOrd="0" presId="urn:microsoft.com/office/officeart/2005/8/layout/process4"/>
    <dgm:cxn modelId="{AB65AEF0-7A13-43AC-B97C-959047C70579}" type="presParOf" srcId="{376EFFF1-9AD8-4CB7-92E7-D960A88AEBA7}" destId="{3C2225D0-3086-4538-9EAC-B0F0FBD27981}" srcOrd="0" destOrd="0" presId="urn:microsoft.com/office/officeart/2005/8/layout/process4"/>
    <dgm:cxn modelId="{41BB9ABA-35CD-4AFE-A8D5-B49151990691}" type="presParOf" srcId="{CBE1EAE3-1F98-4B63-9A38-1F6802E9EF8C}" destId="{076F44C6-6661-48F5-825D-54E12F143CB9}" srcOrd="1" destOrd="0" presId="urn:microsoft.com/office/officeart/2005/8/layout/process4"/>
    <dgm:cxn modelId="{60D3BCB5-F163-42B0-8D47-0CC9DA2193FA}" type="presParOf" srcId="{CBE1EAE3-1F98-4B63-9A38-1F6802E9EF8C}" destId="{1DC8A2D7-67EA-423E-BC3C-8002FFD72F40}" srcOrd="2" destOrd="0" presId="urn:microsoft.com/office/officeart/2005/8/layout/process4"/>
    <dgm:cxn modelId="{03EE16C5-5714-4533-9226-E80EE6C1719D}" type="presParOf" srcId="{1DC8A2D7-67EA-423E-BC3C-8002FFD72F40}" destId="{BAE1227C-CC2B-4587-81D0-5DF7A4997DBD}" srcOrd="0" destOrd="0" presId="urn:microsoft.com/office/officeart/2005/8/layout/process4"/>
    <dgm:cxn modelId="{60AB9844-A063-49C9-AC26-EA6FC3DE05B8}" type="presParOf" srcId="{1DC8A2D7-67EA-423E-BC3C-8002FFD72F40}" destId="{374E3818-968D-4309-8A7F-30A967884048}" srcOrd="1" destOrd="0" presId="urn:microsoft.com/office/officeart/2005/8/layout/process4"/>
    <dgm:cxn modelId="{F313A58F-7EB1-495B-B922-65CE3CBECA3A}" type="presParOf" srcId="{1DC8A2D7-67EA-423E-BC3C-8002FFD72F40}" destId="{C79BB411-AC40-475B-A40D-301BA7676927}" srcOrd="2" destOrd="0" presId="urn:microsoft.com/office/officeart/2005/8/layout/process4"/>
    <dgm:cxn modelId="{ABBA7BFB-AB7F-455B-B711-AD1B7F29A08F}" type="presParOf" srcId="{C79BB411-AC40-475B-A40D-301BA7676927}" destId="{01079D4E-26D6-4919-9B18-0C929702907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B421DD-C832-47A8-A654-68847747738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BE1546-D5D9-46C5-A741-4B761981C31C}">
      <dgm:prSet phldrT="[Text]"/>
      <dgm:spPr/>
      <dgm:t>
        <a:bodyPr/>
        <a:lstStyle/>
        <a:p>
          <a:r>
            <a:rPr lang="es-MX" dirty="0"/>
            <a:t>Metodología</a:t>
          </a:r>
          <a:endParaRPr lang="en-US" dirty="0"/>
        </a:p>
      </dgm:t>
    </dgm:pt>
    <dgm:pt modelId="{C1B6B67A-102B-4657-9D20-B0CD830B2714}" type="parTrans" cxnId="{C5BC0E97-7ED3-4A3B-B1A9-504BB9B35581}">
      <dgm:prSet/>
      <dgm:spPr/>
      <dgm:t>
        <a:bodyPr/>
        <a:lstStyle/>
        <a:p>
          <a:endParaRPr lang="en-US"/>
        </a:p>
      </dgm:t>
    </dgm:pt>
    <dgm:pt modelId="{04323A99-8041-44D0-B08F-D060F7A8BABB}" type="sibTrans" cxnId="{C5BC0E97-7ED3-4A3B-B1A9-504BB9B35581}">
      <dgm:prSet/>
      <dgm:spPr/>
      <dgm:t>
        <a:bodyPr/>
        <a:lstStyle/>
        <a:p>
          <a:endParaRPr lang="en-US"/>
        </a:p>
      </dgm:t>
    </dgm:pt>
    <dgm:pt modelId="{DA7E91DB-11BB-4A25-A750-FC20CFB8F354}">
      <dgm:prSet phldrT="[Text]" custT="1"/>
      <dgm:spPr/>
      <dgm:t>
        <a:bodyPr/>
        <a:lstStyle/>
        <a:p>
          <a:r>
            <a:rPr lang="es-MX" sz="2400" dirty="0"/>
            <a:t>Cualitativa </a:t>
          </a:r>
          <a:r>
            <a:rPr lang="es-MX" sz="1800" dirty="0"/>
            <a:t>(Hernández-</a:t>
          </a:r>
          <a:r>
            <a:rPr lang="es-MX" sz="1800" dirty="0" err="1"/>
            <a:t>Sampieri</a:t>
          </a:r>
          <a:r>
            <a:rPr lang="es-MX" sz="1800" dirty="0"/>
            <a:t> &amp; Mendoza, 2018; Torres-Solís, 2017).</a:t>
          </a:r>
          <a:endParaRPr lang="en-US" sz="2400" dirty="0"/>
        </a:p>
      </dgm:t>
    </dgm:pt>
    <dgm:pt modelId="{F9CC40CE-D926-4F6B-B7A3-0D585C987732}" type="parTrans" cxnId="{715C5C33-12D2-4853-B5B5-C1C5F1BBD662}">
      <dgm:prSet/>
      <dgm:spPr/>
      <dgm:t>
        <a:bodyPr/>
        <a:lstStyle/>
        <a:p>
          <a:endParaRPr lang="en-US"/>
        </a:p>
      </dgm:t>
    </dgm:pt>
    <dgm:pt modelId="{9717CF42-583E-468B-A3D4-AA42E5BA5AF3}" type="sibTrans" cxnId="{715C5C33-12D2-4853-B5B5-C1C5F1BBD662}">
      <dgm:prSet/>
      <dgm:spPr/>
      <dgm:t>
        <a:bodyPr/>
        <a:lstStyle/>
        <a:p>
          <a:endParaRPr lang="en-US"/>
        </a:p>
      </dgm:t>
    </dgm:pt>
    <dgm:pt modelId="{817C4D5D-A5F0-4E94-94C5-2DEE7F66B373}">
      <dgm:prSet phldrT="[Text]"/>
      <dgm:spPr/>
      <dgm:t>
        <a:bodyPr/>
        <a:lstStyle/>
        <a:p>
          <a:r>
            <a:rPr lang="es-MX" noProof="0" dirty="0"/>
            <a:t>Estrategia</a:t>
          </a:r>
        </a:p>
      </dgm:t>
    </dgm:pt>
    <dgm:pt modelId="{4A026660-CE74-4F9D-857D-96F5226F013E}" type="parTrans" cxnId="{AEF0B05D-C794-4A2F-95BF-B0046141A078}">
      <dgm:prSet/>
      <dgm:spPr/>
      <dgm:t>
        <a:bodyPr/>
        <a:lstStyle/>
        <a:p>
          <a:endParaRPr lang="en-US"/>
        </a:p>
      </dgm:t>
    </dgm:pt>
    <dgm:pt modelId="{E2B459D9-E725-4A44-ADCE-26604803F76D}" type="sibTrans" cxnId="{AEF0B05D-C794-4A2F-95BF-B0046141A078}">
      <dgm:prSet/>
      <dgm:spPr/>
      <dgm:t>
        <a:bodyPr/>
        <a:lstStyle/>
        <a:p>
          <a:endParaRPr lang="en-US"/>
        </a:p>
      </dgm:t>
    </dgm:pt>
    <dgm:pt modelId="{610BE449-60EB-435E-92F8-D73113F7EA83}">
      <dgm:prSet phldrT="[Text]" custT="1"/>
      <dgm:spPr/>
      <dgm:t>
        <a:bodyPr/>
        <a:lstStyle/>
        <a:p>
          <a:r>
            <a:rPr lang="es-MX" sz="2400" dirty="0"/>
            <a:t>Estudio de caso </a:t>
          </a:r>
          <a:r>
            <a:rPr lang="es-MX" sz="1800" dirty="0"/>
            <a:t>(Martínez-Carazo, 2006; Villareal-</a:t>
          </a:r>
          <a:r>
            <a:rPr lang="es-MX" sz="1800" dirty="0" err="1"/>
            <a:t>Larrinaga</a:t>
          </a:r>
          <a:r>
            <a:rPr lang="es-MX" sz="1800" dirty="0"/>
            <a:t> &amp; </a:t>
          </a:r>
          <a:r>
            <a:rPr lang="es-MX" sz="1800" dirty="0" err="1"/>
            <a:t>Landeta</a:t>
          </a:r>
          <a:r>
            <a:rPr lang="es-MX" sz="1800" dirty="0"/>
            <a:t>-Rodríguez, 2010; Yin, 1989).</a:t>
          </a:r>
          <a:endParaRPr lang="en-US" sz="2400" dirty="0"/>
        </a:p>
      </dgm:t>
    </dgm:pt>
    <dgm:pt modelId="{50B5A831-AECB-408E-BA12-385080E5514F}" type="parTrans" cxnId="{36B93FAC-33BE-4824-89C8-8914E244D3C4}">
      <dgm:prSet/>
      <dgm:spPr/>
      <dgm:t>
        <a:bodyPr/>
        <a:lstStyle/>
        <a:p>
          <a:endParaRPr lang="en-US"/>
        </a:p>
      </dgm:t>
    </dgm:pt>
    <dgm:pt modelId="{02A5C588-1E09-41A0-881E-E1DC2C269694}" type="sibTrans" cxnId="{36B93FAC-33BE-4824-89C8-8914E244D3C4}">
      <dgm:prSet/>
      <dgm:spPr/>
      <dgm:t>
        <a:bodyPr/>
        <a:lstStyle/>
        <a:p>
          <a:endParaRPr lang="en-US"/>
        </a:p>
      </dgm:t>
    </dgm:pt>
    <dgm:pt modelId="{AB9B2242-A081-4224-93E1-4893972AF765}">
      <dgm:prSet phldrT="[Text]"/>
      <dgm:spPr/>
      <dgm:t>
        <a:bodyPr/>
        <a:lstStyle/>
        <a:p>
          <a:r>
            <a:rPr lang="es-MX" dirty="0"/>
            <a:t>Técnicas de investigación</a:t>
          </a:r>
          <a:endParaRPr lang="en-US" dirty="0"/>
        </a:p>
      </dgm:t>
    </dgm:pt>
    <dgm:pt modelId="{DF61CF05-7619-4EC6-8E6B-A0D325896388}" type="parTrans" cxnId="{EEB898DE-7AA1-4C96-AC3C-7FB79674BD96}">
      <dgm:prSet/>
      <dgm:spPr/>
      <dgm:t>
        <a:bodyPr/>
        <a:lstStyle/>
        <a:p>
          <a:endParaRPr lang="en-US"/>
        </a:p>
      </dgm:t>
    </dgm:pt>
    <dgm:pt modelId="{AB4B9BF2-E859-4383-A370-BF704F452ADA}" type="sibTrans" cxnId="{EEB898DE-7AA1-4C96-AC3C-7FB79674BD96}">
      <dgm:prSet/>
      <dgm:spPr/>
      <dgm:t>
        <a:bodyPr/>
        <a:lstStyle/>
        <a:p>
          <a:endParaRPr lang="en-US"/>
        </a:p>
      </dgm:t>
    </dgm:pt>
    <dgm:pt modelId="{D78CD767-A7A4-4E99-B62F-EF4B6B6965C6}">
      <dgm:prSet phldrT="[Text]" custT="1"/>
      <dgm:spPr/>
      <dgm:t>
        <a:bodyPr/>
        <a:lstStyle/>
        <a:p>
          <a:r>
            <a:rPr lang="es-MX" sz="2400" dirty="0"/>
            <a:t>Análisis documental</a:t>
          </a:r>
          <a:endParaRPr lang="en-US" sz="2400" dirty="0"/>
        </a:p>
      </dgm:t>
    </dgm:pt>
    <dgm:pt modelId="{BACCB576-359F-4C33-A3FC-B41B273B647A}" type="parTrans" cxnId="{3DA78796-F75C-49DF-9F2F-C7E8396EA198}">
      <dgm:prSet/>
      <dgm:spPr/>
      <dgm:t>
        <a:bodyPr/>
        <a:lstStyle/>
        <a:p>
          <a:endParaRPr lang="en-US"/>
        </a:p>
      </dgm:t>
    </dgm:pt>
    <dgm:pt modelId="{68656511-9B89-4A5A-8E1E-0CAE58EBB233}" type="sibTrans" cxnId="{3DA78796-F75C-49DF-9F2F-C7E8396EA198}">
      <dgm:prSet/>
      <dgm:spPr/>
      <dgm:t>
        <a:bodyPr/>
        <a:lstStyle/>
        <a:p>
          <a:endParaRPr lang="en-US"/>
        </a:p>
      </dgm:t>
    </dgm:pt>
    <dgm:pt modelId="{C1A74BB6-7AA7-48E9-9A90-4504108FBE65}">
      <dgm:prSet phldrT="[Text]" custT="1"/>
      <dgm:spPr/>
      <dgm:t>
        <a:bodyPr/>
        <a:lstStyle/>
        <a:p>
          <a:r>
            <a:rPr lang="es-MX" sz="2400" dirty="0"/>
            <a:t>Observación no participante</a:t>
          </a:r>
          <a:endParaRPr lang="en-US" sz="2400" dirty="0"/>
        </a:p>
      </dgm:t>
    </dgm:pt>
    <dgm:pt modelId="{5BE46AEA-30E4-43C5-89F3-1D2AEF9A5FCD}" type="sibTrans" cxnId="{2134382D-81A8-45CE-8DD2-353D2826ED54}">
      <dgm:prSet/>
      <dgm:spPr/>
      <dgm:t>
        <a:bodyPr/>
        <a:lstStyle/>
        <a:p>
          <a:endParaRPr lang="en-US"/>
        </a:p>
      </dgm:t>
    </dgm:pt>
    <dgm:pt modelId="{B768BFA3-73D3-4F91-BEFE-4415B848041D}" type="parTrans" cxnId="{2134382D-81A8-45CE-8DD2-353D2826ED54}">
      <dgm:prSet/>
      <dgm:spPr/>
      <dgm:t>
        <a:bodyPr/>
        <a:lstStyle/>
        <a:p>
          <a:endParaRPr lang="en-US"/>
        </a:p>
      </dgm:t>
    </dgm:pt>
    <dgm:pt modelId="{249367DA-D1E0-46C2-8520-9E1DEB85F08C}">
      <dgm:prSet phldrT="[Text]" custT="1"/>
      <dgm:spPr/>
      <dgm:t>
        <a:bodyPr/>
        <a:lstStyle/>
        <a:p>
          <a:r>
            <a:rPr lang="es-MX" sz="2400" dirty="0"/>
            <a:t>Entrevista estructurada </a:t>
          </a:r>
          <a:r>
            <a:rPr lang="es-MX" sz="1800" dirty="0"/>
            <a:t>(Ozonas &amp; Pérez, 2004). </a:t>
          </a:r>
          <a:endParaRPr lang="en-US" sz="2400" dirty="0"/>
        </a:p>
      </dgm:t>
    </dgm:pt>
    <dgm:pt modelId="{DF6D3C2A-382F-4B89-9B68-2DAF960A034B}" type="parTrans" cxnId="{B439C978-CC02-4750-8721-693B701D6EAB}">
      <dgm:prSet/>
      <dgm:spPr/>
      <dgm:t>
        <a:bodyPr/>
        <a:lstStyle/>
        <a:p>
          <a:endParaRPr lang="en-US"/>
        </a:p>
      </dgm:t>
    </dgm:pt>
    <dgm:pt modelId="{EFDB95DF-C2D6-4ABC-9312-E8BEFE7308E6}" type="sibTrans" cxnId="{B439C978-CC02-4750-8721-693B701D6EAB}">
      <dgm:prSet/>
      <dgm:spPr/>
      <dgm:t>
        <a:bodyPr/>
        <a:lstStyle/>
        <a:p>
          <a:endParaRPr lang="en-US"/>
        </a:p>
      </dgm:t>
    </dgm:pt>
    <dgm:pt modelId="{70CD9233-1005-49AC-9496-11C819EDA3CB}" type="pres">
      <dgm:prSet presAssocID="{32B421DD-C832-47A8-A654-68847747738E}" presName="Name0" presStyleCnt="0">
        <dgm:presLayoutVars>
          <dgm:dir/>
          <dgm:animLvl val="lvl"/>
          <dgm:resizeHandles val="exact"/>
        </dgm:presLayoutVars>
      </dgm:prSet>
      <dgm:spPr/>
    </dgm:pt>
    <dgm:pt modelId="{BC69EF45-7F16-486F-AA87-67EDA37C0652}" type="pres">
      <dgm:prSet presAssocID="{50BE1546-D5D9-46C5-A741-4B761981C31C}" presName="composite" presStyleCnt="0"/>
      <dgm:spPr/>
    </dgm:pt>
    <dgm:pt modelId="{E87603C7-01E7-4872-AE92-0D1355C1539F}" type="pres">
      <dgm:prSet presAssocID="{50BE1546-D5D9-46C5-A741-4B761981C31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A52837B-DC60-4EDD-B307-477C529E3961}" type="pres">
      <dgm:prSet presAssocID="{50BE1546-D5D9-46C5-A741-4B761981C31C}" presName="desTx" presStyleLbl="alignAccFollowNode1" presStyleIdx="0" presStyleCnt="3">
        <dgm:presLayoutVars>
          <dgm:bulletEnabled val="1"/>
        </dgm:presLayoutVars>
      </dgm:prSet>
      <dgm:spPr/>
    </dgm:pt>
    <dgm:pt modelId="{9F4C9BF5-D753-4C67-993C-617ACEC9FFB2}" type="pres">
      <dgm:prSet presAssocID="{04323A99-8041-44D0-B08F-D060F7A8BABB}" presName="space" presStyleCnt="0"/>
      <dgm:spPr/>
    </dgm:pt>
    <dgm:pt modelId="{FD5A2C50-CE7F-4E29-A6D3-628628548611}" type="pres">
      <dgm:prSet presAssocID="{817C4D5D-A5F0-4E94-94C5-2DEE7F66B373}" presName="composite" presStyleCnt="0"/>
      <dgm:spPr/>
    </dgm:pt>
    <dgm:pt modelId="{739ACCC7-2572-4B28-BDE6-0028983FE93C}" type="pres">
      <dgm:prSet presAssocID="{817C4D5D-A5F0-4E94-94C5-2DEE7F66B37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263007A-3EEF-4EFC-AC35-DC3322BF9170}" type="pres">
      <dgm:prSet presAssocID="{817C4D5D-A5F0-4E94-94C5-2DEE7F66B373}" presName="desTx" presStyleLbl="alignAccFollowNode1" presStyleIdx="1" presStyleCnt="3">
        <dgm:presLayoutVars>
          <dgm:bulletEnabled val="1"/>
        </dgm:presLayoutVars>
      </dgm:prSet>
      <dgm:spPr/>
    </dgm:pt>
    <dgm:pt modelId="{788C1D32-EE23-429D-A47D-2883DAF5074B}" type="pres">
      <dgm:prSet presAssocID="{E2B459D9-E725-4A44-ADCE-26604803F76D}" presName="space" presStyleCnt="0"/>
      <dgm:spPr/>
    </dgm:pt>
    <dgm:pt modelId="{7006B92D-AE52-4BC2-BAB7-8C998E14F5AA}" type="pres">
      <dgm:prSet presAssocID="{AB9B2242-A081-4224-93E1-4893972AF765}" presName="composite" presStyleCnt="0"/>
      <dgm:spPr/>
    </dgm:pt>
    <dgm:pt modelId="{B069F4F6-761E-41CD-9A7C-AB3F802751A4}" type="pres">
      <dgm:prSet presAssocID="{AB9B2242-A081-4224-93E1-4893972AF76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8040463-3884-4939-9BAD-5959303101DF}" type="pres">
      <dgm:prSet presAssocID="{AB9B2242-A081-4224-93E1-4893972AF76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B5CC16B-9F40-4656-8413-325BEB09C5C0}" type="presOf" srcId="{AB9B2242-A081-4224-93E1-4893972AF765}" destId="{B069F4F6-761E-41CD-9A7C-AB3F802751A4}" srcOrd="0" destOrd="0" presId="urn:microsoft.com/office/officeart/2005/8/layout/hList1"/>
    <dgm:cxn modelId="{2134382D-81A8-45CE-8DD2-353D2826ED54}" srcId="{AB9B2242-A081-4224-93E1-4893972AF765}" destId="{C1A74BB6-7AA7-48E9-9A90-4504108FBE65}" srcOrd="1" destOrd="0" parTransId="{B768BFA3-73D3-4F91-BEFE-4415B848041D}" sibTransId="{5BE46AEA-30E4-43C5-89F3-1D2AEF9A5FCD}"/>
    <dgm:cxn modelId="{C0EFBC66-9C72-4187-9A86-38DB3C8D6E0D}" type="presOf" srcId="{50BE1546-D5D9-46C5-A741-4B761981C31C}" destId="{E87603C7-01E7-4872-AE92-0D1355C1539F}" srcOrd="0" destOrd="0" presId="urn:microsoft.com/office/officeart/2005/8/layout/hList1"/>
    <dgm:cxn modelId="{368D4FD0-610C-4D4F-A7E2-7BABE2CFFA46}" type="presOf" srcId="{C1A74BB6-7AA7-48E9-9A90-4504108FBE65}" destId="{88040463-3884-4939-9BAD-5959303101DF}" srcOrd="0" destOrd="1" presId="urn:microsoft.com/office/officeart/2005/8/layout/hList1"/>
    <dgm:cxn modelId="{36B93FAC-33BE-4824-89C8-8914E244D3C4}" srcId="{817C4D5D-A5F0-4E94-94C5-2DEE7F66B373}" destId="{610BE449-60EB-435E-92F8-D73113F7EA83}" srcOrd="0" destOrd="0" parTransId="{50B5A831-AECB-408E-BA12-385080E5514F}" sibTransId="{02A5C588-1E09-41A0-881E-E1DC2C269694}"/>
    <dgm:cxn modelId="{B439C978-CC02-4750-8721-693B701D6EAB}" srcId="{AB9B2242-A081-4224-93E1-4893972AF765}" destId="{249367DA-D1E0-46C2-8520-9E1DEB85F08C}" srcOrd="2" destOrd="0" parTransId="{DF6D3C2A-382F-4B89-9B68-2DAF960A034B}" sibTransId="{EFDB95DF-C2D6-4ABC-9312-E8BEFE7308E6}"/>
    <dgm:cxn modelId="{3DA78796-F75C-49DF-9F2F-C7E8396EA198}" srcId="{AB9B2242-A081-4224-93E1-4893972AF765}" destId="{D78CD767-A7A4-4E99-B62F-EF4B6B6965C6}" srcOrd="0" destOrd="0" parTransId="{BACCB576-359F-4C33-A3FC-B41B273B647A}" sibTransId="{68656511-9B89-4A5A-8E1E-0CAE58EBB233}"/>
    <dgm:cxn modelId="{715C5C33-12D2-4853-B5B5-C1C5F1BBD662}" srcId="{50BE1546-D5D9-46C5-A741-4B761981C31C}" destId="{DA7E91DB-11BB-4A25-A750-FC20CFB8F354}" srcOrd="0" destOrd="0" parTransId="{F9CC40CE-D926-4F6B-B7A3-0D585C987732}" sibTransId="{9717CF42-583E-468B-A3D4-AA42E5BA5AF3}"/>
    <dgm:cxn modelId="{F55940D1-CABF-4C60-98FC-6594E9D1AA2E}" type="presOf" srcId="{610BE449-60EB-435E-92F8-D73113F7EA83}" destId="{E263007A-3EEF-4EFC-AC35-DC3322BF9170}" srcOrd="0" destOrd="0" presId="urn:microsoft.com/office/officeart/2005/8/layout/hList1"/>
    <dgm:cxn modelId="{C5BC0E97-7ED3-4A3B-B1A9-504BB9B35581}" srcId="{32B421DD-C832-47A8-A654-68847747738E}" destId="{50BE1546-D5D9-46C5-A741-4B761981C31C}" srcOrd="0" destOrd="0" parTransId="{C1B6B67A-102B-4657-9D20-B0CD830B2714}" sibTransId="{04323A99-8041-44D0-B08F-D060F7A8BABB}"/>
    <dgm:cxn modelId="{02372EDD-5D53-40D1-8ACB-2AB4E45C7841}" type="presOf" srcId="{D78CD767-A7A4-4E99-B62F-EF4B6B6965C6}" destId="{88040463-3884-4939-9BAD-5959303101DF}" srcOrd="0" destOrd="0" presId="urn:microsoft.com/office/officeart/2005/8/layout/hList1"/>
    <dgm:cxn modelId="{40B1A5D3-97B3-4D4B-BC4C-3C7F3A444AB5}" type="presOf" srcId="{817C4D5D-A5F0-4E94-94C5-2DEE7F66B373}" destId="{739ACCC7-2572-4B28-BDE6-0028983FE93C}" srcOrd="0" destOrd="0" presId="urn:microsoft.com/office/officeart/2005/8/layout/hList1"/>
    <dgm:cxn modelId="{E4B8A522-B8CB-4069-9D09-94D79BA235DE}" type="presOf" srcId="{32B421DD-C832-47A8-A654-68847747738E}" destId="{70CD9233-1005-49AC-9496-11C819EDA3CB}" srcOrd="0" destOrd="0" presId="urn:microsoft.com/office/officeart/2005/8/layout/hList1"/>
    <dgm:cxn modelId="{DD5C4193-D904-4C32-9903-86E814B5BE2C}" type="presOf" srcId="{249367DA-D1E0-46C2-8520-9E1DEB85F08C}" destId="{88040463-3884-4939-9BAD-5959303101DF}" srcOrd="0" destOrd="2" presId="urn:microsoft.com/office/officeart/2005/8/layout/hList1"/>
    <dgm:cxn modelId="{EEB898DE-7AA1-4C96-AC3C-7FB79674BD96}" srcId="{32B421DD-C832-47A8-A654-68847747738E}" destId="{AB9B2242-A081-4224-93E1-4893972AF765}" srcOrd="2" destOrd="0" parTransId="{DF61CF05-7619-4EC6-8E6B-A0D325896388}" sibTransId="{AB4B9BF2-E859-4383-A370-BF704F452ADA}"/>
    <dgm:cxn modelId="{AEF0B05D-C794-4A2F-95BF-B0046141A078}" srcId="{32B421DD-C832-47A8-A654-68847747738E}" destId="{817C4D5D-A5F0-4E94-94C5-2DEE7F66B373}" srcOrd="1" destOrd="0" parTransId="{4A026660-CE74-4F9D-857D-96F5226F013E}" sibTransId="{E2B459D9-E725-4A44-ADCE-26604803F76D}"/>
    <dgm:cxn modelId="{0BCC947E-2CFB-4038-A0B3-58B051807332}" type="presOf" srcId="{DA7E91DB-11BB-4A25-A750-FC20CFB8F354}" destId="{1A52837B-DC60-4EDD-B307-477C529E3961}" srcOrd="0" destOrd="0" presId="urn:microsoft.com/office/officeart/2005/8/layout/hList1"/>
    <dgm:cxn modelId="{F2E97FA3-A97D-403A-8F5B-D3BD841CFEF4}" type="presParOf" srcId="{70CD9233-1005-49AC-9496-11C819EDA3CB}" destId="{BC69EF45-7F16-486F-AA87-67EDA37C0652}" srcOrd="0" destOrd="0" presId="urn:microsoft.com/office/officeart/2005/8/layout/hList1"/>
    <dgm:cxn modelId="{81F5C3D7-64C0-431E-8972-DA585F49FC47}" type="presParOf" srcId="{BC69EF45-7F16-486F-AA87-67EDA37C0652}" destId="{E87603C7-01E7-4872-AE92-0D1355C1539F}" srcOrd="0" destOrd="0" presId="urn:microsoft.com/office/officeart/2005/8/layout/hList1"/>
    <dgm:cxn modelId="{A191964A-7423-411C-A7D4-76B0254289FB}" type="presParOf" srcId="{BC69EF45-7F16-486F-AA87-67EDA37C0652}" destId="{1A52837B-DC60-4EDD-B307-477C529E3961}" srcOrd="1" destOrd="0" presId="urn:microsoft.com/office/officeart/2005/8/layout/hList1"/>
    <dgm:cxn modelId="{DAA61236-7C5A-42C4-B56A-670446071A0D}" type="presParOf" srcId="{70CD9233-1005-49AC-9496-11C819EDA3CB}" destId="{9F4C9BF5-D753-4C67-993C-617ACEC9FFB2}" srcOrd="1" destOrd="0" presId="urn:microsoft.com/office/officeart/2005/8/layout/hList1"/>
    <dgm:cxn modelId="{68F6DBA4-35BF-4220-8F43-E8BF2EF4DC56}" type="presParOf" srcId="{70CD9233-1005-49AC-9496-11C819EDA3CB}" destId="{FD5A2C50-CE7F-4E29-A6D3-628628548611}" srcOrd="2" destOrd="0" presId="urn:microsoft.com/office/officeart/2005/8/layout/hList1"/>
    <dgm:cxn modelId="{C887379F-1D05-4553-A0E1-3E93312D1BB0}" type="presParOf" srcId="{FD5A2C50-CE7F-4E29-A6D3-628628548611}" destId="{739ACCC7-2572-4B28-BDE6-0028983FE93C}" srcOrd="0" destOrd="0" presId="urn:microsoft.com/office/officeart/2005/8/layout/hList1"/>
    <dgm:cxn modelId="{ADDDC600-B214-4ADA-929E-CD368A407F43}" type="presParOf" srcId="{FD5A2C50-CE7F-4E29-A6D3-628628548611}" destId="{E263007A-3EEF-4EFC-AC35-DC3322BF9170}" srcOrd="1" destOrd="0" presId="urn:microsoft.com/office/officeart/2005/8/layout/hList1"/>
    <dgm:cxn modelId="{58203FC0-28F2-4F49-B86E-BF60C21E8F8F}" type="presParOf" srcId="{70CD9233-1005-49AC-9496-11C819EDA3CB}" destId="{788C1D32-EE23-429D-A47D-2883DAF5074B}" srcOrd="3" destOrd="0" presId="urn:microsoft.com/office/officeart/2005/8/layout/hList1"/>
    <dgm:cxn modelId="{60C0947D-E160-4762-B30D-3449EA56D7B7}" type="presParOf" srcId="{70CD9233-1005-49AC-9496-11C819EDA3CB}" destId="{7006B92D-AE52-4BC2-BAB7-8C998E14F5AA}" srcOrd="4" destOrd="0" presId="urn:microsoft.com/office/officeart/2005/8/layout/hList1"/>
    <dgm:cxn modelId="{1FC3EF7F-7372-44A8-9FE2-94C31884BBDA}" type="presParOf" srcId="{7006B92D-AE52-4BC2-BAB7-8C998E14F5AA}" destId="{B069F4F6-761E-41CD-9A7C-AB3F802751A4}" srcOrd="0" destOrd="0" presId="urn:microsoft.com/office/officeart/2005/8/layout/hList1"/>
    <dgm:cxn modelId="{5E3A540A-9EFB-4227-AAAC-9EA4E942BF07}" type="presParOf" srcId="{7006B92D-AE52-4BC2-BAB7-8C998E14F5AA}" destId="{88040463-3884-4939-9BAD-5959303101D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5A7EE9-4C3C-4721-B79C-3E93ED06AF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F91B3A-C12F-4000-A2FD-D4F628C20F5F}">
      <dgm:prSet phldrT="[Text]" custT="1"/>
      <dgm:spPr/>
      <dgm:t>
        <a:bodyPr/>
        <a:lstStyle/>
        <a:p>
          <a:r>
            <a:rPr lang="es-MX" sz="2000" dirty="0"/>
            <a:t>Lineamientos indicados por parte de la Secretaría de Desarrollo Sustentable (SEDESU)</a:t>
          </a:r>
          <a:endParaRPr lang="en-US" sz="2000" dirty="0"/>
        </a:p>
      </dgm:t>
    </dgm:pt>
    <dgm:pt modelId="{C7AAA692-AD2E-430B-90A7-F696E677E800}" type="parTrans" cxnId="{F8086A87-4F35-4657-81ED-2A0BB0F9DFF5}">
      <dgm:prSet/>
      <dgm:spPr/>
      <dgm:t>
        <a:bodyPr/>
        <a:lstStyle/>
        <a:p>
          <a:endParaRPr lang="en-US" sz="1050"/>
        </a:p>
      </dgm:t>
    </dgm:pt>
    <dgm:pt modelId="{BC181408-94C6-4D39-952B-D100D910E842}" type="sibTrans" cxnId="{F8086A87-4F35-4657-81ED-2A0BB0F9DFF5}">
      <dgm:prSet/>
      <dgm:spPr/>
      <dgm:t>
        <a:bodyPr/>
        <a:lstStyle/>
        <a:p>
          <a:endParaRPr lang="en-US" sz="1050"/>
        </a:p>
      </dgm:t>
    </dgm:pt>
    <dgm:pt modelId="{6F517677-B19C-48F2-B859-5C9CF5B5CEAC}">
      <dgm:prSet phldrT="[Text]" custT="1"/>
      <dgm:spPr/>
      <dgm:t>
        <a:bodyPr/>
        <a:lstStyle/>
        <a:p>
          <a:r>
            <a:rPr lang="es-MX" sz="1700" dirty="0"/>
            <a:t>Ley de Prevención y Gestión Integral de Residuos del Estado de Querétaro.</a:t>
          </a:r>
          <a:endParaRPr lang="en-US" sz="1700" dirty="0"/>
        </a:p>
      </dgm:t>
    </dgm:pt>
    <dgm:pt modelId="{7581C358-1A25-491D-9237-F3A89622F7D0}" type="parTrans" cxnId="{6BBF2924-DD31-4D94-9B4D-A4A7E4A08DA7}">
      <dgm:prSet/>
      <dgm:spPr/>
      <dgm:t>
        <a:bodyPr/>
        <a:lstStyle/>
        <a:p>
          <a:endParaRPr lang="en-US" sz="1050"/>
        </a:p>
      </dgm:t>
    </dgm:pt>
    <dgm:pt modelId="{EAC6CAA9-9BC5-43E7-92F0-E177257AEF09}" type="sibTrans" cxnId="{6BBF2924-DD31-4D94-9B4D-A4A7E4A08DA7}">
      <dgm:prSet/>
      <dgm:spPr/>
      <dgm:t>
        <a:bodyPr/>
        <a:lstStyle/>
        <a:p>
          <a:endParaRPr lang="en-US" sz="1050"/>
        </a:p>
      </dgm:t>
    </dgm:pt>
    <dgm:pt modelId="{71F30AFD-1393-4B14-AEB6-284DBDD6A433}">
      <dgm:prSet phldrT="[Text]" custT="1"/>
      <dgm:spPr/>
      <dgm:t>
        <a:bodyPr/>
        <a:lstStyle/>
        <a:p>
          <a:r>
            <a:rPr lang="es-MX" sz="1700" dirty="0"/>
            <a:t>Ley de Protección Ambiental para el Desarrollo Sustentable del Estado de Querétaro.</a:t>
          </a:r>
          <a:endParaRPr lang="en-US" sz="1700" dirty="0"/>
        </a:p>
      </dgm:t>
    </dgm:pt>
    <dgm:pt modelId="{1F94519D-1EA2-4F20-972B-5DEA6490E21A}" type="parTrans" cxnId="{4CD2F096-2AC9-4C8C-A220-7BD742D9AD45}">
      <dgm:prSet/>
      <dgm:spPr/>
      <dgm:t>
        <a:bodyPr/>
        <a:lstStyle/>
        <a:p>
          <a:endParaRPr lang="en-US" sz="1050"/>
        </a:p>
      </dgm:t>
    </dgm:pt>
    <dgm:pt modelId="{2690D44A-F123-480C-9EAC-F293DC1D0DB3}" type="sibTrans" cxnId="{4CD2F096-2AC9-4C8C-A220-7BD742D9AD45}">
      <dgm:prSet/>
      <dgm:spPr/>
      <dgm:t>
        <a:bodyPr/>
        <a:lstStyle/>
        <a:p>
          <a:endParaRPr lang="en-US" sz="1050"/>
        </a:p>
      </dgm:t>
    </dgm:pt>
    <dgm:pt modelId="{018D7D76-C2C5-468A-97E8-92E26BDC0AB2}">
      <dgm:prSet phldrT="[Text]" custT="1"/>
      <dgm:spPr/>
      <dgm:t>
        <a:bodyPr/>
        <a:lstStyle/>
        <a:p>
          <a:r>
            <a:rPr lang="es-MX" sz="1700" dirty="0"/>
            <a:t>Acuerdo General de la Subsecretaría de Medio Ambiente de la SEDESU.</a:t>
          </a:r>
          <a:endParaRPr lang="en-US" sz="1700" dirty="0"/>
        </a:p>
      </dgm:t>
    </dgm:pt>
    <dgm:pt modelId="{FAED6A38-9A3C-4BE0-9153-0A56DF870B43}" type="parTrans" cxnId="{F16D9B9D-768E-43E6-A366-504245E3202A}">
      <dgm:prSet/>
      <dgm:spPr/>
      <dgm:t>
        <a:bodyPr/>
        <a:lstStyle/>
        <a:p>
          <a:endParaRPr lang="en-US" sz="1400"/>
        </a:p>
      </dgm:t>
    </dgm:pt>
    <dgm:pt modelId="{1742EE37-1849-421F-9D41-2348FCC1791E}" type="sibTrans" cxnId="{F16D9B9D-768E-43E6-A366-504245E3202A}">
      <dgm:prSet/>
      <dgm:spPr/>
      <dgm:t>
        <a:bodyPr/>
        <a:lstStyle/>
        <a:p>
          <a:endParaRPr lang="en-US" sz="1400"/>
        </a:p>
      </dgm:t>
    </dgm:pt>
    <dgm:pt modelId="{9D9C5D1A-980D-4069-8064-1D717CD61404}">
      <dgm:prSet phldrT="[Text]" custT="1"/>
      <dgm:spPr/>
      <dgm:t>
        <a:bodyPr/>
        <a:lstStyle/>
        <a:p>
          <a:endParaRPr lang="en-US" sz="1600" dirty="0"/>
        </a:p>
      </dgm:t>
    </dgm:pt>
    <dgm:pt modelId="{238A7E7B-C05F-4BDF-ACC0-6CA90D7EDAE7}" type="parTrans" cxnId="{ED9E1866-49F2-4322-BC4C-B8B9FEDFF476}">
      <dgm:prSet/>
      <dgm:spPr/>
      <dgm:t>
        <a:bodyPr/>
        <a:lstStyle/>
        <a:p>
          <a:endParaRPr lang="en-US" sz="1400"/>
        </a:p>
      </dgm:t>
    </dgm:pt>
    <dgm:pt modelId="{55F57740-A73F-469A-9AC0-41776C91D245}" type="sibTrans" cxnId="{ED9E1866-49F2-4322-BC4C-B8B9FEDFF476}">
      <dgm:prSet/>
      <dgm:spPr/>
      <dgm:t>
        <a:bodyPr/>
        <a:lstStyle/>
        <a:p>
          <a:endParaRPr lang="en-US" sz="1400"/>
        </a:p>
      </dgm:t>
    </dgm:pt>
    <dgm:pt modelId="{5D3329BA-A4A8-4AC9-86D2-FFC4E94461EE}">
      <dgm:prSet phldrT="[Text]" custT="1"/>
      <dgm:spPr/>
      <dgm:t>
        <a:bodyPr/>
        <a:lstStyle/>
        <a:p>
          <a:r>
            <a:rPr lang="es-MX" sz="1700" dirty="0"/>
            <a:t>Registro al Padrón de Prestadores de Servicios Ambientales (RPPSA).</a:t>
          </a:r>
          <a:endParaRPr lang="en-US" sz="1700" dirty="0"/>
        </a:p>
      </dgm:t>
    </dgm:pt>
    <dgm:pt modelId="{D7A2F509-1B00-449B-898B-C830FF9CBB14}" type="parTrans" cxnId="{EDCC7906-BCEF-41D0-BE3A-284678B347FD}">
      <dgm:prSet/>
      <dgm:spPr/>
      <dgm:t>
        <a:bodyPr/>
        <a:lstStyle/>
        <a:p>
          <a:endParaRPr lang="en-US"/>
        </a:p>
      </dgm:t>
    </dgm:pt>
    <dgm:pt modelId="{B9969B37-8B33-42C3-95DE-B75E7FDB067E}" type="sibTrans" cxnId="{EDCC7906-BCEF-41D0-BE3A-284678B347FD}">
      <dgm:prSet/>
      <dgm:spPr/>
      <dgm:t>
        <a:bodyPr/>
        <a:lstStyle/>
        <a:p>
          <a:endParaRPr lang="en-US"/>
        </a:p>
      </dgm:t>
    </dgm:pt>
    <dgm:pt modelId="{5F6C4648-6CD2-479E-9F89-191D7EF04E84}">
      <dgm:prSet phldrT="[Text]" custT="1"/>
      <dgm:spPr/>
      <dgm:t>
        <a:bodyPr/>
        <a:lstStyle/>
        <a:p>
          <a:r>
            <a:rPr lang="es-MX" sz="1700" dirty="0"/>
            <a:t>Elaboración y Registro del Plan de Manejo de RME (Norma ciento sesenta y uno para la clasificación de los RME; NOM-161-SEMARNAT-2011).</a:t>
          </a:r>
          <a:endParaRPr lang="en-US" sz="1700" dirty="0"/>
        </a:p>
      </dgm:t>
    </dgm:pt>
    <dgm:pt modelId="{B305955D-78E3-486C-B1E9-742F609B9698}" type="parTrans" cxnId="{C50CB7A1-6E97-4049-8609-28C85A678C1F}">
      <dgm:prSet/>
      <dgm:spPr/>
      <dgm:t>
        <a:bodyPr/>
        <a:lstStyle/>
        <a:p>
          <a:endParaRPr lang="en-US"/>
        </a:p>
      </dgm:t>
    </dgm:pt>
    <dgm:pt modelId="{6828E858-073E-4020-8F0D-72FC464DCBC1}" type="sibTrans" cxnId="{C50CB7A1-6E97-4049-8609-28C85A678C1F}">
      <dgm:prSet/>
      <dgm:spPr/>
      <dgm:t>
        <a:bodyPr/>
        <a:lstStyle/>
        <a:p>
          <a:endParaRPr lang="en-US"/>
        </a:p>
      </dgm:t>
    </dgm:pt>
    <dgm:pt modelId="{E3CF87E9-0E04-4E31-A181-D0FE863214F7}">
      <dgm:prSet phldrT="[Text]" custT="1"/>
      <dgm:spPr/>
      <dgm:t>
        <a:bodyPr/>
        <a:lstStyle/>
        <a:p>
          <a:r>
            <a:rPr lang="es-MX" sz="1700" dirty="0"/>
            <a:t>Programa Estatal para la Prevención y Gestión Integral de Residuos de Querétaro.</a:t>
          </a:r>
          <a:endParaRPr lang="en-US" sz="1700" dirty="0"/>
        </a:p>
      </dgm:t>
    </dgm:pt>
    <dgm:pt modelId="{82DFB377-B445-41FD-ACA6-0D9EAB4FECD7}" type="parTrans" cxnId="{DDAE056E-2B4C-4D2E-B160-A38E8CC05F50}">
      <dgm:prSet/>
      <dgm:spPr/>
      <dgm:t>
        <a:bodyPr/>
        <a:lstStyle/>
        <a:p>
          <a:endParaRPr lang="en-US"/>
        </a:p>
      </dgm:t>
    </dgm:pt>
    <dgm:pt modelId="{04F0A783-96C0-44F1-AF88-A16021299818}" type="sibTrans" cxnId="{DDAE056E-2B4C-4D2E-B160-A38E8CC05F50}">
      <dgm:prSet/>
      <dgm:spPr/>
      <dgm:t>
        <a:bodyPr/>
        <a:lstStyle/>
        <a:p>
          <a:endParaRPr lang="en-US"/>
        </a:p>
      </dgm:t>
    </dgm:pt>
    <dgm:pt modelId="{C28F62CD-CEFE-4D7B-86F8-9DD62C074A09}" type="pres">
      <dgm:prSet presAssocID="{1F5A7EE9-4C3C-4721-B79C-3E93ED06AF86}" presName="Name0" presStyleCnt="0">
        <dgm:presLayoutVars>
          <dgm:dir/>
          <dgm:animLvl val="lvl"/>
          <dgm:resizeHandles val="exact"/>
        </dgm:presLayoutVars>
      </dgm:prSet>
      <dgm:spPr/>
    </dgm:pt>
    <dgm:pt modelId="{8F73CEC1-C7AD-4FB9-9441-9F1654A66311}" type="pres">
      <dgm:prSet presAssocID="{FFF91B3A-C12F-4000-A2FD-D4F628C20F5F}" presName="linNode" presStyleCnt="0"/>
      <dgm:spPr/>
    </dgm:pt>
    <dgm:pt modelId="{5D14F6BA-16CA-4F30-A2E2-44DD7C0694AC}" type="pres">
      <dgm:prSet presAssocID="{FFF91B3A-C12F-4000-A2FD-D4F628C20F5F}" presName="parentText" presStyleLbl="node1" presStyleIdx="0" presStyleCnt="1" custScaleY="86308">
        <dgm:presLayoutVars>
          <dgm:chMax val="1"/>
          <dgm:bulletEnabled val="1"/>
        </dgm:presLayoutVars>
      </dgm:prSet>
      <dgm:spPr/>
    </dgm:pt>
    <dgm:pt modelId="{4654EFBE-F200-4862-BDFA-CD1BD01AE2BE}" type="pres">
      <dgm:prSet presAssocID="{FFF91B3A-C12F-4000-A2FD-D4F628C20F5F}" presName="descendantText" presStyleLbl="alignAccFollowNode1" presStyleIdx="0" presStyleCnt="1" custLinFactNeighborX="-3652">
        <dgm:presLayoutVars>
          <dgm:bulletEnabled val="1"/>
        </dgm:presLayoutVars>
      </dgm:prSet>
      <dgm:spPr/>
    </dgm:pt>
  </dgm:ptLst>
  <dgm:cxnLst>
    <dgm:cxn modelId="{C6B5F4BC-6D20-4EFF-A604-367286EEA72B}" type="presOf" srcId="{1F5A7EE9-4C3C-4721-B79C-3E93ED06AF86}" destId="{C28F62CD-CEFE-4D7B-86F8-9DD62C074A09}" srcOrd="0" destOrd="0" presId="urn:microsoft.com/office/officeart/2005/8/layout/vList5"/>
    <dgm:cxn modelId="{ED9E1866-49F2-4322-BC4C-B8B9FEDFF476}" srcId="{FFF91B3A-C12F-4000-A2FD-D4F628C20F5F}" destId="{9D9C5D1A-980D-4069-8064-1D717CD61404}" srcOrd="6" destOrd="0" parTransId="{238A7E7B-C05F-4BDF-ACC0-6CA90D7EDAE7}" sibTransId="{55F57740-A73F-469A-9AC0-41776C91D245}"/>
    <dgm:cxn modelId="{24C42824-7696-4AED-960F-BF3E0CBFD3D9}" type="presOf" srcId="{E3CF87E9-0E04-4E31-A181-D0FE863214F7}" destId="{4654EFBE-F200-4862-BDFA-CD1BD01AE2BE}" srcOrd="0" destOrd="5" presId="urn:microsoft.com/office/officeart/2005/8/layout/vList5"/>
    <dgm:cxn modelId="{C50CB7A1-6E97-4049-8609-28C85A678C1F}" srcId="{FFF91B3A-C12F-4000-A2FD-D4F628C20F5F}" destId="{5F6C4648-6CD2-479E-9F89-191D7EF04E84}" srcOrd="4" destOrd="0" parTransId="{B305955D-78E3-486C-B1E9-742F609B9698}" sibTransId="{6828E858-073E-4020-8F0D-72FC464DCBC1}"/>
    <dgm:cxn modelId="{4CD2F096-2AC9-4C8C-A220-7BD742D9AD45}" srcId="{FFF91B3A-C12F-4000-A2FD-D4F628C20F5F}" destId="{71F30AFD-1393-4B14-AEB6-284DBDD6A433}" srcOrd="1" destOrd="0" parTransId="{1F94519D-1EA2-4F20-972B-5DEA6490E21A}" sibTransId="{2690D44A-F123-480C-9EAC-F293DC1D0DB3}"/>
    <dgm:cxn modelId="{065210B5-FFE4-4924-9E2F-8812C1259279}" type="presOf" srcId="{FFF91B3A-C12F-4000-A2FD-D4F628C20F5F}" destId="{5D14F6BA-16CA-4F30-A2E2-44DD7C0694AC}" srcOrd="0" destOrd="0" presId="urn:microsoft.com/office/officeart/2005/8/layout/vList5"/>
    <dgm:cxn modelId="{F8086A87-4F35-4657-81ED-2A0BB0F9DFF5}" srcId="{1F5A7EE9-4C3C-4721-B79C-3E93ED06AF86}" destId="{FFF91B3A-C12F-4000-A2FD-D4F628C20F5F}" srcOrd="0" destOrd="0" parTransId="{C7AAA692-AD2E-430B-90A7-F696E677E800}" sibTransId="{BC181408-94C6-4D39-952B-D100D910E842}"/>
    <dgm:cxn modelId="{DDAE056E-2B4C-4D2E-B160-A38E8CC05F50}" srcId="{FFF91B3A-C12F-4000-A2FD-D4F628C20F5F}" destId="{E3CF87E9-0E04-4E31-A181-D0FE863214F7}" srcOrd="5" destOrd="0" parTransId="{82DFB377-B445-41FD-ACA6-0D9EAB4FECD7}" sibTransId="{04F0A783-96C0-44F1-AF88-A16021299818}"/>
    <dgm:cxn modelId="{39ADABF6-6621-4C7C-9EB2-6860274D8098}" type="presOf" srcId="{71F30AFD-1393-4B14-AEB6-284DBDD6A433}" destId="{4654EFBE-F200-4862-BDFA-CD1BD01AE2BE}" srcOrd="0" destOrd="1" presId="urn:microsoft.com/office/officeart/2005/8/layout/vList5"/>
    <dgm:cxn modelId="{F137947F-7F2E-4023-BCE9-1804318DDAC1}" type="presOf" srcId="{5D3329BA-A4A8-4AC9-86D2-FFC4E94461EE}" destId="{4654EFBE-F200-4862-BDFA-CD1BD01AE2BE}" srcOrd="0" destOrd="3" presId="urn:microsoft.com/office/officeart/2005/8/layout/vList5"/>
    <dgm:cxn modelId="{DC176049-4E40-4F2D-AC98-BE0AA50C5D19}" type="presOf" srcId="{9D9C5D1A-980D-4069-8064-1D717CD61404}" destId="{4654EFBE-F200-4862-BDFA-CD1BD01AE2BE}" srcOrd="0" destOrd="6" presId="urn:microsoft.com/office/officeart/2005/8/layout/vList5"/>
    <dgm:cxn modelId="{0BA9BA9C-140E-4639-B305-339F04584D3B}" type="presOf" srcId="{6F517677-B19C-48F2-B859-5C9CF5B5CEAC}" destId="{4654EFBE-F200-4862-BDFA-CD1BD01AE2BE}" srcOrd="0" destOrd="0" presId="urn:microsoft.com/office/officeart/2005/8/layout/vList5"/>
    <dgm:cxn modelId="{6BBF2924-DD31-4D94-9B4D-A4A7E4A08DA7}" srcId="{FFF91B3A-C12F-4000-A2FD-D4F628C20F5F}" destId="{6F517677-B19C-48F2-B859-5C9CF5B5CEAC}" srcOrd="0" destOrd="0" parTransId="{7581C358-1A25-491D-9237-F3A89622F7D0}" sibTransId="{EAC6CAA9-9BC5-43E7-92F0-E177257AEF09}"/>
    <dgm:cxn modelId="{2548664D-F878-4BB3-88D0-3DF39A4DCFC6}" type="presOf" srcId="{018D7D76-C2C5-468A-97E8-92E26BDC0AB2}" destId="{4654EFBE-F200-4862-BDFA-CD1BD01AE2BE}" srcOrd="0" destOrd="2" presId="urn:microsoft.com/office/officeart/2005/8/layout/vList5"/>
    <dgm:cxn modelId="{EDCC7906-BCEF-41D0-BE3A-284678B347FD}" srcId="{FFF91B3A-C12F-4000-A2FD-D4F628C20F5F}" destId="{5D3329BA-A4A8-4AC9-86D2-FFC4E94461EE}" srcOrd="3" destOrd="0" parTransId="{D7A2F509-1B00-449B-898B-C830FF9CBB14}" sibTransId="{B9969B37-8B33-42C3-95DE-B75E7FDB067E}"/>
    <dgm:cxn modelId="{F16D9B9D-768E-43E6-A366-504245E3202A}" srcId="{FFF91B3A-C12F-4000-A2FD-D4F628C20F5F}" destId="{018D7D76-C2C5-468A-97E8-92E26BDC0AB2}" srcOrd="2" destOrd="0" parTransId="{FAED6A38-9A3C-4BE0-9153-0A56DF870B43}" sibTransId="{1742EE37-1849-421F-9D41-2348FCC1791E}"/>
    <dgm:cxn modelId="{E7B5620D-CF0A-404A-A7F8-2B49CC062B92}" type="presOf" srcId="{5F6C4648-6CD2-479E-9F89-191D7EF04E84}" destId="{4654EFBE-F200-4862-BDFA-CD1BD01AE2BE}" srcOrd="0" destOrd="4" presId="urn:microsoft.com/office/officeart/2005/8/layout/vList5"/>
    <dgm:cxn modelId="{326066BB-3B3D-40D1-ADBE-5D507C8646D4}" type="presParOf" srcId="{C28F62CD-CEFE-4D7B-86F8-9DD62C074A09}" destId="{8F73CEC1-C7AD-4FB9-9441-9F1654A66311}" srcOrd="0" destOrd="0" presId="urn:microsoft.com/office/officeart/2005/8/layout/vList5"/>
    <dgm:cxn modelId="{37A3D5AA-7BCF-4B47-94ED-A1DFF56E72BA}" type="presParOf" srcId="{8F73CEC1-C7AD-4FB9-9441-9F1654A66311}" destId="{5D14F6BA-16CA-4F30-A2E2-44DD7C0694AC}" srcOrd="0" destOrd="0" presId="urn:microsoft.com/office/officeart/2005/8/layout/vList5"/>
    <dgm:cxn modelId="{EDEDABC8-86F5-4CEE-848F-1DE5E6E88EE5}" type="presParOf" srcId="{8F73CEC1-C7AD-4FB9-9441-9F1654A66311}" destId="{4654EFBE-F200-4862-BDFA-CD1BD01AE2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22679-BCA7-495D-AE55-E6D8038433C3}">
      <dsp:nvSpPr>
        <dsp:cNvPr id="0" name=""/>
        <dsp:cNvSpPr/>
      </dsp:nvSpPr>
      <dsp:spPr>
        <a:xfrm>
          <a:off x="5188" y="1869"/>
          <a:ext cx="2359189" cy="2073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Crisis ambiental</a:t>
          </a:r>
          <a:endParaRPr lang="en-US" sz="1800" kern="1200" dirty="0"/>
        </a:p>
      </dsp:txBody>
      <dsp:txXfrm>
        <a:off x="5188" y="1869"/>
        <a:ext cx="2359189" cy="943675"/>
      </dsp:txXfrm>
    </dsp:sp>
    <dsp:sp modelId="{0DEFB561-19F5-40C4-A9EB-5DA2B20A7FBD}">
      <dsp:nvSpPr>
        <dsp:cNvPr id="0" name=""/>
        <dsp:cNvSpPr/>
      </dsp:nvSpPr>
      <dsp:spPr>
        <a:xfrm>
          <a:off x="488396" y="945545"/>
          <a:ext cx="2359189" cy="276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Daño a ecosistemas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Contaminación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Generación de residuos </a:t>
          </a:r>
          <a:endParaRPr lang="en-US" sz="1600" kern="1200" dirty="0"/>
        </a:p>
      </dsp:txBody>
      <dsp:txXfrm>
        <a:off x="557494" y="1014643"/>
        <a:ext cx="2220993" cy="2626604"/>
      </dsp:txXfrm>
    </dsp:sp>
    <dsp:sp modelId="{56A9A2B6-2394-4343-8C88-48A0C44FB5D8}">
      <dsp:nvSpPr>
        <dsp:cNvPr id="0" name=""/>
        <dsp:cNvSpPr/>
      </dsp:nvSpPr>
      <dsp:spPr>
        <a:xfrm>
          <a:off x="2722022" y="180022"/>
          <a:ext cx="758206" cy="587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2722022" y="297496"/>
        <a:ext cx="581995" cy="352421"/>
      </dsp:txXfrm>
    </dsp:sp>
    <dsp:sp modelId="{FDEFFDB0-81B5-492A-B849-64AF7B5C1B8F}">
      <dsp:nvSpPr>
        <dsp:cNvPr id="0" name=""/>
        <dsp:cNvSpPr/>
      </dsp:nvSpPr>
      <dsp:spPr>
        <a:xfrm>
          <a:off x="3794956" y="1869"/>
          <a:ext cx="2359189" cy="2073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Nuevos enfoques o paradigmas económicos </a:t>
          </a:r>
          <a:endParaRPr lang="en-US" sz="1400" kern="1200" dirty="0"/>
        </a:p>
      </dsp:txBody>
      <dsp:txXfrm>
        <a:off x="3794956" y="1869"/>
        <a:ext cx="2359189" cy="943675"/>
      </dsp:txXfrm>
    </dsp:sp>
    <dsp:sp modelId="{FBFADE63-A3D5-40F7-BB98-E75095BA0BC1}">
      <dsp:nvSpPr>
        <dsp:cNvPr id="0" name=""/>
        <dsp:cNvSpPr/>
      </dsp:nvSpPr>
      <dsp:spPr>
        <a:xfrm>
          <a:off x="4278163" y="945545"/>
          <a:ext cx="2359189" cy="276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Transición hacia una Economía Circular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Lograr un desarrollo económico integral (Serna-Mendoza, 2010; </a:t>
          </a:r>
          <a:r>
            <a:rPr lang="es-MX" sz="1400" kern="1200" dirty="0" err="1"/>
            <a:t>Ulate</a:t>
          </a:r>
          <a:r>
            <a:rPr lang="es-MX" sz="1400" kern="1200" dirty="0"/>
            <a:t>, 2005).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Incluir necesidades económicas y sociales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Necesidades medioambientales.</a:t>
          </a:r>
          <a:endParaRPr lang="en-US" sz="1400" kern="1200" dirty="0"/>
        </a:p>
      </dsp:txBody>
      <dsp:txXfrm>
        <a:off x="4347261" y="1014643"/>
        <a:ext cx="2220993" cy="2626604"/>
      </dsp:txXfrm>
    </dsp:sp>
    <dsp:sp modelId="{5AA07687-CC55-4F32-A1C3-B012236547A8}">
      <dsp:nvSpPr>
        <dsp:cNvPr id="0" name=""/>
        <dsp:cNvSpPr/>
      </dsp:nvSpPr>
      <dsp:spPr>
        <a:xfrm>
          <a:off x="6511789" y="180022"/>
          <a:ext cx="758206" cy="587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511789" y="297496"/>
        <a:ext cx="581995" cy="352421"/>
      </dsp:txXfrm>
    </dsp:sp>
    <dsp:sp modelId="{E23FF5C7-8B96-48A5-BCF7-5ECA5413064B}">
      <dsp:nvSpPr>
        <dsp:cNvPr id="0" name=""/>
        <dsp:cNvSpPr/>
      </dsp:nvSpPr>
      <dsp:spPr>
        <a:xfrm>
          <a:off x="7584723" y="1869"/>
          <a:ext cx="2359189" cy="2073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Estrategias por parte de otros países</a:t>
          </a:r>
          <a:endParaRPr lang="en-US" sz="1600" kern="1200" dirty="0"/>
        </a:p>
      </dsp:txBody>
      <dsp:txXfrm>
        <a:off x="7584723" y="1869"/>
        <a:ext cx="2359189" cy="943675"/>
      </dsp:txXfrm>
    </dsp:sp>
    <dsp:sp modelId="{A482979F-F68B-4C2D-9FF0-9FBF60D89B60}">
      <dsp:nvSpPr>
        <dsp:cNvPr id="0" name=""/>
        <dsp:cNvSpPr/>
      </dsp:nvSpPr>
      <dsp:spPr>
        <a:xfrm>
          <a:off x="8067931" y="945545"/>
          <a:ext cx="2359189" cy="276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Remplazo modelo lineal (producir-consumir-desechar)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Productos reciclables y reutilizables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Producción ecológica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Consumo responsable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Plan de acción para la Economía Circular de la Unión Europea</a:t>
          </a:r>
          <a:endParaRPr lang="en-US" sz="1400" kern="1200" dirty="0"/>
        </a:p>
      </dsp:txBody>
      <dsp:txXfrm>
        <a:off x="8137029" y="1014643"/>
        <a:ext cx="2220993" cy="2626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5AF7C-D8E0-424C-BB19-AD016EC895DB}">
      <dsp:nvSpPr>
        <dsp:cNvPr id="0" name=""/>
        <dsp:cNvSpPr/>
      </dsp:nvSpPr>
      <dsp:spPr>
        <a:xfrm>
          <a:off x="3233" y="720766"/>
          <a:ext cx="1654001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Economía Circular</a:t>
          </a:r>
          <a:endParaRPr lang="en-US" sz="1600" kern="1200" dirty="0"/>
        </a:p>
      </dsp:txBody>
      <dsp:txXfrm>
        <a:off x="3233" y="720766"/>
        <a:ext cx="1654001" cy="534600"/>
      </dsp:txXfrm>
    </dsp:sp>
    <dsp:sp modelId="{21BDB3F6-E4FB-4BD4-80D0-DE3D8D93D325}">
      <dsp:nvSpPr>
        <dsp:cNvPr id="0" name=""/>
        <dsp:cNvSpPr/>
      </dsp:nvSpPr>
      <dsp:spPr>
        <a:xfrm>
          <a:off x="1657235" y="19103"/>
          <a:ext cx="330800" cy="19379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738FD-57CE-4678-A3F3-E646C5BFA8AB}">
      <dsp:nvSpPr>
        <dsp:cNvPr id="0" name=""/>
        <dsp:cNvSpPr/>
      </dsp:nvSpPr>
      <dsp:spPr>
        <a:xfrm>
          <a:off x="2120355" y="19103"/>
          <a:ext cx="4498883" cy="1937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Arroyo (2018).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Clemente (2018).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 err="1"/>
            <a:t>Porcelli</a:t>
          </a:r>
          <a:r>
            <a:rPr lang="es-MX" sz="1600" kern="1200" dirty="0"/>
            <a:t> y Martínez (2018).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Fundación Ellen MacArthur (2015).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Prieto, Jaca y </a:t>
          </a:r>
          <a:r>
            <a:rPr lang="es-ES" sz="1600" kern="1200" dirty="0" err="1"/>
            <a:t>Ormazabal</a:t>
          </a:r>
          <a:r>
            <a:rPr lang="es-ES" sz="1600" kern="1200" dirty="0"/>
            <a:t> (2017).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X. </a:t>
          </a:r>
          <a:r>
            <a:rPr lang="es-MX" sz="1600" kern="1200" dirty="0" err="1"/>
            <a:t>Marcet</a:t>
          </a:r>
          <a:r>
            <a:rPr lang="es-MX" sz="1600" kern="1200" dirty="0"/>
            <a:t>, M. </a:t>
          </a:r>
          <a:r>
            <a:rPr lang="es-MX" sz="1600" kern="1200" dirty="0" err="1"/>
            <a:t>Marcet</a:t>
          </a:r>
          <a:r>
            <a:rPr lang="es-MX" sz="1600" kern="1200" dirty="0"/>
            <a:t> &amp; </a:t>
          </a:r>
          <a:r>
            <a:rPr lang="es-MX" sz="1600" kern="1200" dirty="0" err="1"/>
            <a:t>Vergés</a:t>
          </a:r>
          <a:r>
            <a:rPr lang="es-MX" sz="1600" kern="1200" dirty="0"/>
            <a:t> (2018).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 err="1"/>
            <a:t>Arin</a:t>
          </a:r>
          <a:r>
            <a:rPr lang="es-MX" sz="1600" kern="1200" dirty="0"/>
            <a:t> (2017).</a:t>
          </a:r>
          <a:endParaRPr lang="en-US" sz="1600" kern="1200" dirty="0"/>
        </a:p>
      </dsp:txBody>
      <dsp:txXfrm>
        <a:off x="2120355" y="19103"/>
        <a:ext cx="4498883" cy="1937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5AF7C-D8E0-424C-BB19-AD016EC895DB}">
      <dsp:nvSpPr>
        <dsp:cNvPr id="0" name=""/>
        <dsp:cNvSpPr/>
      </dsp:nvSpPr>
      <dsp:spPr>
        <a:xfrm>
          <a:off x="3233" y="1061194"/>
          <a:ext cx="1654001" cy="56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Escuelas de pensamiento</a:t>
          </a:r>
          <a:endParaRPr lang="en-US" sz="1700" kern="1200" dirty="0"/>
        </a:p>
      </dsp:txBody>
      <dsp:txXfrm>
        <a:off x="3233" y="1061194"/>
        <a:ext cx="1654001" cy="568012"/>
      </dsp:txXfrm>
    </dsp:sp>
    <dsp:sp modelId="{21BDB3F6-E4FB-4BD4-80D0-DE3D8D93D325}">
      <dsp:nvSpPr>
        <dsp:cNvPr id="0" name=""/>
        <dsp:cNvSpPr/>
      </dsp:nvSpPr>
      <dsp:spPr>
        <a:xfrm>
          <a:off x="1657235" y="67172"/>
          <a:ext cx="330800" cy="255605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738FD-57CE-4678-A3F3-E646C5BFA8AB}">
      <dsp:nvSpPr>
        <dsp:cNvPr id="0" name=""/>
        <dsp:cNvSpPr/>
      </dsp:nvSpPr>
      <dsp:spPr>
        <a:xfrm>
          <a:off x="2120355" y="67172"/>
          <a:ext cx="4498883" cy="2556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Diseño regenerativo (</a:t>
          </a:r>
          <a:r>
            <a:rPr lang="es-MX" sz="1700" kern="1200" dirty="0" err="1"/>
            <a:t>Lyle</a:t>
          </a:r>
          <a:r>
            <a:rPr lang="es-MX" sz="1700" kern="1200" dirty="0"/>
            <a:t>, 1994).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Economía del rendimiento (</a:t>
          </a:r>
          <a:r>
            <a:rPr lang="es-MX" sz="1700" kern="1200" dirty="0" err="1"/>
            <a:t>Stahel</a:t>
          </a:r>
          <a:r>
            <a:rPr lang="es-MX" sz="1700" kern="1200" dirty="0"/>
            <a:t>, 2010).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De la cuna a la cuna (</a:t>
          </a:r>
          <a:r>
            <a:rPr lang="es-MX" sz="1700" kern="1200" dirty="0" err="1"/>
            <a:t>McDonough</a:t>
          </a:r>
          <a:r>
            <a:rPr lang="es-MX" sz="1700" kern="1200" dirty="0"/>
            <a:t> &amp; </a:t>
          </a:r>
          <a:r>
            <a:rPr lang="es-MX" sz="1700" kern="1200" dirty="0" err="1"/>
            <a:t>Braungart</a:t>
          </a:r>
          <a:r>
            <a:rPr lang="es-MX" sz="1700" kern="1200" dirty="0"/>
            <a:t>, 2008).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Ecología industrial (Cervantes, 2011).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 err="1"/>
            <a:t>Biomímesis</a:t>
          </a:r>
          <a:r>
            <a:rPr lang="es-ES" sz="1700" kern="1200" dirty="0"/>
            <a:t> (</a:t>
          </a:r>
          <a:r>
            <a:rPr lang="es-MX" sz="1700" kern="1200" dirty="0" err="1"/>
            <a:t>Benyus</a:t>
          </a:r>
          <a:r>
            <a:rPr lang="es-MX" sz="1700" kern="1200" dirty="0"/>
            <a:t>, 2012</a:t>
          </a:r>
          <a:r>
            <a:rPr lang="es-ES" sz="1700" kern="1200" dirty="0"/>
            <a:t>).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Economía azul (Gunter, 2011).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Capitalismo natural (A. </a:t>
          </a:r>
          <a:r>
            <a:rPr lang="es-MX" sz="1700" kern="1200" dirty="0" err="1"/>
            <a:t>Lovins</a:t>
          </a:r>
          <a:r>
            <a:rPr lang="es-MX" sz="1700" kern="1200" dirty="0"/>
            <a:t>, L. </a:t>
          </a:r>
          <a:r>
            <a:rPr lang="es-MX" sz="1700" kern="1200" dirty="0" err="1"/>
            <a:t>Lovins</a:t>
          </a:r>
          <a:r>
            <a:rPr lang="es-MX" sz="1700" kern="1200" dirty="0"/>
            <a:t> y </a:t>
          </a:r>
          <a:r>
            <a:rPr lang="es-MX" sz="1700" kern="1200" dirty="0" err="1"/>
            <a:t>Hawken</a:t>
          </a:r>
          <a:r>
            <a:rPr lang="es-MX" sz="1700" kern="1200" dirty="0"/>
            <a:t>, 2008).</a:t>
          </a:r>
          <a:endParaRPr lang="en-US" sz="1700" kern="1200" dirty="0"/>
        </a:p>
      </dsp:txBody>
      <dsp:txXfrm>
        <a:off x="2120355" y="67172"/>
        <a:ext cx="4498883" cy="25560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50D2B-41DE-479A-99FE-9C595504E98C}">
      <dsp:nvSpPr>
        <dsp:cNvPr id="0" name=""/>
        <dsp:cNvSpPr/>
      </dsp:nvSpPr>
      <dsp:spPr>
        <a:xfrm>
          <a:off x="0" y="2842433"/>
          <a:ext cx="9795164" cy="1039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OBJETIVOS ESPECÍFICOS</a:t>
          </a:r>
          <a:endParaRPr lang="en-US" sz="2800" kern="1200" dirty="0"/>
        </a:p>
      </dsp:txBody>
      <dsp:txXfrm>
        <a:off x="0" y="2842433"/>
        <a:ext cx="9795164" cy="561444"/>
      </dsp:txXfrm>
    </dsp:sp>
    <dsp:sp modelId="{7CDA1193-AB5E-4D48-A3B3-9E5907CFFB33}">
      <dsp:nvSpPr>
        <dsp:cNvPr id="0" name=""/>
        <dsp:cNvSpPr/>
      </dsp:nvSpPr>
      <dsp:spPr>
        <a:xfrm>
          <a:off x="4782" y="3238804"/>
          <a:ext cx="3261866" cy="12168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Identificar las pautas del modelo de Economía Circular que pueden ser adoptadas en la industria del plástico (PET) para la sustentabilidad ambiental y económica del sector.</a:t>
          </a:r>
          <a:endParaRPr lang="en-US" sz="1400" kern="1200" dirty="0"/>
        </a:p>
      </dsp:txBody>
      <dsp:txXfrm>
        <a:off x="4782" y="3238804"/>
        <a:ext cx="3261866" cy="1216817"/>
      </dsp:txXfrm>
    </dsp:sp>
    <dsp:sp modelId="{0F9806B8-4177-43B6-949D-AE27C568C007}">
      <dsp:nvSpPr>
        <dsp:cNvPr id="0" name=""/>
        <dsp:cNvSpPr/>
      </dsp:nvSpPr>
      <dsp:spPr>
        <a:xfrm>
          <a:off x="3266648" y="3238804"/>
          <a:ext cx="3261866" cy="12168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Desarrollar una propuesta basada en el modelo de Economía Circular para la industria del plástico PET ubicada en el Estado de Querétaro, que incluya los elementos de sustentabilidad y viabilidad económica.</a:t>
          </a:r>
          <a:endParaRPr lang="en-US" sz="1300" kern="1200" dirty="0"/>
        </a:p>
      </dsp:txBody>
      <dsp:txXfrm>
        <a:off x="3266648" y="3238804"/>
        <a:ext cx="3261866" cy="1216817"/>
      </dsp:txXfrm>
    </dsp:sp>
    <dsp:sp modelId="{D988DEB3-7477-47AF-8F11-D438CB81C506}">
      <dsp:nvSpPr>
        <dsp:cNvPr id="0" name=""/>
        <dsp:cNvSpPr/>
      </dsp:nvSpPr>
      <dsp:spPr>
        <a:xfrm>
          <a:off x="6528515" y="3238804"/>
          <a:ext cx="3261866" cy="12168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Proponer políticas ambientales y económicas para la industria del plástico, que puedan ser ejecutadas desde el gobierno local del Estado de Querétaro.</a:t>
          </a:r>
          <a:endParaRPr lang="en-US" sz="1300" kern="1200" dirty="0"/>
        </a:p>
      </dsp:txBody>
      <dsp:txXfrm>
        <a:off x="6528515" y="3238804"/>
        <a:ext cx="3261866" cy="1216817"/>
      </dsp:txXfrm>
    </dsp:sp>
    <dsp:sp modelId="{FE5CF2DA-0CD5-46FA-8C82-EF664B735EF9}">
      <dsp:nvSpPr>
        <dsp:cNvPr id="0" name=""/>
        <dsp:cNvSpPr/>
      </dsp:nvSpPr>
      <dsp:spPr>
        <a:xfrm rot="10800000">
          <a:off x="0" y="1356339"/>
          <a:ext cx="9795164" cy="16587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OBJETIVO GENERAL</a:t>
          </a:r>
          <a:endParaRPr lang="en-US" sz="2800" kern="1200" dirty="0"/>
        </a:p>
      </dsp:txBody>
      <dsp:txXfrm rot="-10800000">
        <a:off x="0" y="1356339"/>
        <a:ext cx="9795164" cy="582206"/>
      </dsp:txXfrm>
    </dsp:sp>
    <dsp:sp modelId="{A6B95853-0148-49DE-9B11-63DA0A8027AB}">
      <dsp:nvSpPr>
        <dsp:cNvPr id="0" name=""/>
        <dsp:cNvSpPr/>
      </dsp:nvSpPr>
      <dsp:spPr>
        <a:xfrm>
          <a:off x="0" y="1883065"/>
          <a:ext cx="9795164" cy="607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i="1" kern="1200" dirty="0"/>
            <a:t>Identificar a la Economía Circular como un modelo económico alternativo para la industria del plástico PET y los centros de acopio de PET en desuso, de la Ciudad de Querétaro, proponiendo su adopción como una vía para el logro de la sustentabilidad económica y ambiental.</a:t>
          </a:r>
          <a:endParaRPr lang="en-US" sz="1600" kern="1200" dirty="0"/>
        </a:p>
      </dsp:txBody>
      <dsp:txXfrm>
        <a:off x="0" y="1883065"/>
        <a:ext cx="9795164" cy="607287"/>
      </dsp:txXfrm>
    </dsp:sp>
    <dsp:sp modelId="{37F8AE0E-499A-40ED-8D19-8C75918566DE}">
      <dsp:nvSpPr>
        <dsp:cNvPr id="0" name=""/>
        <dsp:cNvSpPr/>
      </dsp:nvSpPr>
      <dsp:spPr>
        <a:xfrm rot="10800000">
          <a:off x="0" y="1971"/>
          <a:ext cx="9795164" cy="137417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OBJETO DE ESTUDIO</a:t>
          </a:r>
          <a:endParaRPr lang="en-US" sz="2800" kern="1200" dirty="0"/>
        </a:p>
      </dsp:txBody>
      <dsp:txXfrm rot="-10800000">
        <a:off x="0" y="1971"/>
        <a:ext cx="9795164" cy="482336"/>
      </dsp:txXfrm>
    </dsp:sp>
    <dsp:sp modelId="{E02A97AD-831D-42F4-8BF9-FDE69CF64585}">
      <dsp:nvSpPr>
        <dsp:cNvPr id="0" name=""/>
        <dsp:cNvSpPr/>
      </dsp:nvSpPr>
      <dsp:spPr>
        <a:xfrm>
          <a:off x="0" y="386431"/>
          <a:ext cx="9795164" cy="607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Fabricantes/comercializadores y centros de acopio de </a:t>
          </a:r>
          <a:r>
            <a:rPr lang="en-US" sz="1600" b="0" i="0" kern="1200" dirty="0" err="1"/>
            <a:t>polietileno</a:t>
          </a:r>
          <a:r>
            <a:rPr lang="en-US" sz="1600" b="0" i="0" kern="1200" dirty="0"/>
            <a:t> tereftalato (</a:t>
          </a:r>
          <a:r>
            <a:rPr lang="es-MX" sz="1600" kern="1200" dirty="0"/>
            <a:t>PET) de la Ciudad de Querétaro.</a:t>
          </a:r>
          <a:endParaRPr lang="en-US" sz="1600" kern="1200" dirty="0"/>
        </a:p>
      </dsp:txBody>
      <dsp:txXfrm>
        <a:off x="0" y="386431"/>
        <a:ext cx="9795164" cy="6072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8956-5A6D-45BA-B8EE-30D5FF3A6DF4}">
      <dsp:nvSpPr>
        <dsp:cNvPr id="0" name=""/>
        <dsp:cNvSpPr/>
      </dsp:nvSpPr>
      <dsp:spPr>
        <a:xfrm>
          <a:off x="0" y="2365883"/>
          <a:ext cx="9672637" cy="1552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b="1" kern="1200" dirty="0"/>
            <a:t>PROPOSICIÓN CENTRAL</a:t>
          </a:r>
          <a:endParaRPr lang="en-US" sz="2600" kern="1200" dirty="0"/>
        </a:p>
      </dsp:txBody>
      <dsp:txXfrm>
        <a:off x="0" y="2365883"/>
        <a:ext cx="9672637" cy="838441"/>
      </dsp:txXfrm>
    </dsp:sp>
    <dsp:sp modelId="{3C2225D0-3086-4538-9EAC-B0F0FBD27981}">
      <dsp:nvSpPr>
        <dsp:cNvPr id="0" name=""/>
        <dsp:cNvSpPr/>
      </dsp:nvSpPr>
      <dsp:spPr>
        <a:xfrm>
          <a:off x="0" y="3036792"/>
          <a:ext cx="9672637" cy="9871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La adopción de la Economía Circular por parte de la industria del plástico PET y de los centros de acopio de </a:t>
          </a:r>
          <a:r>
            <a:rPr lang="en-US" sz="1600" b="0" i="0" kern="1200" dirty="0"/>
            <a:t>PET </a:t>
          </a:r>
          <a:r>
            <a:rPr lang="es-MX" sz="1600" b="0" i="0" kern="1200" noProof="0" dirty="0"/>
            <a:t>en desuso</a:t>
          </a:r>
          <a:r>
            <a:rPr lang="en-US" sz="1600" b="0" i="0" kern="1200" dirty="0"/>
            <a:t>, </a:t>
          </a:r>
          <a:r>
            <a:rPr lang="es-MX" sz="1600" kern="1200" dirty="0"/>
            <a:t>permitirá que los residuos de polietileno </a:t>
          </a:r>
          <a:r>
            <a:rPr lang="es-MX" sz="1600" kern="1200" dirty="0" err="1"/>
            <a:t>tereftalato</a:t>
          </a:r>
          <a:r>
            <a:rPr lang="es-MX" sz="1600" kern="1200" dirty="0"/>
            <a:t> sean recuperados, reutilizados o transformados y valorizados, representando una vía hacia la sustentabilidad económica y ambiental para dicho sector.</a:t>
          </a:r>
          <a:endParaRPr lang="en-US" sz="1600" kern="1200" dirty="0"/>
        </a:p>
      </dsp:txBody>
      <dsp:txXfrm>
        <a:off x="0" y="3036792"/>
        <a:ext cx="9672637" cy="987183"/>
      </dsp:txXfrm>
    </dsp:sp>
    <dsp:sp modelId="{374E3818-968D-4309-8A7F-30A967884048}">
      <dsp:nvSpPr>
        <dsp:cNvPr id="0" name=""/>
        <dsp:cNvSpPr/>
      </dsp:nvSpPr>
      <dsp:spPr>
        <a:xfrm rot="10800000">
          <a:off x="0" y="1169"/>
          <a:ext cx="9672637" cy="238800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b="1" kern="1200" dirty="0"/>
            <a:t>PREGUNTA DE INVESTIGACIÓN</a:t>
          </a:r>
          <a:endParaRPr lang="en-US" sz="2600" kern="1200" dirty="0"/>
        </a:p>
      </dsp:txBody>
      <dsp:txXfrm rot="-10800000">
        <a:off x="0" y="1169"/>
        <a:ext cx="9672637" cy="838189"/>
      </dsp:txXfrm>
    </dsp:sp>
    <dsp:sp modelId="{01079D4E-26D6-4919-9B18-0C9297029079}">
      <dsp:nvSpPr>
        <dsp:cNvPr id="0" name=""/>
        <dsp:cNvSpPr/>
      </dsp:nvSpPr>
      <dsp:spPr>
        <a:xfrm>
          <a:off x="0" y="760338"/>
          <a:ext cx="9672637" cy="8720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¿Cómo la adopción de la Economía Circular por parte de fabricantes, comercializadores y centros de acopio de </a:t>
          </a:r>
          <a:r>
            <a:rPr lang="en-US" sz="1600" b="0" i="0" kern="1200" dirty="0" err="1"/>
            <a:t>polietileno</a:t>
          </a:r>
          <a:r>
            <a:rPr lang="en-US" sz="1600" b="0" i="0" kern="1200" dirty="0"/>
            <a:t> </a:t>
          </a:r>
          <a:r>
            <a:rPr lang="en-US" sz="1600" b="0" i="0" kern="1200" dirty="0" err="1"/>
            <a:t>tereftalato</a:t>
          </a:r>
          <a:r>
            <a:rPr lang="en-US" sz="1600" b="0" i="0" kern="1200" dirty="0"/>
            <a:t> (</a:t>
          </a:r>
          <a:r>
            <a:rPr lang="es-MX" sz="1600" kern="1200" dirty="0"/>
            <a:t>PET), de la Ciudad de Querétaro, representa una vía para el logro de la sustentabilidad económica y ambiental?</a:t>
          </a:r>
          <a:endParaRPr lang="en-US" sz="1600" kern="1200" dirty="0"/>
        </a:p>
      </dsp:txBody>
      <dsp:txXfrm>
        <a:off x="0" y="760338"/>
        <a:ext cx="9672637" cy="8720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603C7-01E7-4872-AE92-0D1355C1539F}">
      <dsp:nvSpPr>
        <dsp:cNvPr id="0" name=""/>
        <dsp:cNvSpPr/>
      </dsp:nvSpPr>
      <dsp:spPr>
        <a:xfrm>
          <a:off x="3491" y="9046"/>
          <a:ext cx="3403780" cy="1300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Metodología</a:t>
          </a:r>
          <a:endParaRPr lang="en-US" sz="3600" kern="1200" dirty="0"/>
        </a:p>
      </dsp:txBody>
      <dsp:txXfrm>
        <a:off x="3491" y="9046"/>
        <a:ext cx="3403780" cy="1300628"/>
      </dsp:txXfrm>
    </dsp:sp>
    <dsp:sp modelId="{1A52837B-DC60-4EDD-B307-477C529E3961}">
      <dsp:nvSpPr>
        <dsp:cNvPr id="0" name=""/>
        <dsp:cNvSpPr/>
      </dsp:nvSpPr>
      <dsp:spPr>
        <a:xfrm>
          <a:off x="3491" y="1309675"/>
          <a:ext cx="3403780" cy="20258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/>
            <a:t>Cualitativa </a:t>
          </a:r>
          <a:r>
            <a:rPr lang="es-MX" sz="1800" kern="1200" dirty="0"/>
            <a:t>(Hernández-</a:t>
          </a:r>
          <a:r>
            <a:rPr lang="es-MX" sz="1800" kern="1200" dirty="0" err="1"/>
            <a:t>Sampieri</a:t>
          </a:r>
          <a:r>
            <a:rPr lang="es-MX" sz="1800" kern="1200" dirty="0"/>
            <a:t> &amp; Mendoza, 2018; Torres-Solís, 2017).</a:t>
          </a:r>
          <a:endParaRPr lang="en-US" sz="2400" kern="1200" dirty="0"/>
        </a:p>
      </dsp:txBody>
      <dsp:txXfrm>
        <a:off x="3491" y="1309675"/>
        <a:ext cx="3403780" cy="2025809"/>
      </dsp:txXfrm>
    </dsp:sp>
    <dsp:sp modelId="{739ACCC7-2572-4B28-BDE6-0028983FE93C}">
      <dsp:nvSpPr>
        <dsp:cNvPr id="0" name=""/>
        <dsp:cNvSpPr/>
      </dsp:nvSpPr>
      <dsp:spPr>
        <a:xfrm>
          <a:off x="3883800" y="9046"/>
          <a:ext cx="3403780" cy="1300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noProof="0" dirty="0"/>
            <a:t>Estrategia</a:t>
          </a:r>
        </a:p>
      </dsp:txBody>
      <dsp:txXfrm>
        <a:off x="3883800" y="9046"/>
        <a:ext cx="3403780" cy="1300628"/>
      </dsp:txXfrm>
    </dsp:sp>
    <dsp:sp modelId="{E263007A-3EEF-4EFC-AC35-DC3322BF9170}">
      <dsp:nvSpPr>
        <dsp:cNvPr id="0" name=""/>
        <dsp:cNvSpPr/>
      </dsp:nvSpPr>
      <dsp:spPr>
        <a:xfrm>
          <a:off x="3883800" y="1309675"/>
          <a:ext cx="3403780" cy="20258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/>
            <a:t>Estudio de caso </a:t>
          </a:r>
          <a:r>
            <a:rPr lang="es-MX" sz="1800" kern="1200" dirty="0"/>
            <a:t>(Martínez-Carazo, 2006; Villareal-</a:t>
          </a:r>
          <a:r>
            <a:rPr lang="es-MX" sz="1800" kern="1200" dirty="0" err="1"/>
            <a:t>Larrinaga</a:t>
          </a:r>
          <a:r>
            <a:rPr lang="es-MX" sz="1800" kern="1200" dirty="0"/>
            <a:t> &amp; </a:t>
          </a:r>
          <a:r>
            <a:rPr lang="es-MX" sz="1800" kern="1200" dirty="0" err="1"/>
            <a:t>Landeta</a:t>
          </a:r>
          <a:r>
            <a:rPr lang="es-MX" sz="1800" kern="1200" dirty="0"/>
            <a:t>-Rodríguez, 2010; Yin, 1989).</a:t>
          </a:r>
          <a:endParaRPr lang="en-US" sz="2400" kern="1200" dirty="0"/>
        </a:p>
      </dsp:txBody>
      <dsp:txXfrm>
        <a:off x="3883800" y="1309675"/>
        <a:ext cx="3403780" cy="2025809"/>
      </dsp:txXfrm>
    </dsp:sp>
    <dsp:sp modelId="{B069F4F6-761E-41CD-9A7C-AB3F802751A4}">
      <dsp:nvSpPr>
        <dsp:cNvPr id="0" name=""/>
        <dsp:cNvSpPr/>
      </dsp:nvSpPr>
      <dsp:spPr>
        <a:xfrm>
          <a:off x="7764109" y="9046"/>
          <a:ext cx="3403780" cy="1300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Técnicas de investigación</a:t>
          </a:r>
          <a:endParaRPr lang="en-US" sz="3600" kern="1200" dirty="0"/>
        </a:p>
      </dsp:txBody>
      <dsp:txXfrm>
        <a:off x="7764109" y="9046"/>
        <a:ext cx="3403780" cy="1300628"/>
      </dsp:txXfrm>
    </dsp:sp>
    <dsp:sp modelId="{88040463-3884-4939-9BAD-5959303101DF}">
      <dsp:nvSpPr>
        <dsp:cNvPr id="0" name=""/>
        <dsp:cNvSpPr/>
      </dsp:nvSpPr>
      <dsp:spPr>
        <a:xfrm>
          <a:off x="7764109" y="1309675"/>
          <a:ext cx="3403780" cy="20258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/>
            <a:t>Análisis documental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/>
            <a:t>Observación no participante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/>
            <a:t>Entrevista estructurada </a:t>
          </a:r>
          <a:r>
            <a:rPr lang="es-MX" sz="1800" kern="1200" dirty="0"/>
            <a:t>(Ozonas &amp; Pérez, 2004). </a:t>
          </a:r>
          <a:endParaRPr lang="en-US" sz="2400" kern="1200" dirty="0"/>
        </a:p>
      </dsp:txBody>
      <dsp:txXfrm>
        <a:off x="7764109" y="1309675"/>
        <a:ext cx="3403780" cy="20258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EFBE-F200-4862-BDFA-CD1BD01AE2BE}">
      <dsp:nvSpPr>
        <dsp:cNvPr id="0" name=""/>
        <dsp:cNvSpPr/>
      </dsp:nvSpPr>
      <dsp:spPr>
        <a:xfrm rot="5400000">
          <a:off x="5973867" y="-1602045"/>
          <a:ext cx="3278929" cy="73067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Ley de Prevención y Gestión Integral de Residuos del Estado de Querétaro.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Ley de Protección Ambiental para el Desarrollo Sustentable del Estado de Querétaro.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Acuerdo General de la Subsecretaría de Medio Ambiente de la SEDESU.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Registro al Padrón de Prestadores de Servicios Ambientales (RPPSA).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Elaboración y Registro del Plan de Manejo de RME (Norma ciento sesenta y uno para la clasificación de los RME; NOM-161-SEMARNAT-2011).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Programa Estatal para la Prevención y Gestión Integral de Residuos de Querétaro.</a:t>
          </a:r>
          <a:endParaRPr lang="en-US" sz="17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 rot="-5400000">
        <a:off x="3959952" y="571934"/>
        <a:ext cx="7146695" cy="2958801"/>
      </dsp:txXfrm>
    </dsp:sp>
    <dsp:sp modelId="{5D14F6BA-16CA-4F30-A2E2-44DD7C0694AC}">
      <dsp:nvSpPr>
        <dsp:cNvPr id="0" name=""/>
        <dsp:cNvSpPr/>
      </dsp:nvSpPr>
      <dsp:spPr>
        <a:xfrm>
          <a:off x="0" y="282597"/>
          <a:ext cx="4110051" cy="3537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Lineamientos indicados por parte de la Secretaría de Desarrollo Sustentable (SEDESU)</a:t>
          </a:r>
          <a:endParaRPr lang="en-US" sz="2000" kern="1200" dirty="0"/>
        </a:p>
      </dsp:txBody>
      <dsp:txXfrm>
        <a:off x="172685" y="455282"/>
        <a:ext cx="3764681" cy="3192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26/10/2021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png"/><Relationship Id="rId9" Type="http://schemas.microsoft.com/office/2007/relationships/diagramDrawing" Target="../diagrams/drawing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knowledge.worldbank.org/handle/10986/30317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ellenmacarthurfoundation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pcommons.upc.edu/handle/2099/11914" TargetMode="External"/><Relationship Id="rId5" Type="http://schemas.openxmlformats.org/officeDocument/2006/relationships/hyperlink" Target="https://dialnet.unirioja.es/servlet/articulo?codigo=6828555" TargetMode="External"/><Relationship Id="rId10" Type="http://schemas.openxmlformats.org/officeDocument/2006/relationships/hyperlink" Target="https://www.redalyc.org/articulo.oa?id=646/64602005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dialnet.unirioja.es/servlet/articulo?codigo=2652154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dib.org/Record/oai_articulo826627-competitividad-y-medio-ambiente-enfoques-de-valoraci%C3%B3n-de-la-econom%C3%ADa-y-el-ambiente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researchgate.net/publication/32119777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edib.org/Record/oai_articulo1686372-econom%C3%ADa-y-medio-ambiente" TargetMode="External"/><Relationship Id="rId5" Type="http://schemas.openxmlformats.org/officeDocument/2006/relationships/hyperlink" Target="http://www.biblioteca.unlpam.edu.ar/pubpdf/aljaba/n09a19ozonas.pdf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iana.verduzco6@gmail.com" TargetMode="External"/><Relationship Id="rId5" Type="http://schemas.openxmlformats.org/officeDocument/2006/relationships/hyperlink" Target="mailto:dverduzco506@alumnos.uaq.mx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pn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0" y="2517868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/>
              <a:t>La Economía Circular: una alternativa para la industria del plástico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Diana Angely Verduzco Valenzuela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MX" sz="2000" b="1" i="1" dirty="0"/>
              <a:t>Dra. Graciela Lara Gómez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86D2CE-FE7E-6A44-8110-9E706E4854E4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0CEDCC0-882B-D049-BE32-5C45E744BCEA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Contaduría y Administración- 10, 11 y 12 de noviembre 2021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Maestría en Ciencias Económico Administrativas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4DC8E08-54CC-F646-A553-98F12A21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Diana Angely Verduzco Valenzuela – Maestría en Ciencias Económico Administrativas – (6to cuatrimestre)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-70503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La Economía Circular: una alternativa para la industria del plástico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Contaduría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1644" y="1737360"/>
            <a:ext cx="10474036" cy="346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3093" y="1366143"/>
            <a:ext cx="10058400" cy="68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 preliminares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48153" y="1360652"/>
            <a:ext cx="5843847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/>
              <a:t>El recorrido hacia la sustentabilidad económica y ambiental de la industria del PET de la Ciudad de Querétaro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159" y="2165413"/>
            <a:ext cx="7100327" cy="40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64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Diana Angely Verduzco Valenzuela – Maestría en Ciencias Económico Administrativas – (6to cuatrimestre)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-70503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La Economía Circular: una alternativa para la industria del plástico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Contaduría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585538" y="1221399"/>
            <a:ext cx="10058400" cy="68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 preliminares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48153" y="1360652"/>
            <a:ext cx="5843847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/>
              <a:t>El recorrido hacia la sustentabilidad económica y ambiental de la industria del PET de la Ciudad de Querétaro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283" y="2234884"/>
            <a:ext cx="8080998" cy="396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46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Diana Angely Verduzco Valenzuela – Maestría en Ciencias Económico Administrativas – (6to cuatrimestre)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-70503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La Economía Circular: una alternativa para la industria del plástico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Contaduría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585538" y="1221399"/>
            <a:ext cx="10058400" cy="68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 preliminares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1644" y="3327955"/>
            <a:ext cx="3924301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/>
              <a:t>El recorrido hacia la sustentabilidad económica y ambiental de la industria del PET de la Ciudad de Querétaro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337" y="1231293"/>
            <a:ext cx="6788286" cy="505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03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Diana Angely Verduzco Valenzuela – Maestría en Ciencias Económico Administrativas – (6to cuatrimestre)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-70503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La Economía Circular: una alternativa para la industria del plástico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Contaduría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585538" y="1221399"/>
            <a:ext cx="10058400" cy="68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 preliminares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48153" y="1360652"/>
            <a:ext cx="5843847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/>
              <a:t>El recorrido hacia la sustentabilidad económica y ambiental de la industria del PET de la Ciudad de Querétaro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368" y="2378200"/>
            <a:ext cx="9214612" cy="35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60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Diana Angely Verduzco Valenzuela – Maestría en Ciencias Económico Administrativas – (6to cuatrimestre)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-70503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La Economía Circular: una alternativa para la industria del plástico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Contaduría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585538" y="1221399"/>
            <a:ext cx="10058400" cy="68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 preliminares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4508" y="3251709"/>
            <a:ext cx="3844168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/>
              <a:t>El recorrido hacia la sustentabilidad económica y ambiental de la industriar del PET de la Ciudad de Querétaro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80" y="1279023"/>
            <a:ext cx="5385317" cy="491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77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Diana Angely Verduzco Valenzuela – Maestría en Ciencias Económico Administrativas – (6to cuatrimestre)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-70503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La Economía Circular: una alternativa para la industria del plástico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Contaduría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585538" y="1221399"/>
            <a:ext cx="10058400" cy="68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 preliminares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62752" y="1437392"/>
            <a:ext cx="56292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b="1" dirty="0"/>
              <a:t>La gestión de residuos de PET y las políticas del Estado de Querétaro</a:t>
            </a:r>
            <a:endParaRPr lang="en-US" sz="2000" b="1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994921743"/>
              </p:ext>
            </p:extLst>
          </p:nvPr>
        </p:nvGraphicFramePr>
        <p:xfrm>
          <a:off x="418074" y="2279728"/>
          <a:ext cx="11416811" cy="4102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40913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Diana Angely Verduzco Valenzuela – Maestría en Ciencias Económico Administrativas – (6to cuatrimestre)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-70503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La Economía Circular: una alternativa para la industria del plástico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Contaduría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10076" y="1248551"/>
            <a:ext cx="10058400" cy="681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Referencias bibliográficas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6428" y="1821134"/>
            <a:ext cx="110211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 err="1"/>
              <a:t>Arin</a:t>
            </a:r>
            <a:r>
              <a:rPr lang="es-MX" sz="1200" dirty="0"/>
              <a:t>, A. (2017). Nuevas economías transformadoras. </a:t>
            </a:r>
            <a:r>
              <a:rPr lang="es-MX" sz="1200" i="1" dirty="0"/>
              <a:t>Revista Vasca de Economía Social</a:t>
            </a:r>
            <a:r>
              <a:rPr lang="es-MX" sz="1200" dirty="0"/>
              <a:t>, (14), 7-60. DOI: 10.1387/reves.19505</a:t>
            </a:r>
            <a:endParaRPr lang="es-MX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/>
              <a:t>Arroyo, F. R. (2018). La Economía Circular como Factor de Desarrollo Sustentable del Sector Productivo</a:t>
            </a:r>
            <a:r>
              <a:rPr lang="es-MX" sz="1200" i="1" dirty="0"/>
              <a:t>. INNOVA </a:t>
            </a:r>
            <a:r>
              <a:rPr lang="es-MX" sz="1200" i="1" dirty="0" err="1"/>
              <a:t>Research</a:t>
            </a:r>
            <a:r>
              <a:rPr lang="es-MX" sz="1200" i="1" dirty="0"/>
              <a:t> </a:t>
            </a:r>
            <a:r>
              <a:rPr lang="es-MX" sz="1200" i="1" dirty="0" err="1"/>
              <a:t>Journal</a:t>
            </a:r>
            <a:r>
              <a:rPr lang="es-MX" sz="1200" dirty="0"/>
              <a:t>, 3(12), 78-98. Recuperado de </a:t>
            </a:r>
            <a:r>
              <a:rPr lang="es-MX" sz="1200" u="sng" dirty="0">
                <a:hlinkClick r:id="rId5"/>
              </a:rPr>
              <a:t>https://dialnet.unirioja.es/servlet/articulo?codigo=6828555</a:t>
            </a:r>
            <a:endParaRPr lang="es-MX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dirty="0" err="1"/>
              <a:t>Benyus</a:t>
            </a:r>
            <a:r>
              <a:rPr lang="es-ES" sz="1200" dirty="0"/>
              <a:t>, J. M. (2012). </a:t>
            </a:r>
            <a:r>
              <a:rPr lang="es-ES" sz="1200" i="1" dirty="0" err="1"/>
              <a:t>Biomímesis</a:t>
            </a:r>
            <a:r>
              <a:rPr lang="es-ES" sz="1200" i="1" dirty="0"/>
              <a:t>: Como la ciencia innova inspirándose en la naturaleza</a:t>
            </a:r>
            <a:r>
              <a:rPr lang="es-ES" sz="1200" dirty="0"/>
              <a:t>. Barcelona, España: </a:t>
            </a:r>
            <a:r>
              <a:rPr lang="es-ES" sz="1200" dirty="0" err="1"/>
              <a:t>Tusquets</a:t>
            </a:r>
            <a:r>
              <a:rPr lang="es-ES" sz="1200" dirty="0"/>
              <a:t> Editores.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dirty="0"/>
              <a:t>Cervantes, G. (2011). Ecología Industrial: innovación y desarrollo sostenible en sistemas industriales</a:t>
            </a:r>
            <a:r>
              <a:rPr lang="es-ES" sz="1200" i="1" dirty="0"/>
              <a:t>. Revista Internacional de sostenibilidad, tecnología y humanismo</a:t>
            </a:r>
            <a:r>
              <a:rPr lang="es-ES" sz="1200" dirty="0"/>
              <a:t>, (6), 58-78. Recuperado de </a:t>
            </a:r>
            <a:r>
              <a:rPr lang="es-ES" sz="1200" dirty="0">
                <a:hlinkClick r:id="rId6"/>
              </a:rPr>
              <a:t>https://upcommons.upc.edu/handle/2099/11914</a:t>
            </a:r>
            <a:endParaRPr lang="es-ES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/>
              <a:t>Clemente, J. (2018). Residuos del Problema a la Solución. Madrid, España: Todos somos reciclaje.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Ellen MacArthur Foundation. (2015). </a:t>
            </a:r>
            <a:r>
              <a:rPr lang="en-US" sz="1200" i="1" dirty="0"/>
              <a:t>Towards a Circular Economy: Business Rationale for an Accelerated Transition.</a:t>
            </a:r>
            <a:r>
              <a:rPr lang="en-US" sz="1200" dirty="0"/>
              <a:t> </a:t>
            </a:r>
            <a:r>
              <a:rPr lang="es-MX" sz="1200" dirty="0"/>
              <a:t>Recuperado de </a:t>
            </a:r>
            <a:r>
              <a:rPr lang="es-MX" sz="1200" u="sng" dirty="0">
                <a:hlinkClick r:id="rId7"/>
              </a:rPr>
              <a:t>https://www.ellenmacarthurfoundation.org/</a:t>
            </a:r>
            <a:endParaRPr lang="es-MX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dirty="0"/>
              <a:t>Gunter, P. (2011). </a:t>
            </a:r>
            <a:r>
              <a:rPr lang="es-ES" sz="1200" i="1" dirty="0"/>
              <a:t>La Economía azul: 10 años, 100 innovaciones, 100 millones de empleos</a:t>
            </a:r>
            <a:r>
              <a:rPr lang="es-ES" sz="1200" dirty="0"/>
              <a:t>. Barcelona, España: </a:t>
            </a:r>
            <a:r>
              <a:rPr lang="es-ES" sz="1200" dirty="0" err="1"/>
              <a:t>Tusquets</a:t>
            </a:r>
            <a:r>
              <a:rPr lang="es-ES" sz="1200" dirty="0"/>
              <a:t> Editores.</a:t>
            </a:r>
            <a:endParaRPr lang="es-MX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/>
              <a:t>Hernández-</a:t>
            </a:r>
            <a:r>
              <a:rPr lang="es-MX" sz="1200" dirty="0" err="1"/>
              <a:t>Sampieri</a:t>
            </a:r>
            <a:r>
              <a:rPr lang="es-MX" sz="1200" dirty="0"/>
              <a:t>, R. &amp; Mendoza Torres, C. (2018). </a:t>
            </a:r>
            <a:r>
              <a:rPr lang="es-MX" sz="1200" i="1" dirty="0"/>
              <a:t>Metodología de la Investigación: Las rutas cuantitativa, cualitativa y mixta</a:t>
            </a:r>
            <a:r>
              <a:rPr lang="es-MX" sz="1200" dirty="0"/>
              <a:t>. </a:t>
            </a:r>
            <a:r>
              <a:rPr lang="en-US" sz="1200" dirty="0"/>
              <a:t>(1 ed.). Ciudad de México: Mc </a:t>
            </a:r>
            <a:r>
              <a:rPr lang="en-US" sz="1200" dirty="0" err="1"/>
              <a:t>Graw</a:t>
            </a:r>
            <a:r>
              <a:rPr lang="en-US" sz="1200" dirty="0"/>
              <a:t> Hill Education.</a:t>
            </a:r>
            <a:endParaRPr lang="es-MX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err="1"/>
              <a:t>Hoornweg</a:t>
            </a:r>
            <a:r>
              <a:rPr lang="en-US" sz="1200" dirty="0"/>
              <a:t>, D. &amp; </a:t>
            </a:r>
            <a:r>
              <a:rPr lang="en-US" sz="1200" dirty="0" err="1"/>
              <a:t>Bhada</a:t>
            </a:r>
            <a:r>
              <a:rPr lang="en-US" sz="1200" dirty="0"/>
              <a:t>-Tata, P. (2012). </a:t>
            </a:r>
            <a:r>
              <a:rPr lang="en-US" sz="1200" i="1" dirty="0"/>
              <a:t>WHAT A WASTE A Global Review of Solid Waste Management</a:t>
            </a:r>
            <a:r>
              <a:rPr lang="en-US" sz="1200" dirty="0"/>
              <a:t>. Washington, DC, USA: The World Bank. </a:t>
            </a:r>
            <a:r>
              <a:rPr lang="en-US" sz="1200" dirty="0" err="1"/>
              <a:t>Recuperado</a:t>
            </a:r>
            <a:r>
              <a:rPr lang="en-US" sz="1200" dirty="0"/>
              <a:t> de: </a:t>
            </a:r>
            <a:r>
              <a:rPr lang="en-US" sz="1200" dirty="0">
                <a:hlinkClick r:id="rId8"/>
              </a:rPr>
              <a:t>https://openknowledge.worldbank.org/handle/10986/30317</a:t>
            </a:r>
            <a:endParaRPr lang="en-US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 err="1"/>
              <a:t>Kaza</a:t>
            </a:r>
            <a:r>
              <a:rPr lang="es-MX" sz="1200" dirty="0"/>
              <a:t>, S., </a:t>
            </a:r>
            <a:r>
              <a:rPr lang="es-MX" sz="1200" dirty="0" err="1"/>
              <a:t>Yao</a:t>
            </a:r>
            <a:r>
              <a:rPr lang="es-MX" sz="1200" dirty="0"/>
              <a:t>, L., </a:t>
            </a:r>
            <a:r>
              <a:rPr lang="es-MX" sz="1200" dirty="0" err="1"/>
              <a:t>Bhada</a:t>
            </a:r>
            <a:r>
              <a:rPr lang="es-MX" sz="1200" dirty="0"/>
              <a:t>-Tata, P. &amp; Van </a:t>
            </a:r>
            <a:r>
              <a:rPr lang="es-MX" sz="1200" dirty="0" err="1"/>
              <a:t>Woerden</a:t>
            </a:r>
            <a:r>
              <a:rPr lang="es-MX" sz="1200" dirty="0"/>
              <a:t>, F. (2018). </a:t>
            </a:r>
            <a:r>
              <a:rPr lang="es-MX" sz="1200" i="1" dirty="0" err="1"/>
              <a:t>What</a:t>
            </a:r>
            <a:r>
              <a:rPr lang="es-MX" sz="1200" i="1" dirty="0"/>
              <a:t> a </a:t>
            </a:r>
            <a:r>
              <a:rPr lang="es-MX" sz="1200" i="1" dirty="0" err="1"/>
              <a:t>Waste</a:t>
            </a:r>
            <a:r>
              <a:rPr lang="es-MX" sz="1200" i="1" dirty="0"/>
              <a:t> 2.0 A Global </a:t>
            </a:r>
            <a:r>
              <a:rPr lang="es-MX" sz="1200" i="1" dirty="0" err="1"/>
              <a:t>Snapshot</a:t>
            </a:r>
            <a:r>
              <a:rPr lang="es-MX" sz="1200" i="1" dirty="0"/>
              <a:t> of Solid </a:t>
            </a:r>
            <a:r>
              <a:rPr lang="es-MX" sz="1200" i="1" dirty="0" err="1"/>
              <a:t>Waste</a:t>
            </a:r>
            <a:r>
              <a:rPr lang="es-MX" sz="1200" i="1" dirty="0"/>
              <a:t> Management to 2050</a:t>
            </a:r>
            <a:r>
              <a:rPr lang="es-MX" sz="1200" dirty="0"/>
              <a:t>. </a:t>
            </a:r>
            <a:r>
              <a:rPr lang="es-MX" sz="1200" dirty="0" err="1"/>
              <a:t>Wasington</a:t>
            </a:r>
            <a:r>
              <a:rPr lang="es-MX" sz="1200" dirty="0"/>
              <a:t>, DC, USA: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World</a:t>
            </a:r>
            <a:r>
              <a:rPr lang="es-MX" sz="1200" dirty="0"/>
              <a:t> Bank. Recuperado de: </a:t>
            </a:r>
            <a:r>
              <a:rPr lang="es-MX" sz="1200" dirty="0">
                <a:hlinkClick r:id="rId8"/>
              </a:rPr>
              <a:t>https://openknowledge.worldbank.org/handle/10986/30317</a:t>
            </a:r>
            <a:endParaRPr lang="es-MX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dirty="0" err="1"/>
              <a:t>Lovins</a:t>
            </a:r>
            <a:r>
              <a:rPr lang="es-ES" sz="1200" dirty="0"/>
              <a:t>, A. B., </a:t>
            </a:r>
            <a:r>
              <a:rPr lang="es-ES" sz="1200" dirty="0" err="1"/>
              <a:t>Lovins</a:t>
            </a:r>
            <a:r>
              <a:rPr lang="es-ES" sz="1200" dirty="0"/>
              <a:t>, L. H. &amp; </a:t>
            </a:r>
            <a:r>
              <a:rPr lang="es-ES" sz="1200" dirty="0" err="1"/>
              <a:t>Hawken</a:t>
            </a:r>
            <a:r>
              <a:rPr lang="es-ES" sz="1200" dirty="0"/>
              <a:t>, P. (2008). Una ruta hacia el capitalismo natural. </a:t>
            </a:r>
            <a:r>
              <a:rPr lang="es-ES" sz="1200" i="1" dirty="0"/>
              <a:t>Harvard Business </a:t>
            </a:r>
            <a:r>
              <a:rPr lang="es-ES" sz="1200" i="1" dirty="0" err="1"/>
              <a:t>Review</a:t>
            </a:r>
            <a:r>
              <a:rPr lang="es-ES" sz="1200" i="1" dirty="0"/>
              <a:t>, 86</a:t>
            </a:r>
            <a:r>
              <a:rPr lang="es-ES" sz="1200" dirty="0"/>
              <a:t>(6), 68-82. Recuperado de </a:t>
            </a:r>
            <a:r>
              <a:rPr lang="es-ES" sz="1200" dirty="0">
                <a:hlinkClick r:id="rId9"/>
              </a:rPr>
              <a:t>https://dialnet.unirioja.es/servlet/articulo?codigo=2652154</a:t>
            </a:r>
            <a:endParaRPr lang="es-ES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Lyle, J. T. (1994). </a:t>
            </a:r>
            <a:r>
              <a:rPr lang="en-US" sz="1200" i="1" dirty="0"/>
              <a:t>Regenerative Design for Sustainable Development</a:t>
            </a:r>
            <a:r>
              <a:rPr lang="en-US" sz="1200" dirty="0"/>
              <a:t>. New York, United States of America: John Wiley &amp; Sons.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dirty="0"/>
              <a:t>Martínez-Carazo, P. C. (2006). El método de estudio de caso: estrategia metodológica de la investigación científica. </a:t>
            </a:r>
            <a:r>
              <a:rPr lang="es-ES" sz="1200" i="1" dirty="0"/>
              <a:t>Pensamiento &amp; Gestión</a:t>
            </a:r>
            <a:r>
              <a:rPr lang="es-ES" sz="1200" dirty="0"/>
              <a:t>, (20),165-193. ISSN: 1657-6276. Recuperado de: </a:t>
            </a:r>
            <a:r>
              <a:rPr lang="es-ES" sz="1200" dirty="0">
                <a:hlinkClick r:id="rId10"/>
              </a:rPr>
              <a:t>https://www.redalyc.org/articulo.oa?id=646/64602005</a:t>
            </a:r>
            <a:endParaRPr lang="es-MX" sz="1200" dirty="0"/>
          </a:p>
          <a:p>
            <a:pPr algn="just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77589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Diana Angely Verduzco Valenzuela – Maestría en Ciencias Económico Administrativas – (6to cuatrimestre)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-70503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La Economía Circular: una alternativa para la industria del plástico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Contaduría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10076" y="1248551"/>
            <a:ext cx="10058400" cy="681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Referencias bibliográficas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3626" y="1928321"/>
            <a:ext cx="110211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McDonough, W. &amp; </a:t>
            </a:r>
            <a:r>
              <a:rPr lang="en-US" sz="1200" dirty="0" err="1"/>
              <a:t>Braungart</a:t>
            </a:r>
            <a:r>
              <a:rPr lang="en-US" sz="1200" dirty="0"/>
              <a:t>, M. (2008</a:t>
            </a:r>
            <a:r>
              <a:rPr lang="en-US" sz="1200" i="1" dirty="0"/>
              <a:t>). Cradle to Cradle</a:t>
            </a:r>
            <a:r>
              <a:rPr lang="en-US" sz="1200" dirty="0"/>
              <a:t>. </a:t>
            </a:r>
            <a:r>
              <a:rPr lang="en-US" sz="1200" dirty="0" err="1"/>
              <a:t>Londres</a:t>
            </a:r>
            <a:r>
              <a:rPr lang="en-US" sz="1200" dirty="0"/>
              <a:t>, </a:t>
            </a:r>
            <a:r>
              <a:rPr lang="en-US" sz="1200" dirty="0" err="1"/>
              <a:t>Reino</a:t>
            </a:r>
            <a:r>
              <a:rPr lang="en-US" sz="1200" dirty="0"/>
              <a:t> </a:t>
            </a:r>
            <a:r>
              <a:rPr lang="en-US" sz="1200" dirty="0" err="1"/>
              <a:t>Unido</a:t>
            </a:r>
            <a:r>
              <a:rPr lang="en-US" sz="1200" dirty="0"/>
              <a:t>: Random House. Kindle Edition.</a:t>
            </a:r>
            <a:endParaRPr lang="es-ES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dirty="0"/>
              <a:t>Monge-Acuña, V. (2015). La codificación en el método de investigación de la </a:t>
            </a:r>
            <a:r>
              <a:rPr lang="es-ES" sz="1200" dirty="0" err="1"/>
              <a:t>grounded</a:t>
            </a:r>
            <a:r>
              <a:rPr lang="es-ES" sz="1200" dirty="0"/>
              <a:t> </a:t>
            </a:r>
            <a:r>
              <a:rPr lang="es-ES" sz="1200" dirty="0" err="1"/>
              <a:t>theory</a:t>
            </a:r>
            <a:r>
              <a:rPr lang="es-ES" sz="1200" dirty="0"/>
              <a:t> o teoría fundamentada. </a:t>
            </a:r>
            <a:r>
              <a:rPr lang="es-ES" sz="1200" i="1" dirty="0"/>
              <a:t>Innovaciones Educativas, 17</a:t>
            </a:r>
            <a:r>
              <a:rPr lang="es-ES" sz="1200" dirty="0"/>
              <a:t>(22), 77-84.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dirty="0"/>
              <a:t>Navarrete, J. M. (2000). El muestreo en la investigación cualitativa</a:t>
            </a:r>
            <a:r>
              <a:rPr lang="es-ES" sz="1200" i="1" dirty="0"/>
              <a:t>. Investigaciones Sociales, 4</a:t>
            </a:r>
            <a:r>
              <a:rPr lang="es-ES" sz="1200" dirty="0"/>
              <a:t>(5), 165-180.</a:t>
            </a:r>
            <a:endParaRPr lang="es-MX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/>
              <a:t>Ozonas, L., &amp; Pérez, A. (2004). La entrevista semiestructurada. Notas sobre una práctica metodológica desde una perspectiva de género. </a:t>
            </a:r>
            <a:r>
              <a:rPr lang="es-MX" sz="1200" i="1" dirty="0"/>
              <a:t>La Aljaba, 9</a:t>
            </a:r>
            <a:r>
              <a:rPr lang="es-MX" sz="1200" dirty="0"/>
              <a:t>(5), 198-203. Recuperado de </a:t>
            </a:r>
            <a:r>
              <a:rPr lang="es-MX" sz="1200" u="sng" dirty="0">
                <a:hlinkClick r:id="rId5"/>
              </a:rPr>
              <a:t>http://www.biblioteca.unlpam.edu.ar/pubpdf/aljaba/n09a19ozonas.pdf</a:t>
            </a:r>
            <a:endParaRPr lang="es-ES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/>
              <a:t>Serna-Mendoza, C. A. (2010). Economía y medio ambiente. </a:t>
            </a:r>
            <a:r>
              <a:rPr lang="es-MX" sz="1200" i="1" dirty="0"/>
              <a:t>Apuntes del CENES</a:t>
            </a:r>
            <a:r>
              <a:rPr lang="es-MX" sz="1200" dirty="0"/>
              <a:t>, 29(50), 9-26. Recuperado de </a:t>
            </a:r>
            <a:r>
              <a:rPr lang="es-MX" sz="1200" u="sng" dirty="0">
                <a:hlinkClick r:id="rId6"/>
              </a:rPr>
              <a:t>https://www.redib.org/Record/oai_articulo1686372-econom%C3%ADa-y-medio-ambiente</a:t>
            </a:r>
            <a:endParaRPr lang="en-US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 err="1"/>
              <a:t>Porcelli</a:t>
            </a:r>
            <a:r>
              <a:rPr lang="es-MX" sz="1200" dirty="0"/>
              <a:t>, A. M. &amp; Martínez, A. N. (2018). Análisis legislativo del paradigma de la economía circular. </a:t>
            </a:r>
            <a:r>
              <a:rPr lang="es-MX" sz="1200" i="1" dirty="0"/>
              <a:t>Revista </a:t>
            </a:r>
            <a:r>
              <a:rPr lang="es-MX" sz="1200" i="1" dirty="0" err="1"/>
              <a:t>Direito</a:t>
            </a:r>
            <a:r>
              <a:rPr lang="es-MX" sz="1200" i="1" dirty="0"/>
              <a:t> </a:t>
            </a:r>
            <a:r>
              <a:rPr lang="es-MX" sz="1200" i="1" dirty="0" err="1"/>
              <a:t>Gv</a:t>
            </a:r>
            <a:r>
              <a:rPr lang="es-MX" sz="1200" dirty="0"/>
              <a:t>, 14(3), 1067-1105. </a:t>
            </a:r>
            <a:r>
              <a:rPr lang="es-MX" sz="1200" dirty="0" err="1"/>
              <a:t>DOI:http</a:t>
            </a:r>
            <a:r>
              <a:rPr lang="es-MX" sz="1200" dirty="0"/>
              <a:t>://dx.doi.org/10.1590/2317-6172201840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/>
              <a:t>Prieto, V., Jaca C. &amp; </a:t>
            </a:r>
            <a:r>
              <a:rPr lang="es-MX" sz="1200" dirty="0" err="1"/>
              <a:t>Ormazabal</a:t>
            </a:r>
            <a:r>
              <a:rPr lang="es-MX" sz="1200" dirty="0"/>
              <a:t>, M. (2017). Economía circular: Relación con la evolución del concepto de sostenibilidad y estrategias para su implementación. </a:t>
            </a:r>
            <a:r>
              <a:rPr lang="es-MX" sz="1200" i="1" dirty="0"/>
              <a:t>Memoria Investigaciones en Ingeniería</a:t>
            </a:r>
            <a:r>
              <a:rPr lang="es-MX" sz="1200" dirty="0"/>
              <a:t>, (15), 85-95. Recuperado de </a:t>
            </a:r>
            <a:r>
              <a:rPr lang="es-MX" sz="1200" u="sng" dirty="0">
                <a:hlinkClick r:id="rId7"/>
              </a:rPr>
              <a:t>https://www.researchgate.net/publication/321197773</a:t>
            </a:r>
            <a:endParaRPr lang="es-MX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err="1"/>
              <a:t>Stahel</a:t>
            </a:r>
            <a:r>
              <a:rPr lang="en-US" sz="1200" dirty="0"/>
              <a:t>, W. R. (2010). </a:t>
            </a:r>
            <a:r>
              <a:rPr lang="en-US" sz="1200" i="1" dirty="0"/>
              <a:t>The Performance Economy</a:t>
            </a:r>
            <a:r>
              <a:rPr lang="en-US" sz="1200" dirty="0"/>
              <a:t>. London, Great Britain: PALGRAVE MACMILLAN.</a:t>
            </a:r>
            <a:endParaRPr lang="es-MX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/>
              <a:t>Torres Solís, J. R. (2017). </a:t>
            </a:r>
            <a:r>
              <a:rPr lang="es-MX" sz="1200" i="1" dirty="0"/>
              <a:t>Metodología para la presentación de propuestas de investigación</a:t>
            </a:r>
            <a:r>
              <a:rPr lang="es-MX" sz="1200" dirty="0"/>
              <a:t>. Ciudad de México, México: Publicaciones Empresariales UNAM FCA Publishing.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 err="1"/>
              <a:t>Ulate</a:t>
            </a:r>
            <a:r>
              <a:rPr lang="es-MX" sz="1200" dirty="0"/>
              <a:t>, R. (2005). Competitividad y medio ambiente: enfoque de valoración de la economía y el ambiente. </a:t>
            </a:r>
            <a:r>
              <a:rPr lang="es-MX" sz="1200" i="1" dirty="0"/>
              <a:t>Espiga</a:t>
            </a:r>
            <a:r>
              <a:rPr lang="es-MX" sz="1200" dirty="0"/>
              <a:t>, (12), 137-156. Recuperado de </a:t>
            </a:r>
            <a:r>
              <a:rPr lang="es-MX" sz="1200" u="sng" dirty="0">
                <a:hlinkClick r:id="rId8"/>
              </a:rPr>
              <a:t>https://www.redib.org/Record/oai_articulo826627-competitividad-y-medio-ambiente-enfoques-de-valoraci%C3%B3n-de-la-econom%C3%ADa-y-el-ambiente</a:t>
            </a:r>
            <a:endParaRPr lang="es-MX" sz="1200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dirty="0"/>
              <a:t>Villareal-</a:t>
            </a:r>
            <a:r>
              <a:rPr lang="es-ES" sz="1200" dirty="0" err="1"/>
              <a:t>Larrinaga</a:t>
            </a:r>
            <a:r>
              <a:rPr lang="es-ES" sz="1200" dirty="0"/>
              <a:t>, O. &amp; </a:t>
            </a:r>
            <a:r>
              <a:rPr lang="es-ES" sz="1200" dirty="0" err="1"/>
              <a:t>Landeta</a:t>
            </a:r>
            <a:r>
              <a:rPr lang="es-ES" sz="1200" dirty="0"/>
              <a:t>-Rodríguez, J. (2010). El estudio de casos como metodología de investigación científica en dirección y economía de la empresa. </a:t>
            </a:r>
            <a:r>
              <a:rPr lang="es-ES" sz="1200" i="1" dirty="0"/>
              <a:t>Investigaciones Europeas, 16</a:t>
            </a:r>
            <a:r>
              <a:rPr lang="es-ES" sz="1200" dirty="0"/>
              <a:t>(3), 31-52. ISSN:1135-2523. Recuperado de https://www.sciencedirect.com/science/article/pii/S1135252312600331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dirty="0"/>
              <a:t>Yin, R. K. (1989). </a:t>
            </a:r>
            <a:r>
              <a:rPr lang="es-ES" sz="1200" i="1" dirty="0"/>
              <a:t>Case </a:t>
            </a:r>
            <a:r>
              <a:rPr lang="es-ES" sz="1200" i="1" dirty="0" err="1"/>
              <a:t>study</a:t>
            </a:r>
            <a:r>
              <a:rPr lang="es-ES" sz="1200" i="1" dirty="0"/>
              <a:t> </a:t>
            </a:r>
            <a:r>
              <a:rPr lang="es-ES" sz="1200" i="1" dirty="0" err="1"/>
              <a:t>research</a:t>
            </a:r>
            <a:r>
              <a:rPr lang="es-ES" sz="1200" i="1" dirty="0"/>
              <a:t>: </a:t>
            </a:r>
            <a:r>
              <a:rPr lang="es-ES" sz="1200" i="1" dirty="0" err="1"/>
              <a:t>Design</a:t>
            </a:r>
            <a:r>
              <a:rPr lang="es-ES" sz="1200" i="1" dirty="0"/>
              <a:t> and </a:t>
            </a:r>
            <a:r>
              <a:rPr lang="es-ES" sz="1200" i="1" dirty="0" err="1"/>
              <a:t>methods</a:t>
            </a:r>
            <a:r>
              <a:rPr lang="es-ES" sz="1200" dirty="0"/>
              <a:t>. </a:t>
            </a:r>
            <a:r>
              <a:rPr lang="es-ES" sz="1200" dirty="0" err="1"/>
              <a:t>Newbury</a:t>
            </a:r>
            <a:r>
              <a:rPr lang="es-ES" sz="1200" dirty="0"/>
              <a:t> Park, CA: </a:t>
            </a:r>
            <a:r>
              <a:rPr lang="es-ES" sz="1200" dirty="0" err="1"/>
              <a:t>Sage</a:t>
            </a:r>
            <a:r>
              <a:rPr lang="es-ES" sz="1200" dirty="0"/>
              <a:t> </a:t>
            </a:r>
            <a:r>
              <a:rPr lang="es-ES" sz="1200" dirty="0" err="1"/>
              <a:t>Publications</a:t>
            </a:r>
            <a:r>
              <a:rPr lang="es-ES" sz="12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200" dirty="0"/>
          </a:p>
          <a:p>
            <a:pPr algn="just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9705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Diana Angely Verduzco Valenzuela – Maestría en Ciencias Económico Administrativas – (6to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9086" y="1866641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Diana Angely Verduzco Valenzuela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Contaduría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20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-70503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La Economía Circular: una alternativa para la industria del plástico</a:t>
            </a:r>
          </a:p>
        </p:txBody>
      </p:sp>
      <p:sp>
        <p:nvSpPr>
          <p:cNvPr id="21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523552" y="3531275"/>
            <a:ext cx="7454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hlinkClick r:id="rId5"/>
              </a:rPr>
              <a:t>dverduzco506@alumnos.uaq.mx</a:t>
            </a:r>
            <a:endParaRPr lang="es-MX" sz="3200" dirty="0"/>
          </a:p>
          <a:p>
            <a:pPr algn="ctr"/>
            <a:r>
              <a:rPr lang="es-MX" sz="3200" dirty="0">
                <a:hlinkClick r:id="rId6"/>
              </a:rPr>
              <a:t>diana.verduzco6@gmail.com</a:t>
            </a:r>
            <a:endParaRPr lang="es-MX" sz="3200" dirty="0"/>
          </a:p>
          <a:p>
            <a:pPr algn="ctr"/>
            <a:r>
              <a:rPr lang="es-MX" sz="3200" dirty="0"/>
              <a:t>442 878 1575</a:t>
            </a:r>
          </a:p>
        </p:txBody>
      </p:sp>
      <p:pic>
        <p:nvPicPr>
          <p:cNvPr id="22" name="Picture 2" descr="Configuración de privacidad de WhatsApp | Asuntos de interne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6" t="23222" r="36659" b="22033"/>
          <a:stretch/>
        </p:blipFill>
        <p:spPr bwMode="auto">
          <a:xfrm>
            <a:off x="4528568" y="4562785"/>
            <a:ext cx="518149" cy="5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Diana Angely Verduzco Valenzuela – Maestría en Ciencias Económico Administrativas – (6to cuatrimestre)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74405" y="2176352"/>
            <a:ext cx="68915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3200" dirty="0"/>
              <a:t>Alternativa para lograr un desarrollo económico integral, que atienda las necesidades económicas,  sociales y medioambientales.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3200" dirty="0"/>
              <a:t>Plástico: material polémico en la actualidad; principal causante de contaminación, pero un área de oportunidad en la EC.</a:t>
            </a: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-70503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La Economía Circular: una alternativa para la industria del plástico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Contaduría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028" name="Picture 4" descr="Economía circular sí o sí - KPMG Tendencia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4" r="21785"/>
          <a:stretch/>
        </p:blipFill>
        <p:spPr bwMode="auto">
          <a:xfrm>
            <a:off x="7407696" y="1693324"/>
            <a:ext cx="4442656" cy="436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82600" y="1403442"/>
            <a:ext cx="10058400" cy="681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Justificación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Diana Angely Verduzco Valenzuela – Maestría en Ciencias Económico Administrativas – (6to cuatrimestre)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-70503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La Economía Circular: una alternativa para la industria del plástico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Contaduría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82600" y="1403442"/>
            <a:ext cx="10058400" cy="681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Justificación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736446734"/>
              </p:ext>
            </p:extLst>
          </p:nvPr>
        </p:nvGraphicFramePr>
        <p:xfrm>
          <a:off x="889625" y="2295175"/>
          <a:ext cx="10432309" cy="3712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4938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Diana Angely Verduzco Valenzuela – Maestría en Ciencias Económico Administrativas – (6to cuatrimestre)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-70503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La Economía Circular: una alternativa para la industria del plástico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Contaduría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585538" y="1221399"/>
            <a:ext cx="10058400" cy="68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Aproximación teórica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3182232971"/>
              </p:ext>
            </p:extLst>
          </p:nvPr>
        </p:nvGraphicFramePr>
        <p:xfrm>
          <a:off x="-304800" y="2080070"/>
          <a:ext cx="6622473" cy="197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3139457678"/>
              </p:ext>
            </p:extLst>
          </p:nvPr>
        </p:nvGraphicFramePr>
        <p:xfrm>
          <a:off x="4973780" y="3224971"/>
          <a:ext cx="6622473" cy="2690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38763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Diana Angely Verduzco Valenzuela – Maestría en Ciencias Económico Administrativas – (6to cuatrimestre)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-70503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La Economía Circular: una alternativa para la industria del plástico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Contaduría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582034657"/>
              </p:ext>
            </p:extLst>
          </p:nvPr>
        </p:nvGraphicFramePr>
        <p:xfrm>
          <a:off x="1221971" y="1554912"/>
          <a:ext cx="9795164" cy="4455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426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Diana Angely Verduzco Valenzuela – Maestría en Ciencias Económico Administrativas – (6to cuatrimestre)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-70503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La Economía Circular: una alternativa para la industria del plástico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Contaduría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920773263"/>
              </p:ext>
            </p:extLst>
          </p:nvPr>
        </p:nvGraphicFramePr>
        <p:xfrm>
          <a:off x="1407332" y="2092955"/>
          <a:ext cx="9672638" cy="4025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585538" y="1221399"/>
            <a:ext cx="10058400" cy="68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Estructura del marco metodológico (diseño)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7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Diana Angely Verduzco Valenzuela – Maestría en Ciencias Económico Administrativas – (6to cuatrimestre)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-70503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La Economía Circular: una alternativa para la industria del plástico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Contaduría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585538" y="1221399"/>
            <a:ext cx="10058400" cy="68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Estructura del marco metodológico (diseño)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49151" y="2114513"/>
            <a:ext cx="10648366" cy="3808389"/>
            <a:chOff x="849151" y="2183786"/>
            <a:chExt cx="10648366" cy="3808389"/>
          </a:xfrm>
        </p:grpSpPr>
        <p:sp>
          <p:nvSpPr>
            <p:cNvPr id="15" name="TextBox 14"/>
            <p:cNvSpPr txBox="1"/>
            <p:nvPr/>
          </p:nvSpPr>
          <p:spPr>
            <a:xfrm>
              <a:off x="849151" y="2183786"/>
              <a:ext cx="10644472" cy="461665"/>
            </a:xfrm>
            <a:prstGeom prst="rect">
              <a:avLst/>
            </a:prstGeom>
            <a:solidFill>
              <a:srgbClr val="6FAF9E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Dimensiones de análisis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7274" y="2821279"/>
              <a:ext cx="3207823" cy="830997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es-MX" sz="2400" dirty="0"/>
                <a:t>Sustentabilidad económica y ambiental</a:t>
              </a:r>
              <a:endParaRPr lang="en-US" sz="2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57993" y="2667119"/>
              <a:ext cx="3426788" cy="1120175"/>
            </a:xfrm>
            <a:prstGeom prst="rect">
              <a:avLst/>
            </a:prstGeom>
            <a:noFill/>
            <a:ln w="28575">
              <a:solidFill>
                <a:srgbClr val="6FAF9E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65049" y="2817752"/>
              <a:ext cx="3450986" cy="830997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es-MX" sz="2400" dirty="0"/>
                <a:t>Estrategias de la industria del plástico PET</a:t>
              </a:r>
              <a:endParaRPr lang="en-US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84779" y="2667119"/>
              <a:ext cx="3612738" cy="1120175"/>
            </a:xfrm>
            <a:prstGeom prst="rect">
              <a:avLst/>
            </a:prstGeom>
            <a:noFill/>
            <a:ln w="28575">
              <a:solidFill>
                <a:srgbClr val="6FAF9E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202909" y="2851693"/>
              <a:ext cx="29686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400" dirty="0"/>
                <a:t>Políticas del Estado de Querétaro</a:t>
              </a:r>
              <a:endParaRPr lang="es-ES" sz="2400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849151" y="3821050"/>
              <a:ext cx="10648366" cy="2171125"/>
              <a:chOff x="2167518" y="4099276"/>
              <a:chExt cx="10648366" cy="1845741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167518" y="4099276"/>
                <a:ext cx="10648366" cy="392476"/>
              </a:xfrm>
              <a:prstGeom prst="rect">
                <a:avLst/>
              </a:prstGeom>
              <a:solidFill>
                <a:srgbClr val="6FAF9E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400" b="1" dirty="0"/>
                  <a:t>Preguntas por dimensión</a:t>
                </a:r>
                <a:endParaRPr lang="en-US" sz="24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202549" y="4593188"/>
                <a:ext cx="3595067" cy="119051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700" dirty="0"/>
                  <a:t>¿Cómo la Economía Circular consigue la sustentabilidad económica y ambiental de la industria del plástico PET y de los centros de acopio de PET en desuso?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875376" y="4532105"/>
                <a:ext cx="3267067" cy="1412912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700" dirty="0"/>
                  <a:t>¿Qué estrategias instrumentan la industria del plástico PET y los centros de acopio de PET en desuso, de la Ciudad de Querétaro, para lograr la sustentabilidad y la viabilidad económica?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259548" y="4521941"/>
                <a:ext cx="3552035" cy="1412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s-ES" sz="1700" dirty="0"/>
                  <a:t>¿Cómo el gobierno del Estado de Querétaro establece políticas enfocadas a mitigar la generación de residuos de PET y fomentar su gestión para obtener un ingreso derivado de los mismos?</a:t>
                </a: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849152" y="2672748"/>
              <a:ext cx="3608842" cy="1112316"/>
            </a:xfrm>
            <a:prstGeom prst="rect">
              <a:avLst/>
            </a:prstGeom>
            <a:noFill/>
            <a:ln w="28575">
              <a:solidFill>
                <a:srgbClr val="6FAF9E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57221" y="4318227"/>
              <a:ext cx="3608842" cy="1638975"/>
            </a:xfrm>
            <a:prstGeom prst="rect">
              <a:avLst/>
            </a:prstGeom>
            <a:noFill/>
            <a:ln w="28575">
              <a:solidFill>
                <a:srgbClr val="6FAF9E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80885" y="4318701"/>
              <a:ext cx="3612738" cy="1638975"/>
            </a:xfrm>
            <a:prstGeom prst="rect">
              <a:avLst/>
            </a:prstGeom>
            <a:noFill/>
            <a:ln w="28575">
              <a:solidFill>
                <a:srgbClr val="6FAF9E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65658" y="4318226"/>
              <a:ext cx="3419121" cy="1638975"/>
            </a:xfrm>
            <a:prstGeom prst="rect">
              <a:avLst/>
            </a:prstGeom>
            <a:noFill/>
            <a:ln w="28575">
              <a:solidFill>
                <a:srgbClr val="6FAF9E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653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Diana Angely Verduzco Valenzuela – Maestría en Ciencias Económico Administrativas – (6to cuatrimestre)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-70503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La Economía Circular: una alternativa para la industria del plástico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Contaduría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585538" y="1221399"/>
            <a:ext cx="10058400" cy="68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Estructura del marco metodológico (diseño)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07586" y="1948251"/>
            <a:ext cx="10689931" cy="4332555"/>
            <a:chOff x="807586" y="1948251"/>
            <a:chExt cx="10689931" cy="4332555"/>
          </a:xfrm>
        </p:grpSpPr>
        <p:sp>
          <p:nvSpPr>
            <p:cNvPr id="15" name="TextBox 14"/>
            <p:cNvSpPr txBox="1"/>
            <p:nvPr/>
          </p:nvSpPr>
          <p:spPr>
            <a:xfrm>
              <a:off x="849151" y="1948251"/>
              <a:ext cx="10644472" cy="461665"/>
            </a:xfrm>
            <a:prstGeom prst="rect">
              <a:avLst/>
            </a:prstGeom>
            <a:solidFill>
              <a:srgbClr val="6FAF9E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Dimensiones de análisis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7274" y="2502614"/>
              <a:ext cx="3207823" cy="769441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es-MX" sz="2200" dirty="0"/>
                <a:t>Sustentabilidad económica y ambiental</a:t>
              </a:r>
              <a:endParaRPr lang="en-US" sz="2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57993" y="2431584"/>
              <a:ext cx="3426788" cy="879645"/>
            </a:xfrm>
            <a:prstGeom prst="rect">
              <a:avLst/>
            </a:prstGeom>
            <a:noFill/>
            <a:ln w="28575">
              <a:solidFill>
                <a:srgbClr val="6FAF9E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17058" y="2472720"/>
              <a:ext cx="3108657" cy="769441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es-MX" sz="2200" dirty="0"/>
                <a:t>Estrategias de la industria del plástico PET</a:t>
              </a:r>
              <a:endParaRPr lang="en-US" sz="22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84779" y="2431584"/>
              <a:ext cx="3612738" cy="879645"/>
            </a:xfrm>
            <a:prstGeom prst="rect">
              <a:avLst/>
            </a:prstGeom>
            <a:noFill/>
            <a:ln w="28575">
              <a:solidFill>
                <a:srgbClr val="6FAF9E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202909" y="2533028"/>
              <a:ext cx="296869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200" dirty="0"/>
                <a:t>Políticas del Estado de Querétaro</a:t>
              </a:r>
              <a:endParaRPr lang="es-ES" sz="2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49151" y="3349979"/>
              <a:ext cx="10648366" cy="461665"/>
            </a:xfrm>
            <a:prstGeom prst="rect">
              <a:avLst/>
            </a:prstGeom>
            <a:solidFill>
              <a:srgbClr val="6FAF9E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/>
                <a:t>Proposición por dimensión</a:t>
              </a:r>
              <a:endParaRPr lang="en-US" sz="2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7586" y="3833982"/>
              <a:ext cx="3694950" cy="244682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700" dirty="0"/>
                <a:t>La integración de los principios de la Economía Circular dentro de las actividades de producción y comercialización de la industria del plástico PET y de los centros de acopio de PET en desuso, representa una oportunidad para que estas empresas consigan la sustentabilidad económica y ambiental.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18459" y="3956108"/>
              <a:ext cx="3419879" cy="218521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700" dirty="0"/>
                <a:t>Las estrategias que instrumentan la industria del plástico PET y los centros de acopio de PET en desuso, de la Ciudad de Querétaro, para la producción y comercialización de sus productos, les permiten lograr la sustentabilidad y la viabilidad económica.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941181" y="3971854"/>
              <a:ext cx="3552035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ES" sz="1700" dirty="0"/>
                <a:t>La ejecución de políticas económico-ambientales por parte del gobierno, coadyuvan para la solución de la problemática ocasionada por los residuos de PET e incita a la valorización de los mismos como alternativa de ingreso para la industria.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9152" y="2431584"/>
              <a:ext cx="3608842" cy="879645"/>
            </a:xfrm>
            <a:prstGeom prst="rect">
              <a:avLst/>
            </a:prstGeom>
            <a:noFill/>
            <a:ln w="28575">
              <a:solidFill>
                <a:srgbClr val="6FAF9E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57221" y="3848685"/>
              <a:ext cx="3608842" cy="2415868"/>
            </a:xfrm>
            <a:prstGeom prst="rect">
              <a:avLst/>
            </a:prstGeom>
            <a:noFill/>
            <a:ln w="28575">
              <a:solidFill>
                <a:srgbClr val="6FAF9E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80885" y="3849159"/>
              <a:ext cx="3612738" cy="2415868"/>
            </a:xfrm>
            <a:prstGeom prst="rect">
              <a:avLst/>
            </a:prstGeom>
            <a:noFill/>
            <a:ln w="28575">
              <a:solidFill>
                <a:srgbClr val="6FAF9E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465658" y="3848684"/>
              <a:ext cx="3419121" cy="2415868"/>
            </a:xfrm>
            <a:prstGeom prst="rect">
              <a:avLst/>
            </a:prstGeom>
            <a:noFill/>
            <a:ln w="28575">
              <a:solidFill>
                <a:srgbClr val="6FAF9E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197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Diana Angely Verduzco Valenzuela – Maestría en Ciencias Económico Administrativas – (6to cuatrimestre)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-70503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La Economía Circular: una alternativa para la industria del plástico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Contaduría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585538" y="1221399"/>
            <a:ext cx="10058400" cy="68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Propuesta metodológica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027042389"/>
              </p:ext>
            </p:extLst>
          </p:nvPr>
        </p:nvGraphicFramePr>
        <p:xfrm>
          <a:off x="535709" y="2407316"/>
          <a:ext cx="11171381" cy="3344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15979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2652</Words>
  <Application>Microsoft Office PowerPoint</Application>
  <PresentationFormat>Widescreen</PresentationFormat>
  <Paragraphs>203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Diana</cp:lastModifiedBy>
  <cp:revision>34</cp:revision>
  <dcterms:created xsi:type="dcterms:W3CDTF">2020-09-22T18:49:23Z</dcterms:created>
  <dcterms:modified xsi:type="dcterms:W3CDTF">2021-10-27T16:03:42Z</dcterms:modified>
</cp:coreProperties>
</file>