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2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ria Rubio" initials="R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41"/>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660"/>
  </p:normalViewPr>
  <p:slideViewPr>
    <p:cSldViewPr snapToGrid="0">
      <p:cViewPr>
        <p:scale>
          <a:sx n="40" d="100"/>
          <a:sy n="40" d="100"/>
        </p:scale>
        <p:origin x="2072" y="224"/>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11/10/21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212604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11/10/21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02589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11/10/21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78597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11/10/21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67101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3608A67-9639-4DF5-9A5A-57CED4D8CA55}" type="datetimeFigureOut">
              <a:rPr lang="es-MX" smtClean="0"/>
              <a:t>11/10/21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424478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608A67-9639-4DF5-9A5A-57CED4D8CA55}" type="datetimeFigureOut">
              <a:rPr lang="es-MX" smtClean="0"/>
              <a:t>11/10/21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20620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608A67-9639-4DF5-9A5A-57CED4D8CA55}" type="datetimeFigureOut">
              <a:rPr lang="es-MX" smtClean="0"/>
              <a:t>11/10/21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72077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608A67-9639-4DF5-9A5A-57CED4D8CA55}" type="datetimeFigureOut">
              <a:rPr lang="es-MX" smtClean="0"/>
              <a:t>11/10/21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379344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08A67-9639-4DF5-9A5A-57CED4D8CA55}" type="datetimeFigureOut">
              <a:rPr lang="es-MX" smtClean="0"/>
              <a:t>11/10/21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69914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11/10/21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83551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11/10/21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328739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93608A67-9639-4DF5-9A5A-57CED4D8CA55}" type="datetimeFigureOut">
              <a:rPr lang="es-MX" smtClean="0"/>
              <a:t>11/10/21</a:t>
            </a:fld>
            <a:endParaRPr lang="es-MX"/>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18837134-62E2-4D96-BBB7-79D07E0A3735}" type="slidenum">
              <a:rPr lang="es-MX" smtClean="0"/>
              <a:t>‹Nº›</a:t>
            </a:fld>
            <a:endParaRPr lang="es-MX"/>
          </a:p>
        </p:txBody>
      </p:sp>
    </p:spTree>
    <p:extLst>
      <p:ext uri="{BB962C8B-B14F-4D97-AF65-F5344CB8AC3E}">
        <p14:creationId xmlns:p14="http://schemas.microsoft.com/office/powerpoint/2010/main" val="45688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hyperlink" Target="https://www.banxico.org.mx/publicaciones-y-prensa/articulos-y-otras-publicaciones/%7BD442A596-6F43-D1B5-6686-64A2CF2F371B%7D.pdf" TargetMode="External"/><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jp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hyperlink" Target="https://professionalbeauty.in/index.php/how-to-retain-" TargetMode="Externa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hyperlink" Target="https://obras.expansion.mx/inmobiliario/2020/06/15/el-sector-de-%20%20belleza-se-prepara-para-la-reapertura" TargetMode="External"/><Relationship Id="rId4" Type="http://schemas.openxmlformats.org/officeDocument/2006/relationships/image" Target="../media/image3.png"/><Relationship Id="rId9" Type="http://schemas.openxmlformats.org/officeDocument/2006/relationships/image" Target="../media/image8.pn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1B444AE7-9BCB-874B-827F-003D6041F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3526" y="30501424"/>
            <a:ext cx="18110957" cy="9879967"/>
          </a:xfrm>
          <a:prstGeom prst="rect">
            <a:avLst/>
          </a:prstGeom>
        </p:spPr>
      </p:pic>
      <p:pic>
        <p:nvPicPr>
          <p:cNvPr id="44" name="image6.png">
            <a:extLst>
              <a:ext uri="{FF2B5EF4-FFF2-40B4-BE49-F238E27FC236}">
                <a16:creationId xmlns:a16="http://schemas.microsoft.com/office/drawing/2014/main" id="{C332F05D-D1D4-B544-93AB-6859BAB9F084}"/>
              </a:ext>
            </a:extLst>
          </p:cNvPr>
          <p:cNvPicPr/>
          <p:nvPr/>
        </p:nvPicPr>
        <p:blipFill>
          <a:blip r:embed="rId3"/>
          <a:srcRect/>
          <a:stretch>
            <a:fillRect/>
          </a:stretch>
        </p:blipFill>
        <p:spPr>
          <a:xfrm>
            <a:off x="11380057" y="29803352"/>
            <a:ext cx="3732560" cy="2473803"/>
          </a:xfrm>
          <a:prstGeom prst="rect">
            <a:avLst/>
          </a:prstGeom>
          <a:ln/>
        </p:spPr>
      </p:pic>
      <p:pic>
        <p:nvPicPr>
          <p:cNvPr id="42" name="image6.png">
            <a:extLst>
              <a:ext uri="{FF2B5EF4-FFF2-40B4-BE49-F238E27FC236}">
                <a16:creationId xmlns:a16="http://schemas.microsoft.com/office/drawing/2014/main" id="{56652C88-F305-EC45-B7EC-A7650D137A76}"/>
              </a:ext>
            </a:extLst>
          </p:cNvPr>
          <p:cNvPicPr/>
          <p:nvPr/>
        </p:nvPicPr>
        <p:blipFill>
          <a:blip r:embed="rId3"/>
          <a:srcRect/>
          <a:stretch>
            <a:fillRect/>
          </a:stretch>
        </p:blipFill>
        <p:spPr>
          <a:xfrm rot="16200000">
            <a:off x="-632434" y="18959446"/>
            <a:ext cx="3732560" cy="2473803"/>
          </a:xfrm>
          <a:prstGeom prst="rect">
            <a:avLst/>
          </a:prstGeom>
          <a:ln/>
        </p:spPr>
      </p:pic>
      <p:pic>
        <p:nvPicPr>
          <p:cNvPr id="38" name="Imagen 37">
            <a:extLst>
              <a:ext uri="{FF2B5EF4-FFF2-40B4-BE49-F238E27FC236}">
                <a16:creationId xmlns:a16="http://schemas.microsoft.com/office/drawing/2014/main" id="{E1E756B1-B0FE-214B-BCC4-4654E2778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96192">
            <a:off x="14019833" y="10318122"/>
            <a:ext cx="3217792" cy="2099414"/>
          </a:xfrm>
          <a:prstGeom prst="rect">
            <a:avLst/>
          </a:prstGeom>
        </p:spPr>
      </p:pic>
      <p:sp>
        <p:nvSpPr>
          <p:cNvPr id="37" name="Rectángulo redondeado 36">
            <a:extLst>
              <a:ext uri="{FF2B5EF4-FFF2-40B4-BE49-F238E27FC236}">
                <a16:creationId xmlns:a16="http://schemas.microsoft.com/office/drawing/2014/main" id="{2ECB77F8-6430-124E-A5A9-DA9580463586}"/>
              </a:ext>
            </a:extLst>
          </p:cNvPr>
          <p:cNvSpPr/>
          <p:nvPr/>
        </p:nvSpPr>
        <p:spPr>
          <a:xfrm>
            <a:off x="15014146" y="12147048"/>
            <a:ext cx="17527409" cy="185012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6" name="Imagen 25">
            <a:extLst>
              <a:ext uri="{FF2B5EF4-FFF2-40B4-BE49-F238E27FC236}">
                <a16:creationId xmlns:a16="http://schemas.microsoft.com/office/drawing/2014/main" id="{7215C1D3-4763-514A-8B35-840DBC589B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6936" y="9184182"/>
            <a:ext cx="2474345" cy="2899258"/>
          </a:xfrm>
          <a:prstGeom prst="rect">
            <a:avLst/>
          </a:prstGeom>
        </p:spPr>
      </p:pic>
      <p:sp>
        <p:nvSpPr>
          <p:cNvPr id="3" name="Rectángulo redondeado 2">
            <a:extLst>
              <a:ext uri="{FF2B5EF4-FFF2-40B4-BE49-F238E27FC236}">
                <a16:creationId xmlns:a16="http://schemas.microsoft.com/office/drawing/2014/main" id="{395FC5DE-F666-FB4F-8237-A13EE08C5E5E}"/>
              </a:ext>
            </a:extLst>
          </p:cNvPr>
          <p:cNvSpPr/>
          <p:nvPr/>
        </p:nvSpPr>
        <p:spPr>
          <a:xfrm>
            <a:off x="68633" y="10291023"/>
            <a:ext cx="14831283" cy="798864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0" name="Imagen 39"/>
          <p:cNvPicPr>
            <a:picLocks noChangeAspect="1"/>
          </p:cNvPicPr>
          <p:nvPr/>
        </p:nvPicPr>
        <p:blipFill>
          <a:blip r:embed="rId6"/>
          <a:stretch>
            <a:fillRect/>
          </a:stretch>
        </p:blipFill>
        <p:spPr>
          <a:xfrm>
            <a:off x="-74137" y="4742268"/>
            <a:ext cx="32473425" cy="3364458"/>
          </a:xfrm>
          <a:prstGeom prst="rect">
            <a:avLst/>
          </a:prstGeom>
          <a:solidFill>
            <a:schemeClr val="accent5">
              <a:lumMod val="75000"/>
            </a:schemeClr>
          </a:solidFill>
          <a:effectLst>
            <a:outerShdw blurRad="50800" dist="50800" dir="5400000" algn="ctr" rotWithShape="0">
              <a:srgbClr val="00B0F0"/>
            </a:outerShdw>
          </a:effectLst>
        </p:spPr>
      </p:pic>
      <p:sp>
        <p:nvSpPr>
          <p:cNvPr id="11" name="Rectángulo 10"/>
          <p:cNvSpPr/>
          <p:nvPr/>
        </p:nvSpPr>
        <p:spPr>
          <a:xfrm>
            <a:off x="816502" y="9887390"/>
            <a:ext cx="30754941" cy="535189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BD2D99FB-FF1D-48D5-B7A9-109604858EB1}"/>
              </a:ext>
            </a:extLst>
          </p:cNvPr>
          <p:cNvSpPr txBox="1"/>
          <p:nvPr/>
        </p:nvSpPr>
        <p:spPr>
          <a:xfrm>
            <a:off x="515149" y="8247880"/>
            <a:ext cx="30392051" cy="2369880"/>
          </a:xfrm>
          <a:prstGeom prst="rect">
            <a:avLst/>
          </a:prstGeom>
          <a:noFill/>
        </p:spPr>
        <p:txBody>
          <a:bodyPr wrap="square" rtlCol="0">
            <a:spAutoFit/>
          </a:bodyPr>
          <a:lstStyle/>
          <a:p>
            <a:pPr algn="just"/>
            <a:r>
              <a:rPr lang="es-MX" sz="4000" b="1" dirty="0">
                <a:latin typeface="Helvetica" panose="020B0604020202020204" pitchFamily="34" charset="0"/>
                <a:cs typeface="Helvetica" panose="020B0604020202020204" pitchFamily="34" charset="0"/>
              </a:rPr>
              <a:t>Resumen: </a:t>
            </a:r>
            <a:r>
              <a:rPr lang="es-ES" sz="2800" dirty="0">
                <a:latin typeface="Times New Roman" panose="02020603050405020304" pitchFamily="18" charset="0"/>
                <a:cs typeface="Times New Roman" panose="02020603050405020304" pitchFamily="18" charset="0"/>
              </a:rPr>
              <a:t>La innovación es el motor para la mejora y posicionamiento de las empresas en al actual sistema económico. Es en este contexto que se analizan los procesos y productos que se llevan acabo en la empresa </a:t>
            </a:r>
            <a:r>
              <a:rPr lang="es-ES" sz="2800" i="1" dirty="0">
                <a:latin typeface="Times New Roman" panose="02020603050405020304" pitchFamily="18" charset="0"/>
                <a:cs typeface="Times New Roman" panose="02020603050405020304" pitchFamily="18" charset="0"/>
              </a:rPr>
              <a:t>N2Salon</a:t>
            </a:r>
            <a:r>
              <a:rPr lang="es-ES" sz="2800" dirty="0">
                <a:latin typeface="Times New Roman" panose="02020603050405020304" pitchFamily="18" charset="0"/>
                <a:cs typeface="Times New Roman" panose="02020603050405020304" pitchFamily="18" charset="0"/>
              </a:rPr>
              <a:t>, una empresa dedicada a la fabricación de muebles para salones de belleza y establecimientos de ocio y salud que ofrecen terapias y tratamientos con el uso de agua, denominados </a:t>
            </a:r>
            <a:r>
              <a:rPr lang="es-ES" sz="2800" i="1" dirty="0">
                <a:latin typeface="Times New Roman" panose="02020603050405020304" pitchFamily="18" charset="0"/>
                <a:cs typeface="Times New Roman" panose="02020603050405020304" pitchFamily="18" charset="0"/>
              </a:rPr>
              <a:t>Spas</a:t>
            </a:r>
            <a:r>
              <a:rPr lang="es-ES" sz="2800" dirty="0">
                <a:latin typeface="Times New Roman" panose="02020603050405020304" pitchFamily="18" charset="0"/>
                <a:cs typeface="Times New Roman" panose="02020603050405020304" pitchFamily="18" charset="0"/>
              </a:rPr>
              <a:t>. </a:t>
            </a:r>
            <a:endParaRPr lang="es-MX" sz="4000" dirty="0">
              <a:latin typeface="Myriad Pro" panose="020B0503030403020204" pitchFamily="34" charset="0"/>
              <a:cs typeface="Arial" panose="020B0604020202020204" pitchFamily="34" charset="0"/>
            </a:endParaRPr>
          </a:p>
          <a:p>
            <a:r>
              <a:rPr lang="es-MX" sz="3600" b="1" dirty="0">
                <a:latin typeface="Helvetica" panose="020B0604020202020204" pitchFamily="34" charset="0"/>
                <a:cs typeface="Helvetica" panose="020B0604020202020204" pitchFamily="34" charset="0"/>
              </a:rPr>
              <a:t>Palabras clave:</a:t>
            </a:r>
            <a:r>
              <a:rPr lang="es-MX" sz="3600" dirty="0">
                <a:latin typeface="Helvetica" panose="020B0604020202020204" pitchFamily="34" charset="0"/>
                <a:cs typeface="Helvetica" panose="020B0604020202020204" pitchFamily="34" charset="0"/>
              </a:rPr>
              <a:t> </a:t>
            </a:r>
            <a:r>
              <a:rPr lang="es-CO" sz="3600" dirty="0">
                <a:latin typeface="Helvetica" panose="020B0604020202020204" pitchFamily="34" charset="0"/>
                <a:cs typeface="Helvetica" panose="020B0604020202020204" pitchFamily="34" charset="0"/>
              </a:rPr>
              <a:t>In</a:t>
            </a:r>
            <a:r>
              <a:rPr lang="es-CO" sz="3600" dirty="0">
                <a:latin typeface="Helvetica" panose="020B0604020202020204" pitchFamily="34" charset="0"/>
              </a:rPr>
              <a:t>novación incremental, Estrategias empresariales, Industria de la belleza </a:t>
            </a:r>
            <a:endParaRPr lang="es-MX" sz="3600" dirty="0">
              <a:latin typeface="Helvetica" panose="020B0604020202020204" pitchFamily="34" charset="0"/>
            </a:endParaRPr>
          </a:p>
          <a:p>
            <a:endParaRPr lang="es-MX" sz="4000" dirty="0">
              <a:latin typeface="Myriad Pro" panose="020B0503030403020204" pitchFamily="34" charset="0"/>
              <a:cs typeface="Arial" panose="020B0604020202020204" pitchFamily="34" charset="0"/>
            </a:endParaRPr>
          </a:p>
        </p:txBody>
      </p:sp>
      <p:sp>
        <p:nvSpPr>
          <p:cNvPr id="13" name="Rectángulo 12"/>
          <p:cNvSpPr/>
          <p:nvPr/>
        </p:nvSpPr>
        <p:spPr>
          <a:xfrm>
            <a:off x="544333" y="16599930"/>
            <a:ext cx="15422832" cy="13000156"/>
          </a:xfrm>
          <a:prstGeom prst="rect">
            <a:avLst/>
          </a:prstGeom>
          <a:no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ángulo 13"/>
          <p:cNvSpPr/>
          <p:nvPr/>
        </p:nvSpPr>
        <p:spPr>
          <a:xfrm>
            <a:off x="16125314" y="13613239"/>
            <a:ext cx="14308401" cy="13998360"/>
          </a:xfrm>
          <a:prstGeom prst="rect">
            <a:avLst/>
          </a:prstGeom>
          <a:no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A20CF7E8-C044-4BC5-9C6B-CEFB6DC6D2BD}"/>
              </a:ext>
            </a:extLst>
          </p:cNvPr>
          <p:cNvSpPr txBox="1"/>
          <p:nvPr/>
        </p:nvSpPr>
        <p:spPr>
          <a:xfrm>
            <a:off x="797446" y="10994393"/>
            <a:ext cx="13745868" cy="8032968"/>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 Introducción </a:t>
            </a:r>
          </a:p>
          <a:p>
            <a:pPr algn="just"/>
            <a:r>
              <a:rPr lang="es-ES" sz="3200" dirty="0">
                <a:latin typeface="Arial" panose="020B0604020202020204" pitchFamily="34" charset="0"/>
                <a:cs typeface="Arial" panose="020B0604020202020204" pitchFamily="34" charset="0"/>
              </a:rPr>
              <a:t>En el año 2012, </a:t>
            </a:r>
            <a:r>
              <a:rPr lang="es-ES" sz="3200" b="1" dirty="0">
                <a:latin typeface="Arial" panose="020B0604020202020204" pitchFamily="34" charset="0"/>
                <a:cs typeface="Arial" panose="020B0604020202020204" pitchFamily="34" charset="0"/>
              </a:rPr>
              <a:t>Rafael Sandoval</a:t>
            </a:r>
            <a:r>
              <a:rPr lang="es-ES" sz="3200" dirty="0">
                <a:latin typeface="Arial" panose="020B0604020202020204" pitchFamily="34" charset="0"/>
                <a:cs typeface="Arial" panose="020B0604020202020204" pitchFamily="34" charset="0"/>
              </a:rPr>
              <a:t>, estilista desde muy joven, decide alejarse poco a poco de esa profesión para convertirse en empresario especializado en la fabricación de muebles. Aquello, que nació en ese momento como una inquietud personal, más tarde se transforma en una </a:t>
            </a:r>
            <a:r>
              <a:rPr lang="es-ES" sz="3200" b="1" dirty="0">
                <a:latin typeface="Arial" panose="020B0604020202020204" pitchFamily="34" charset="0"/>
                <a:cs typeface="Arial" panose="020B0604020202020204" pitchFamily="34" charset="0"/>
              </a:rPr>
              <a:t>oportunidad para crear un próspero negocio</a:t>
            </a:r>
            <a:r>
              <a:rPr lang="es-ES" sz="3200" dirty="0">
                <a:latin typeface="Arial" panose="020B0604020202020204" pitchFamily="34" charset="0"/>
                <a:cs typeface="Arial" panose="020B0604020202020204" pitchFamily="34" charset="0"/>
              </a:rPr>
              <a:t>, al observar que el mobiliario de estéticas, como sillones o mesas eran muy estandarizados en cuanto a colores y formas. Este empresario inicia fabricando muebles para su propia estética y pronto identifica un </a:t>
            </a:r>
            <a:r>
              <a:rPr lang="es-ES" sz="3600" b="1" dirty="0">
                <a:latin typeface="Arial" panose="020B0604020202020204" pitchFamily="34" charset="0"/>
                <a:cs typeface="Arial" panose="020B0604020202020204" pitchFamily="34" charset="0"/>
              </a:rPr>
              <a:t>nicho de mercado en crecimiento</a:t>
            </a:r>
            <a:r>
              <a:rPr lang="es-ES" sz="3200" dirty="0">
                <a:latin typeface="Arial" panose="020B0604020202020204" pitchFamily="34" charset="0"/>
                <a:cs typeface="Arial" panose="020B0604020202020204" pitchFamily="34" charset="0"/>
              </a:rPr>
              <a:t>, siendo sensible a los reclamos de sus compañeros del gremio, quienes no encontraban variedad en la oferta para amueblar sus salones de belleza  observando que varios de sus conocidos, dueños de estéticas, adquirían mobiliario importado, en su mayoría de China.</a:t>
            </a:r>
          </a:p>
          <a:p>
            <a:pPr algn="just"/>
            <a:endParaRPr lang="es-ES" sz="3200" dirty="0">
              <a:latin typeface="Times New Roman" panose="02020603050405020304" pitchFamily="18" charset="0"/>
              <a:cs typeface="Times New Roman" panose="02020603050405020304" pitchFamily="18" charset="0"/>
            </a:endParaRPr>
          </a:p>
          <a:p>
            <a:pPr algn="just"/>
            <a:endParaRPr lang="es-MX" sz="3200" dirty="0">
              <a:latin typeface="Times New Roman" panose="02020603050405020304" pitchFamily="18" charset="0"/>
              <a:cs typeface="Times New Roman" panose="02020603050405020304" pitchFamily="18" charset="0"/>
            </a:endParaRPr>
          </a:p>
        </p:txBody>
      </p:sp>
      <p:sp>
        <p:nvSpPr>
          <p:cNvPr id="17" name="Rectángulo 16"/>
          <p:cNvSpPr/>
          <p:nvPr/>
        </p:nvSpPr>
        <p:spPr>
          <a:xfrm>
            <a:off x="78534" y="30546098"/>
            <a:ext cx="15422832" cy="87883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62BEC5EA-8352-44C6-BB4B-6FA614DB4BDC}"/>
              </a:ext>
            </a:extLst>
          </p:cNvPr>
          <p:cNvSpPr txBox="1"/>
          <p:nvPr/>
        </p:nvSpPr>
        <p:spPr>
          <a:xfrm>
            <a:off x="772016" y="31794928"/>
            <a:ext cx="13558923" cy="4223720"/>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 Metodología</a:t>
            </a:r>
          </a:p>
          <a:p>
            <a:pPr algn="just"/>
            <a:r>
              <a:rPr lang="es-MX" sz="3200" dirty="0">
                <a:latin typeface="Arial" panose="020B0604020202020204" pitchFamily="34" charset="0"/>
                <a:cs typeface="Arial" panose="020B0604020202020204" pitchFamily="34" charset="0"/>
              </a:rPr>
              <a:t>A partir de un enfoque cualitativo, se desarrollaron entrevistas semidirigidas. Así como revisión de artículos en bases de datos académicas para identificar las problemáticas más relevantes que se presenta la industria de la belleza. </a:t>
            </a:r>
          </a:p>
          <a:p>
            <a:pPr algn="just">
              <a:lnSpc>
                <a:spcPts val="5000"/>
              </a:lnSpc>
            </a:pPr>
            <a:endParaRPr lang="es-MX" sz="4000" dirty="0">
              <a:latin typeface="Helvetica" panose="020B0604020202020204" pitchFamily="34" charset="0"/>
              <a:cs typeface="Helvetica" panose="020B0604020202020204" pitchFamily="34" charset="0"/>
            </a:endParaRPr>
          </a:p>
          <a:p>
            <a:pPr algn="just">
              <a:lnSpc>
                <a:spcPts val="5000"/>
              </a:lnSpc>
            </a:pPr>
            <a:endParaRPr lang="es-MX" sz="4000" dirty="0">
              <a:latin typeface="Myriad Pro" panose="020B0503030403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032D2D62-815E-4668-ABA8-B512204A73B2}"/>
              </a:ext>
            </a:extLst>
          </p:cNvPr>
          <p:cNvSpPr txBox="1"/>
          <p:nvPr/>
        </p:nvSpPr>
        <p:spPr>
          <a:xfrm>
            <a:off x="16554832" y="11113712"/>
            <a:ext cx="14831320" cy="20207583"/>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                  III. Resultados  </a:t>
            </a:r>
          </a:p>
          <a:p>
            <a:pPr algn="just">
              <a:lnSpc>
                <a:spcPts val="5000"/>
              </a:lnSpc>
            </a:pPr>
            <a:endParaRPr lang="es-MX" sz="4000" dirty="0">
              <a:latin typeface="Myriad Pro" panose="020B0503030403020204" pitchFamily="34" charset="0"/>
              <a:cs typeface="Arial" panose="020B0604020202020204" pitchFamily="34" charset="0"/>
            </a:endParaRPr>
          </a:p>
          <a:p>
            <a:pPr algn="just">
              <a:lnSpc>
                <a:spcPts val="5000"/>
              </a:lnSpc>
            </a:pPr>
            <a:r>
              <a:rPr lang="es-ES" sz="3600" i="1" dirty="0">
                <a:latin typeface="Arial" panose="020B0604020202020204" pitchFamily="34" charset="0"/>
                <a:cs typeface="Arial" panose="020B0604020202020204" pitchFamily="34" charset="0"/>
              </a:rPr>
              <a:t>N2Salón</a:t>
            </a:r>
            <a:r>
              <a:rPr lang="es-ES" sz="3600" dirty="0">
                <a:latin typeface="Arial" panose="020B0604020202020204" pitchFamily="34" charset="0"/>
                <a:cs typeface="Arial" panose="020B0604020202020204" pitchFamily="34" charset="0"/>
              </a:rPr>
              <a:t> han buscado diferenciarse de la competencia para lograr tener un </a:t>
            </a:r>
            <a:r>
              <a:rPr lang="es-ES" sz="3600" b="1" dirty="0">
                <a:latin typeface="Arial" panose="020B0604020202020204" pitchFamily="34" charset="0"/>
                <a:cs typeface="Arial" panose="020B0604020202020204" pitchFamily="34" charset="0"/>
              </a:rPr>
              <a:t>mayor impacto en el mercado</a:t>
            </a:r>
            <a:r>
              <a:rPr lang="es-ES" sz="3600" dirty="0">
                <a:latin typeface="Arial" panose="020B0604020202020204" pitchFamily="34" charset="0"/>
                <a:cs typeface="Arial" panose="020B0604020202020204" pitchFamily="34" charset="0"/>
              </a:rPr>
              <a:t> al cual se dirige. Una de las estrategias que ha utilizado la empresa para poder reforzar su presencia como marca, es el camino de la innovación en sus líneas de productos más que en los procesos de producción utilizados. Las primeras mejoras que recibieron una aceptación muy fuerte por parte de los clientes fueron generadas por la experiencia de don Rafael que veía muy monótonos los tonos oscuros clásicos que se utilizaban en los muebles de los salones y clínicas de belleza.</a:t>
            </a:r>
          </a:p>
          <a:p>
            <a:pPr algn="just">
              <a:lnSpc>
                <a:spcPts val="5000"/>
              </a:lnSpc>
            </a:pPr>
            <a:r>
              <a:rPr lang="es-ES" sz="3600" dirty="0">
                <a:latin typeface="Arial" panose="020B0604020202020204" pitchFamily="34" charset="0"/>
                <a:cs typeface="Arial" panose="020B0604020202020204" pitchFamily="34" charset="0"/>
              </a:rPr>
              <a:t> Esto le llevó a </a:t>
            </a:r>
            <a:r>
              <a:rPr lang="es-ES" sz="3600" b="1" dirty="0">
                <a:latin typeface="Arial" panose="020B0604020202020204" pitchFamily="34" charset="0"/>
                <a:cs typeface="Arial" panose="020B0604020202020204" pitchFamily="34" charset="0"/>
              </a:rPr>
              <a:t>introducir materiales y una gama de colores de acuerdo con la decoración y espacio del lugar donde se instalarían los muebles</a:t>
            </a:r>
            <a:r>
              <a:rPr lang="es-ES" sz="3600" dirty="0">
                <a:latin typeface="Arial" panose="020B0604020202020204" pitchFamily="34" charset="0"/>
                <a:cs typeface="Arial" panose="020B0604020202020204" pitchFamily="34" charset="0"/>
              </a:rPr>
              <a:t>. Para ello fue necesario también ofrecer al cliente un servicio en el cual </a:t>
            </a:r>
            <a:r>
              <a:rPr lang="es-ES" sz="3600" i="1" dirty="0">
                <a:latin typeface="Arial" panose="020B0604020202020204" pitchFamily="34" charset="0"/>
                <a:cs typeface="Arial" panose="020B0604020202020204" pitchFamily="34" charset="0"/>
              </a:rPr>
              <a:t>N2Salón</a:t>
            </a:r>
            <a:r>
              <a:rPr lang="es-ES" sz="3600" dirty="0">
                <a:latin typeface="Arial" panose="020B0604020202020204" pitchFamily="34" charset="0"/>
                <a:cs typeface="Arial" panose="020B0604020202020204" pitchFamily="34" charset="0"/>
              </a:rPr>
              <a:t> realiza el </a:t>
            </a:r>
            <a:r>
              <a:rPr lang="es-ES" sz="3600" i="1" dirty="0">
                <a:latin typeface="Arial" panose="020B0604020202020204" pitchFamily="34" charset="0"/>
                <a:cs typeface="Arial" panose="020B0604020202020204" pitchFamily="34" charset="0"/>
              </a:rPr>
              <a:t>lay-</a:t>
            </a:r>
            <a:r>
              <a:rPr lang="es-ES" sz="3600" i="1" dirty="0" err="1">
                <a:latin typeface="Arial" panose="020B0604020202020204" pitchFamily="34" charset="0"/>
                <a:cs typeface="Arial" panose="020B0604020202020204" pitchFamily="34" charset="0"/>
              </a:rPr>
              <a:t>out</a:t>
            </a:r>
            <a:r>
              <a:rPr lang="es-ES" sz="3600" i="1" dirty="0">
                <a:latin typeface="Arial" panose="020B0604020202020204" pitchFamily="34" charset="0"/>
                <a:cs typeface="Arial" panose="020B0604020202020204" pitchFamily="34" charset="0"/>
              </a:rPr>
              <a:t> </a:t>
            </a:r>
            <a:r>
              <a:rPr lang="es-ES" sz="3600" dirty="0">
                <a:latin typeface="Arial" panose="020B0604020202020204" pitchFamily="34" charset="0"/>
                <a:cs typeface="Arial" panose="020B0604020202020204" pitchFamily="34" charset="0"/>
              </a:rPr>
              <a:t>y diseño decorativo de las instalaciones de los locales, con las sugerencias del cliente. La empresa no cuenta con un departamento de Investigación y Desarrollo, pero el Rafael visita varios países para identificar tendencias e incorporación de tecnologías al negocio de salones y clínicas de belleza, con lo cual ha logrado mejorar la eficiencia de sus productos. </a:t>
            </a:r>
          </a:p>
          <a:p>
            <a:pPr algn="just">
              <a:lnSpc>
                <a:spcPts val="5000"/>
              </a:lnSpc>
            </a:pPr>
            <a:r>
              <a:rPr lang="es-ES" sz="3600" dirty="0">
                <a:latin typeface="Arial" panose="020B0604020202020204" pitchFamily="34" charset="0"/>
                <a:cs typeface="Arial" panose="020B0604020202020204" pitchFamily="34" charset="0"/>
              </a:rPr>
              <a:t>Dicha </a:t>
            </a:r>
            <a:r>
              <a:rPr lang="es-ES" sz="3600" b="1" dirty="0">
                <a:latin typeface="Arial" panose="020B0604020202020204" pitchFamily="34" charset="0"/>
                <a:cs typeface="Arial" panose="020B0604020202020204" pitchFamily="34" charset="0"/>
              </a:rPr>
              <a:t>incorporación de tecnología a sus muebles es notablemente visible en sus líneas de lavabos y spas</a:t>
            </a:r>
            <a:r>
              <a:rPr lang="es-ES" sz="3600" dirty="0">
                <a:latin typeface="Arial" panose="020B0604020202020204" pitchFamily="34" charset="0"/>
                <a:cs typeface="Arial" panose="020B0604020202020204" pitchFamily="34" charset="0"/>
              </a:rPr>
              <a:t>. En sus versiones más equipadas estos productos tienen incorporados tecnologías para brindar masajes con sistema </a:t>
            </a:r>
            <a:r>
              <a:rPr lang="es-ES" sz="3600" dirty="0" err="1">
                <a:latin typeface="Arial" panose="020B0604020202020204" pitchFamily="34" charset="0"/>
                <a:cs typeface="Arial" panose="020B0604020202020204" pitchFamily="34" charset="0"/>
              </a:rPr>
              <a:t>Shiatsu</a:t>
            </a:r>
            <a:r>
              <a:rPr lang="es-ES" sz="3600" dirty="0">
                <a:latin typeface="Arial" panose="020B0604020202020204" pitchFamily="34" charset="0"/>
                <a:cs typeface="Arial" panose="020B0604020202020204" pitchFamily="34" charset="0"/>
              </a:rPr>
              <a:t> con escaneo de columna o mecanismos electrónicos para inclinar o levantar descansa pies, que permite mayor comodidad a los clientes. En cuanto a eficiencia en el manejo de residuos, en los lavabos utiliza tarja con mecanismos basculantes; y en el caso de los muebles para Spa, ha incorporado turbinas de hidromasaje sin tubería que brinda mayor limpieza e instrumentos mono mando con sensores que eviten derrames</a:t>
            </a:r>
            <a:r>
              <a:rPr lang="es-ES" sz="3600" dirty="0">
                <a:latin typeface="Times New Roman" panose="02020603050405020304" pitchFamily="18" charset="0"/>
                <a:cs typeface="Times New Roman" panose="02020603050405020304" pitchFamily="18" charset="0"/>
              </a:rPr>
              <a:t>.</a:t>
            </a:r>
            <a:endParaRPr lang="es-MX" sz="3600" dirty="0">
              <a:latin typeface="Times New Roman" panose="02020603050405020304" pitchFamily="18" charset="0"/>
              <a:cs typeface="Times New Roman" panose="02020603050405020304" pitchFamily="18" charset="0"/>
            </a:endParaRPr>
          </a:p>
          <a:p>
            <a:pPr algn="just">
              <a:lnSpc>
                <a:spcPts val="5000"/>
              </a:lnSpc>
            </a:pPr>
            <a:endParaRPr lang="es-MX" sz="4000" dirty="0">
              <a:latin typeface="Myriad Pro" panose="020B0503030403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8BE5D79F-65D3-4B36-BD72-CE77DFD40152}"/>
              </a:ext>
            </a:extLst>
          </p:cNvPr>
          <p:cNvSpPr txBox="1"/>
          <p:nvPr/>
        </p:nvSpPr>
        <p:spPr>
          <a:xfrm>
            <a:off x="17770243" y="32233256"/>
            <a:ext cx="10978616" cy="6827510"/>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III. Conclusiones</a:t>
            </a:r>
          </a:p>
          <a:p>
            <a:pPr algn="just"/>
            <a:r>
              <a:rPr lang="es-ES" sz="2800" i="1" dirty="0">
                <a:latin typeface="Arial" panose="020B0604020202020204" pitchFamily="34" charset="0"/>
                <a:cs typeface="Arial" panose="020B0604020202020204" pitchFamily="34" charset="0"/>
              </a:rPr>
              <a:t>N2Salon</a:t>
            </a:r>
            <a:r>
              <a:rPr lang="es-ES" sz="2800" dirty="0">
                <a:latin typeface="Arial" panose="020B0604020202020204" pitchFamily="34" charset="0"/>
                <a:cs typeface="Arial" panose="020B0604020202020204" pitchFamily="34" charset="0"/>
              </a:rPr>
              <a:t> desde su inicio ha identificado las oportunidades de mercado a partir de la </a:t>
            </a:r>
            <a:r>
              <a:rPr lang="es-ES" sz="2800" b="1" dirty="0">
                <a:latin typeface="Arial" panose="020B0604020202020204" pitchFamily="34" charset="0"/>
                <a:cs typeface="Arial" panose="020B0604020202020204" pitchFamily="34" charset="0"/>
              </a:rPr>
              <a:t>experiencia de su fundador, la asesoría de su administradora, la licenciada Hernández. Posteriormente. a través de la retroalimentación con sus client</a:t>
            </a:r>
            <a:r>
              <a:rPr lang="es-ES" sz="2800" dirty="0">
                <a:latin typeface="Arial" panose="020B0604020202020204" pitchFamily="34" charset="0"/>
                <a:cs typeface="Arial" panose="020B0604020202020204" pitchFamily="34" charset="0"/>
              </a:rPr>
              <a:t>es. Ha incorporado nuevos artefactos a sus productos que le han permitido mejorar en términos de </a:t>
            </a:r>
            <a:r>
              <a:rPr lang="es-ES" sz="2800" b="1" dirty="0">
                <a:latin typeface="Arial" panose="020B0604020202020204" pitchFamily="34" charset="0"/>
                <a:cs typeface="Arial" panose="020B0604020202020204" pitchFamily="34" charset="0"/>
              </a:rPr>
              <a:t>funcionalidad,</a:t>
            </a:r>
            <a:r>
              <a:rPr lang="es-ES" sz="2800" dirty="0">
                <a:latin typeface="Arial" panose="020B0604020202020204" pitchFamily="34" charset="0"/>
                <a:cs typeface="Arial" panose="020B0604020202020204" pitchFamily="34" charset="0"/>
              </a:rPr>
              <a:t> por un lado, y en cuestiones estéticas y de diseño también han implementado </a:t>
            </a:r>
            <a:r>
              <a:rPr lang="es-ES" sz="2800" b="1" dirty="0">
                <a:latin typeface="Arial" panose="020B0604020202020204" pitchFamily="34" charset="0"/>
                <a:cs typeface="Arial" panose="020B0604020202020204" pitchFamily="34" charset="0"/>
              </a:rPr>
              <a:t>mejoras en los materiales utilizados.</a:t>
            </a:r>
            <a:r>
              <a:rPr lang="es-ES" sz="2800" dirty="0">
                <a:latin typeface="Arial" panose="020B0604020202020204" pitchFamily="34" charset="0"/>
                <a:cs typeface="Arial" panose="020B0604020202020204" pitchFamily="34" charset="0"/>
              </a:rPr>
              <a:t> Sin embargo, los impulsos innovadores plasmados en </a:t>
            </a:r>
            <a:r>
              <a:rPr lang="es-ES" sz="2800" b="1" dirty="0">
                <a:latin typeface="Arial" panose="020B0604020202020204" pitchFamily="34" charset="0"/>
                <a:cs typeface="Arial" panose="020B0604020202020204" pitchFamily="34" charset="0"/>
              </a:rPr>
              <a:t>sus productos no han impactado en el mismo ritmo en los procesos de producción</a:t>
            </a:r>
            <a:r>
              <a:rPr lang="es-ES" sz="2800" dirty="0">
                <a:latin typeface="Arial" panose="020B0604020202020204" pitchFamily="34" charset="0"/>
                <a:cs typeface="Arial" panose="020B0604020202020204" pitchFamily="34" charset="0"/>
              </a:rPr>
              <a:t> y esto ha impactado de manera significativa en los tiempos de entrega y en los costos de producción</a:t>
            </a:r>
            <a:r>
              <a:rPr lang="es-MX" sz="2800" dirty="0">
                <a:latin typeface="Arial" panose="020B0604020202020204" pitchFamily="34" charset="0"/>
                <a:cs typeface="Arial" panose="020B0604020202020204" pitchFamily="34" charset="0"/>
              </a:rPr>
              <a:t>  </a:t>
            </a:r>
          </a:p>
          <a:p>
            <a:pPr marL="228600" indent="-742950" algn="just">
              <a:lnSpc>
                <a:spcPts val="5000"/>
              </a:lnSpc>
              <a:buFont typeface="+mj-lt"/>
              <a:buAutoNum type="alphaLcPeriod"/>
            </a:pPr>
            <a:endParaRPr lang="es-ES_tradnl" sz="5400" b="1" dirty="0">
              <a:latin typeface="Myriad Pro" panose="020B0503030403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9A1CB178-7AE2-4AC4-B15F-1DEB8B68F5DC}"/>
              </a:ext>
            </a:extLst>
          </p:cNvPr>
          <p:cNvSpPr txBox="1"/>
          <p:nvPr/>
        </p:nvSpPr>
        <p:spPr>
          <a:xfrm>
            <a:off x="95410" y="40227348"/>
            <a:ext cx="32025432" cy="2862322"/>
          </a:xfrm>
          <a:prstGeom prst="rect">
            <a:avLst/>
          </a:prstGeom>
          <a:noFill/>
        </p:spPr>
        <p:txBody>
          <a:bodyPr wrap="square" rtlCol="0">
            <a:spAutoFit/>
          </a:bodyPr>
          <a:lstStyle/>
          <a:p>
            <a:r>
              <a:rPr lang="es-MX" sz="5000" b="1" dirty="0">
                <a:solidFill>
                  <a:srgbClr val="FFFFFF"/>
                </a:solidFill>
                <a:latin typeface="Helvetica" panose="020B0604020202020204" pitchFamily="34" charset="0"/>
                <a:cs typeface="Helvetica" panose="020B0604020202020204" pitchFamily="34" charset="0"/>
              </a:rPr>
              <a:t>Referencias</a:t>
            </a:r>
          </a:p>
          <a:p>
            <a:r>
              <a:rPr lang="es-MX" sz="4000" dirty="0">
                <a:solidFill>
                  <a:srgbClr val="FFFFFF"/>
                </a:solidFill>
                <a:latin typeface="Helvetica" panose="020B0604020202020204" pitchFamily="34" charset="0"/>
                <a:cs typeface="Helvetica" panose="020B0604020202020204" pitchFamily="34" charset="0"/>
              </a:rPr>
              <a:t>Formato APA 6</a:t>
            </a:r>
          </a:p>
          <a:p>
            <a:r>
              <a:rPr lang="es-MX" sz="5000" b="1" dirty="0">
                <a:solidFill>
                  <a:srgbClr val="FFFFFF"/>
                </a:solidFill>
                <a:latin typeface="Helvetica" panose="020B0604020202020204" pitchFamily="34" charset="0"/>
                <a:cs typeface="Helvetica" panose="020B0604020202020204" pitchFamily="34" charset="0"/>
              </a:rPr>
              <a:t>Agradecimientos</a:t>
            </a:r>
          </a:p>
          <a:p>
            <a:r>
              <a:rPr lang="es-MX" sz="4000" dirty="0">
                <a:solidFill>
                  <a:srgbClr val="FFFFFF"/>
                </a:solidFill>
                <a:latin typeface="Helvetica" panose="020B0604020202020204" pitchFamily="34" charset="0"/>
                <a:cs typeface="Helvetica" panose="020B0604020202020204" pitchFamily="34" charset="0"/>
              </a:rPr>
              <a:t>Opcional</a:t>
            </a:r>
          </a:p>
        </p:txBody>
      </p:sp>
      <p:sp>
        <p:nvSpPr>
          <p:cNvPr id="24" name="CuadroTexto 23">
            <a:extLst>
              <a:ext uri="{FF2B5EF4-FFF2-40B4-BE49-F238E27FC236}">
                <a16:creationId xmlns:a16="http://schemas.microsoft.com/office/drawing/2014/main" id="{F319B15F-691D-46EB-9A79-CE7A6132771D}"/>
              </a:ext>
            </a:extLst>
          </p:cNvPr>
          <p:cNvSpPr txBox="1"/>
          <p:nvPr/>
        </p:nvSpPr>
        <p:spPr>
          <a:xfrm>
            <a:off x="26688474" y="3035286"/>
            <a:ext cx="5521570" cy="1169551"/>
          </a:xfrm>
          <a:prstGeom prst="rect">
            <a:avLst/>
          </a:prstGeom>
          <a:noFill/>
        </p:spPr>
        <p:txBody>
          <a:bodyPr wrap="square" rtlCol="0">
            <a:spAutoFit/>
          </a:bodyPr>
          <a:lstStyle/>
          <a:p>
            <a:r>
              <a:rPr lang="es-MX" sz="7000" b="1" dirty="0">
                <a:latin typeface="Helvetica" panose="020B0604020202020204" pitchFamily="34" charset="0"/>
                <a:cs typeface="Helvetica" panose="020B0604020202020204" pitchFamily="34" charset="0"/>
              </a:rPr>
              <a:t>ID:______</a:t>
            </a:r>
          </a:p>
        </p:txBody>
      </p:sp>
      <p:pic>
        <p:nvPicPr>
          <p:cNvPr id="28" name="Imagen 6"/>
          <p:cNvPicPr>
            <a:picLocks noChangeAspect="1"/>
          </p:cNvPicPr>
          <p:nvPr/>
        </p:nvPicPr>
        <p:blipFill>
          <a:blip r:embed="rId7"/>
          <a:stretch>
            <a:fillRect/>
          </a:stretch>
        </p:blipFill>
        <p:spPr>
          <a:xfrm>
            <a:off x="29169361" y="259465"/>
            <a:ext cx="2811680" cy="3037907"/>
          </a:xfrm>
          <a:prstGeom prst="rect">
            <a:avLst/>
          </a:prstGeom>
        </p:spPr>
      </p:pic>
      <p:sp>
        <p:nvSpPr>
          <p:cNvPr id="32" name="9 CuadroTexto"/>
          <p:cNvSpPr txBox="1">
            <a:spLocks noChangeArrowheads="1"/>
          </p:cNvSpPr>
          <p:nvPr/>
        </p:nvSpPr>
        <p:spPr bwMode="auto">
          <a:xfrm>
            <a:off x="-3057" y="4792558"/>
            <a:ext cx="32025432" cy="3231654"/>
          </a:xfrm>
          <a:prstGeom prst="rect">
            <a:avLst/>
          </a:prstGeom>
          <a:noFill/>
          <a:ln w="9525">
            <a:noFill/>
            <a:miter lim="800000"/>
            <a:headEnd/>
            <a:tailEnd/>
          </a:ln>
        </p:spPr>
        <p:txBody>
          <a:bodyPr wrap="square">
            <a:spAutoFit/>
          </a:bodyPr>
          <a:lstStyle/>
          <a:p>
            <a:pPr algn="ctr"/>
            <a:r>
              <a:rPr lang="es-CO" sz="7200" b="1" cap="all" dirty="0">
                <a:solidFill>
                  <a:srgbClr val="002060"/>
                </a:solidFill>
                <a:latin typeface="Myriad Pro" panose="020B0503030403020204" pitchFamily="34" charset="0"/>
                <a:cs typeface="Arial" panose="020B0604020202020204" pitchFamily="34" charset="0"/>
              </a:rPr>
              <a:t>N2Salon: innovación incremental en una pequeña empresa fabricante de muebles para salones de belleza </a:t>
            </a:r>
          </a:p>
          <a:p>
            <a:pPr algn="ctr"/>
            <a:r>
              <a:rPr lang="es-CO" sz="3200" b="1" cap="all" dirty="0">
                <a:solidFill>
                  <a:srgbClr val="7030A0"/>
                </a:solidFill>
                <a:latin typeface="Myriad Pro" panose="020B0503030403020204" pitchFamily="34" charset="0"/>
                <a:cs typeface="Arial" panose="020B0604020202020204" pitchFamily="34" charset="0"/>
              </a:rPr>
              <a:t>M</a:t>
            </a:r>
            <a:r>
              <a:rPr lang="es-MX" sz="3200" b="1" dirty="0">
                <a:solidFill>
                  <a:srgbClr val="7030A0"/>
                </a:solidFill>
                <a:latin typeface="Helvetica" panose="020B0604020202020204" pitchFamily="34" charset="0"/>
                <a:cs typeface="Helvetica" panose="020B0604020202020204" pitchFamily="34" charset="0"/>
              </a:rPr>
              <a:t>tro. Sergio Solís Tepexpa, Dr. Angel Wilhelm Vázquez García</a:t>
            </a:r>
          </a:p>
          <a:p>
            <a:pPr algn="ctr"/>
            <a:r>
              <a:rPr lang="es-MX" sz="2800" b="1" cap="all" dirty="0">
                <a:solidFill>
                  <a:srgbClr val="7030A0"/>
                </a:solidFill>
                <a:latin typeface="Helvetica" panose="020B0604020202020204" pitchFamily="34" charset="0"/>
                <a:cs typeface="Arial" panose="020B0604020202020204" pitchFamily="34" charset="0"/>
              </a:rPr>
              <a:t>U</a:t>
            </a:r>
            <a:r>
              <a:rPr lang="es-MX" sz="2800" b="1" dirty="0">
                <a:solidFill>
                  <a:srgbClr val="7030A0"/>
                </a:solidFill>
                <a:latin typeface="Helvetica" panose="020B0604020202020204" pitchFamily="34" charset="0"/>
                <a:cs typeface="Helvetica" panose="020B0604020202020204" pitchFamily="34" charset="0"/>
              </a:rPr>
              <a:t>niversidad Autónoma Metropolitana Unidad Xochimilco, Ciudad de México </a:t>
            </a:r>
            <a:endParaRPr lang="es-MX" sz="2800" b="1" cap="all" dirty="0">
              <a:solidFill>
                <a:srgbClr val="7030A0"/>
              </a:solidFill>
              <a:latin typeface="Myriad Pro" panose="020B0503030403020204" pitchFamily="34" charset="0"/>
              <a:cs typeface="Arial" panose="020B0604020202020204" pitchFamily="34" charset="0"/>
            </a:endParaRPr>
          </a:p>
        </p:txBody>
      </p:sp>
      <p:pic>
        <p:nvPicPr>
          <p:cNvPr id="33" name="Imagen 32"/>
          <p:cNvPicPr>
            <a:picLocks noChangeAspect="1"/>
          </p:cNvPicPr>
          <p:nvPr/>
        </p:nvPicPr>
        <p:blipFill rotWithShape="1">
          <a:blip r:embed="rId8">
            <a:extLst>
              <a:ext uri="{28A0092B-C50C-407E-A947-70E740481C1C}">
                <a14:useLocalDpi xmlns:a14="http://schemas.microsoft.com/office/drawing/2010/main" val="0"/>
              </a:ext>
            </a:extLst>
          </a:blip>
          <a:srcRect r="58362"/>
          <a:stretch/>
        </p:blipFill>
        <p:spPr>
          <a:xfrm>
            <a:off x="278446" y="-328768"/>
            <a:ext cx="10406731" cy="2095692"/>
          </a:xfrm>
          <a:prstGeom prst="rect">
            <a:avLst/>
          </a:prstGeom>
        </p:spPr>
      </p:pic>
      <p:grpSp>
        <p:nvGrpSpPr>
          <p:cNvPr id="34" name="Grupo 33">
            <a:extLst>
              <a:ext uri="{FF2B5EF4-FFF2-40B4-BE49-F238E27FC236}">
                <a16:creationId xmlns:a16="http://schemas.microsoft.com/office/drawing/2014/main" id="{839E5425-9AD4-4D9C-A31B-3FDBDC4FF335}"/>
              </a:ext>
            </a:extLst>
          </p:cNvPr>
          <p:cNvGrpSpPr/>
          <p:nvPr/>
        </p:nvGrpSpPr>
        <p:grpSpPr>
          <a:xfrm>
            <a:off x="13166064" y="886420"/>
            <a:ext cx="11239694" cy="2972007"/>
            <a:chOff x="-87714" y="0"/>
            <a:chExt cx="3021414" cy="981075"/>
          </a:xfrm>
        </p:grpSpPr>
        <p:sp>
          <p:nvSpPr>
            <p:cNvPr id="35" name="Cuadro de texto 2">
              <a:extLst>
                <a:ext uri="{FF2B5EF4-FFF2-40B4-BE49-F238E27FC236}">
                  <a16:creationId xmlns:a16="http://schemas.microsoft.com/office/drawing/2014/main" id="{6EA619D2-2B68-46AA-894B-59D5C8B81DA0}"/>
                </a:ext>
              </a:extLst>
            </p:cNvPr>
            <p:cNvSpPr txBox="1">
              <a:spLocks noChangeArrowheads="1"/>
            </p:cNvSpPr>
            <p:nvPr/>
          </p:nvSpPr>
          <p:spPr bwMode="auto">
            <a:xfrm>
              <a:off x="1285875" y="104775"/>
              <a:ext cx="1647825" cy="8572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CIGECOM</a:t>
              </a:r>
              <a:endParaRPr lang="es-CO" sz="2000" dirty="0">
                <a:effectLst/>
                <a:latin typeface="Arial" panose="020B0604020202020204" pitchFamily="34" charset="0"/>
                <a:ea typeface="Calibri" panose="020F0502020204030204" pitchFamily="34" charset="0"/>
                <a:cs typeface="Arial" panose="020B0604020202020204" pitchFamily="34" charset="0"/>
              </a:endParaRPr>
            </a:p>
            <a:p>
              <a:pPr algn="just"/>
              <a:r>
                <a:rPr lang="es-ES" sz="2800" dirty="0">
                  <a:effectLst/>
                  <a:latin typeface="Arial" panose="020B0604020202020204" pitchFamily="34" charset="0"/>
                  <a:ea typeface="Calibri" panose="020F0502020204030204" pitchFamily="34" charset="0"/>
                  <a:cs typeface="Arial" panose="020B0604020202020204" pitchFamily="34" charset="0"/>
                </a:rPr>
                <a:t>Congreso Internacional en Gestión Competitiva, Tecnología e Innovación, Coloquio estudiantil y IV Encuentro de Investigadores de la Red Iberoamericana RITMMA 2021</a:t>
              </a:r>
              <a:endParaRPr lang="es-CO"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6" name="Imagen 35" descr="Boomerang">
              <a:extLst>
                <a:ext uri="{FF2B5EF4-FFF2-40B4-BE49-F238E27FC236}">
                  <a16:creationId xmlns:a16="http://schemas.microsoft.com/office/drawing/2014/main" id="{422900CB-B130-4D0F-B4ED-F6E418B8DD01}"/>
                </a:ext>
              </a:extLst>
            </p:cNvPr>
            <p:cNvPicPr>
              <a:picLocks noChangeAspect="1"/>
            </p:cNvPicPr>
            <p:nvPr/>
          </p:nvPicPr>
          <p:blipFill rotWithShape="1">
            <a:blip r:embed="rId9">
              <a:extLst>
                <a:ext uri="{28A0092B-C50C-407E-A947-70E740481C1C}">
                  <a14:useLocalDpi xmlns:a14="http://schemas.microsoft.com/office/drawing/2010/main" val="0"/>
                </a:ext>
              </a:extLst>
            </a:blip>
            <a:srcRect r="60360"/>
            <a:stretch/>
          </p:blipFill>
          <p:spPr bwMode="auto">
            <a:xfrm>
              <a:off x="-87714" y="0"/>
              <a:ext cx="1348740" cy="981075"/>
            </a:xfrm>
            <a:prstGeom prst="rect">
              <a:avLst/>
            </a:prstGeom>
            <a:noFill/>
            <a:ln>
              <a:noFill/>
            </a:ln>
            <a:extLst>
              <a:ext uri="{53640926-AAD7-44D8-BBD7-CCE9431645EC}">
                <a14:shadowObscured xmlns:a14="http://schemas.microsoft.com/office/drawing/2010/main"/>
              </a:ext>
            </a:extLst>
          </p:spPr>
        </p:pic>
      </p:grpSp>
      <p:pic>
        <p:nvPicPr>
          <p:cNvPr id="5" name="Imagen 4">
            <a:extLst>
              <a:ext uri="{FF2B5EF4-FFF2-40B4-BE49-F238E27FC236}">
                <a16:creationId xmlns:a16="http://schemas.microsoft.com/office/drawing/2014/main" id="{BD178639-46AF-4E11-96E8-074B22CC83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137" y="1648501"/>
            <a:ext cx="3902107" cy="2155914"/>
          </a:xfrm>
          <a:prstGeom prst="rect">
            <a:avLst/>
          </a:prstGeom>
        </p:spPr>
      </p:pic>
      <p:pic>
        <p:nvPicPr>
          <p:cNvPr id="7" name="Imagen 6">
            <a:extLst>
              <a:ext uri="{FF2B5EF4-FFF2-40B4-BE49-F238E27FC236}">
                <a16:creationId xmlns:a16="http://schemas.microsoft.com/office/drawing/2014/main" id="{D987C43C-5D15-45E6-9B79-F559AEA30A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88482" y="3421863"/>
            <a:ext cx="4325138" cy="1312350"/>
          </a:xfrm>
          <a:prstGeom prst="rect">
            <a:avLst/>
          </a:prstGeom>
        </p:spPr>
      </p:pic>
      <p:pic>
        <p:nvPicPr>
          <p:cNvPr id="9" name="Imagen 8">
            <a:extLst>
              <a:ext uri="{FF2B5EF4-FFF2-40B4-BE49-F238E27FC236}">
                <a16:creationId xmlns:a16="http://schemas.microsoft.com/office/drawing/2014/main" id="{88BEE080-B83C-4255-8737-1CA368816D9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24485" y="2904626"/>
            <a:ext cx="2756545" cy="1884418"/>
          </a:xfrm>
          <a:prstGeom prst="rect">
            <a:avLst/>
          </a:prstGeom>
        </p:spPr>
      </p:pic>
      <p:sp>
        <p:nvSpPr>
          <p:cNvPr id="10" name="CuadroTexto 9">
            <a:extLst>
              <a:ext uri="{FF2B5EF4-FFF2-40B4-BE49-F238E27FC236}">
                <a16:creationId xmlns:a16="http://schemas.microsoft.com/office/drawing/2014/main" id="{EFCCB445-72DE-42BD-A591-FE5917DB008A}"/>
              </a:ext>
            </a:extLst>
          </p:cNvPr>
          <p:cNvSpPr txBox="1"/>
          <p:nvPr/>
        </p:nvSpPr>
        <p:spPr>
          <a:xfrm>
            <a:off x="3700046" y="1638081"/>
            <a:ext cx="6124439" cy="1815882"/>
          </a:xfrm>
          <a:prstGeom prst="rect">
            <a:avLst/>
          </a:prstGeom>
          <a:noFill/>
        </p:spPr>
        <p:txBody>
          <a:bodyPr wrap="square" rtlCol="0">
            <a:spAutoFit/>
          </a:bodyPr>
          <a:lstStyle/>
          <a:p>
            <a:pPr algn="just"/>
            <a:r>
              <a:rPr lang="es-MX" sz="2800" dirty="0">
                <a:solidFill>
                  <a:schemeClr val="bg1">
                    <a:lumMod val="50000"/>
                  </a:schemeClr>
                </a:solidFill>
              </a:rPr>
              <a:t>UNIVERSIDAD DEL ATLÁNTICO </a:t>
            </a:r>
          </a:p>
          <a:p>
            <a:pPr algn="just"/>
            <a:r>
              <a:rPr lang="es-MX" sz="2800" dirty="0">
                <a:solidFill>
                  <a:schemeClr val="bg1">
                    <a:lumMod val="50000"/>
                  </a:schemeClr>
                </a:solidFill>
              </a:rPr>
              <a:t>RED IBEROAMERICANA: INNOVACIÓN TRANSFERENCIA TECNOLÓGICA EN FABRICANTES DE MUEBLES . RITMMA</a:t>
            </a:r>
            <a:endParaRPr lang="es-CO" sz="2800" dirty="0">
              <a:solidFill>
                <a:schemeClr val="bg1">
                  <a:lumMod val="50000"/>
                </a:schemeClr>
              </a:solidFill>
            </a:endParaRPr>
          </a:p>
        </p:txBody>
      </p:sp>
      <p:pic>
        <p:nvPicPr>
          <p:cNvPr id="4" name="Imagen 3">
            <a:extLst>
              <a:ext uri="{FF2B5EF4-FFF2-40B4-BE49-F238E27FC236}">
                <a16:creationId xmlns:a16="http://schemas.microsoft.com/office/drawing/2014/main" id="{899BE7CE-0FE2-5847-8821-096F6520DBDA}"/>
              </a:ext>
            </a:extLst>
          </p:cNvPr>
          <p:cNvPicPr>
            <a:picLocks noChangeAspect="1"/>
          </p:cNvPicPr>
          <p:nvPr/>
        </p:nvPicPr>
        <p:blipFill>
          <a:blip r:embed="rId13">
            <a:extLst>
              <a:ext uri="{BEBA8EAE-BF5A-486C-A8C5-ECC9F3942E4B}">
                <a14:imgProps xmlns:a14="http://schemas.microsoft.com/office/drawing/2010/main">
                  <a14:imgLayer r:embed="rId1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1513008" y="19339126"/>
            <a:ext cx="6038470" cy="8649700"/>
          </a:xfrm>
          <a:prstGeom prst="rect">
            <a:avLst/>
          </a:prstGeom>
        </p:spPr>
      </p:pic>
      <p:pic>
        <p:nvPicPr>
          <p:cNvPr id="8" name="Imagen 7">
            <a:extLst>
              <a:ext uri="{FF2B5EF4-FFF2-40B4-BE49-F238E27FC236}">
                <a16:creationId xmlns:a16="http://schemas.microsoft.com/office/drawing/2014/main" id="{F60EB4B6-FE63-BD42-B89E-87EF54ABE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24362">
            <a:off x="8249882" y="26920764"/>
            <a:ext cx="3217792" cy="2099414"/>
          </a:xfrm>
          <a:prstGeom prst="rect">
            <a:avLst/>
          </a:prstGeom>
        </p:spPr>
      </p:pic>
      <p:pic>
        <p:nvPicPr>
          <p:cNvPr id="22" name="Imagen 21">
            <a:extLst>
              <a:ext uri="{FF2B5EF4-FFF2-40B4-BE49-F238E27FC236}">
                <a16:creationId xmlns:a16="http://schemas.microsoft.com/office/drawing/2014/main" id="{26EBBB85-1A33-B94C-B0E4-C94FD7343CB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5997249">
            <a:off x="10021323" y="18763017"/>
            <a:ext cx="3044994" cy="3179899"/>
          </a:xfrm>
          <a:prstGeom prst="rect">
            <a:avLst/>
          </a:prstGeom>
        </p:spPr>
      </p:pic>
      <p:pic>
        <p:nvPicPr>
          <p:cNvPr id="16" name="Imagen 15">
            <a:extLst>
              <a:ext uri="{FF2B5EF4-FFF2-40B4-BE49-F238E27FC236}">
                <a16:creationId xmlns:a16="http://schemas.microsoft.com/office/drawing/2014/main" id="{070D82EA-EBFC-CF44-BDF1-7E9F6A9311A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238911" y="9104956"/>
            <a:ext cx="1727398" cy="3026637"/>
          </a:xfrm>
          <a:prstGeom prst="rect">
            <a:avLst/>
          </a:prstGeom>
        </p:spPr>
      </p:pic>
      <p:pic>
        <p:nvPicPr>
          <p:cNvPr id="29" name="Imagen 28">
            <a:extLst>
              <a:ext uri="{FF2B5EF4-FFF2-40B4-BE49-F238E27FC236}">
                <a16:creationId xmlns:a16="http://schemas.microsoft.com/office/drawing/2014/main" id="{94E08584-BA49-FA4F-9729-33548736D19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9110" y="21852021"/>
            <a:ext cx="6857885" cy="3886938"/>
          </a:xfrm>
          <a:prstGeom prst="rect">
            <a:avLst/>
          </a:prstGeom>
        </p:spPr>
      </p:pic>
      <p:pic>
        <p:nvPicPr>
          <p:cNvPr id="39" name="image6.png">
            <a:extLst>
              <a:ext uri="{FF2B5EF4-FFF2-40B4-BE49-F238E27FC236}">
                <a16:creationId xmlns:a16="http://schemas.microsoft.com/office/drawing/2014/main" id="{92F4FA92-0F4D-F64E-95D4-318323E454EE}"/>
              </a:ext>
            </a:extLst>
          </p:cNvPr>
          <p:cNvPicPr/>
          <p:nvPr/>
        </p:nvPicPr>
        <p:blipFill>
          <a:blip r:embed="rId3"/>
          <a:srcRect/>
          <a:stretch>
            <a:fillRect/>
          </a:stretch>
        </p:blipFill>
        <p:spPr>
          <a:xfrm rot="10800000">
            <a:off x="-32514" y="37638562"/>
            <a:ext cx="3732560" cy="2383884"/>
          </a:xfrm>
          <a:prstGeom prst="rect">
            <a:avLst/>
          </a:prstGeom>
          <a:ln/>
        </p:spPr>
      </p:pic>
      <p:pic>
        <p:nvPicPr>
          <p:cNvPr id="41" name="image6.png">
            <a:extLst>
              <a:ext uri="{FF2B5EF4-FFF2-40B4-BE49-F238E27FC236}">
                <a16:creationId xmlns:a16="http://schemas.microsoft.com/office/drawing/2014/main" id="{3CC32D4A-0F6F-C04E-AA8C-302CFB6B95DA}"/>
              </a:ext>
            </a:extLst>
          </p:cNvPr>
          <p:cNvPicPr/>
          <p:nvPr/>
        </p:nvPicPr>
        <p:blipFill>
          <a:blip r:embed="rId3"/>
          <a:srcRect/>
          <a:stretch>
            <a:fillRect/>
          </a:stretch>
        </p:blipFill>
        <p:spPr>
          <a:xfrm rot="5400000">
            <a:off x="29296106" y="37944382"/>
            <a:ext cx="3732560" cy="2473803"/>
          </a:xfrm>
          <a:prstGeom prst="rect">
            <a:avLst/>
          </a:prstGeom>
          <a:ln/>
        </p:spPr>
      </p:pic>
      <p:pic>
        <p:nvPicPr>
          <p:cNvPr id="43" name="image6.png">
            <a:extLst>
              <a:ext uri="{FF2B5EF4-FFF2-40B4-BE49-F238E27FC236}">
                <a16:creationId xmlns:a16="http://schemas.microsoft.com/office/drawing/2014/main" id="{CEC05EA5-26E1-E74D-A411-B0BAFEC3CD98}"/>
              </a:ext>
            </a:extLst>
          </p:cNvPr>
          <p:cNvPicPr/>
          <p:nvPr/>
        </p:nvPicPr>
        <p:blipFill>
          <a:blip r:embed="rId3"/>
          <a:srcRect/>
          <a:stretch>
            <a:fillRect/>
          </a:stretch>
        </p:blipFill>
        <p:spPr>
          <a:xfrm rot="5400000">
            <a:off x="11819374" y="26621350"/>
            <a:ext cx="3732560" cy="2473803"/>
          </a:xfrm>
          <a:prstGeom prst="rect">
            <a:avLst/>
          </a:prstGeom>
          <a:ln/>
        </p:spPr>
      </p:pic>
      <p:sp>
        <p:nvSpPr>
          <p:cNvPr id="46" name="CuadroTexto 45">
            <a:extLst>
              <a:ext uri="{FF2B5EF4-FFF2-40B4-BE49-F238E27FC236}">
                <a16:creationId xmlns:a16="http://schemas.microsoft.com/office/drawing/2014/main" id="{99107462-D33D-3946-9CAC-66AD79E7F4F2}"/>
              </a:ext>
            </a:extLst>
          </p:cNvPr>
          <p:cNvSpPr txBox="1"/>
          <p:nvPr/>
        </p:nvSpPr>
        <p:spPr>
          <a:xfrm>
            <a:off x="68633" y="40040291"/>
            <a:ext cx="19986284" cy="2954655"/>
          </a:xfrm>
          <a:prstGeom prst="rect">
            <a:avLst/>
          </a:prstGeom>
          <a:noFill/>
        </p:spPr>
        <p:txBody>
          <a:bodyPr wrap="square" rtlCol="0">
            <a:spAutoFit/>
          </a:bodyPr>
          <a:lstStyle/>
          <a:p>
            <a:r>
              <a:rPr lang="es-MX" sz="2400" b="1" dirty="0">
                <a:latin typeface="Arial" panose="020B0604020202020204" pitchFamily="34" charset="0"/>
                <a:cs typeface="Arial" panose="020B0604020202020204" pitchFamily="34" charset="0"/>
              </a:rPr>
              <a:t>Referencias</a:t>
            </a:r>
          </a:p>
          <a:p>
            <a:pPr lvl="0"/>
            <a:r>
              <a:rPr lang="en-US" dirty="0"/>
              <a:t>Approach – A study of beauty salons. Benchmarking: An International Journal. https://doi:10.1108/bij-09-2020-0492 </a:t>
            </a:r>
            <a:r>
              <a:rPr lang="es-MX" dirty="0"/>
              <a:t>, </a:t>
            </a:r>
            <a:r>
              <a:rPr lang="en-US" dirty="0"/>
              <a:t>Business: A Case of a Beauty Salon. Global Business &amp; Management </a:t>
            </a:r>
            <a:r>
              <a:rPr lang="es-MX" dirty="0"/>
              <a:t> </a:t>
            </a:r>
            <a:r>
              <a:rPr lang="en-US" dirty="0"/>
              <a:t>Research, 12(2), 24–34; </a:t>
            </a:r>
            <a:r>
              <a:rPr lang="es-ES" dirty="0"/>
              <a:t>Eco, H. (2010). </a:t>
            </a:r>
            <a:r>
              <a:rPr lang="es-ES" i="1" dirty="0"/>
              <a:t>Historia de la belleza</a:t>
            </a:r>
            <a:r>
              <a:rPr lang="es-ES" dirty="0"/>
              <a:t>. De Bolsillo </a:t>
            </a:r>
            <a:r>
              <a:rPr lang="es-ES" dirty="0" err="1"/>
              <a:t>Random</a:t>
            </a:r>
            <a:r>
              <a:rPr lang="es-ES" dirty="0"/>
              <a:t> </a:t>
            </a:r>
            <a:r>
              <a:rPr lang="es-ES" dirty="0" err="1"/>
              <a:t>House</a:t>
            </a:r>
            <a:r>
              <a:rPr lang="es-ES" dirty="0"/>
              <a:t> </a:t>
            </a:r>
            <a:r>
              <a:rPr lang="es-ES" dirty="0" err="1"/>
              <a:t>Mondadori</a:t>
            </a:r>
            <a:r>
              <a:rPr lang="es-ES" dirty="0"/>
              <a:t>; </a:t>
            </a:r>
            <a:r>
              <a:rPr lang="en-US" dirty="0"/>
              <a:t>Ehlers, L. (2017, 14 de </a:t>
            </a:r>
            <a:r>
              <a:rPr lang="en-US" dirty="0" err="1"/>
              <a:t>julio</a:t>
            </a:r>
            <a:r>
              <a:rPr lang="en-US" dirty="0"/>
              <a:t>), </a:t>
            </a:r>
            <a:r>
              <a:rPr lang="en-US" i="1" dirty="0"/>
              <a:t>Salon losing clients? Etiquette might be to blame</a:t>
            </a:r>
            <a:r>
              <a:rPr lang="en-US" dirty="0"/>
              <a:t>, </a:t>
            </a:r>
            <a:r>
              <a:rPr lang="es-MX" dirty="0"/>
              <a:t> </a:t>
            </a:r>
            <a:r>
              <a:rPr lang="en-US" dirty="0"/>
              <a:t>Oxbridge; </a:t>
            </a:r>
            <a:r>
              <a:rPr lang="es-ES" dirty="0"/>
              <a:t>Esquivel, G. (2020). Los impactos económicos de la pandemia en México </a:t>
            </a:r>
            <a:r>
              <a:rPr lang="es-ES" u="sng" dirty="0">
                <a:hlinkClick r:id="rId18">
                  <a:extLst>
                    <a:ext uri="{A12FA001-AC4F-418D-AE19-62706E023703}">
                      <ahyp:hlinkClr xmlns:ahyp="http://schemas.microsoft.com/office/drawing/2018/hyperlinkcolor" val="tx"/>
                    </a:ext>
                  </a:extLst>
                </a:hlinkClick>
              </a:rPr>
              <a:t>https://www.banxico.org.mx/publicaciones-y-prensa/articulos-y-otras-publicaciones/%7BD442A596-6F43-D1B5-6686-64A2CF2F371B%7D.pdf</a:t>
            </a:r>
            <a:r>
              <a:rPr lang="es-MX" dirty="0"/>
              <a:t>; </a:t>
            </a:r>
            <a:r>
              <a:rPr lang="es-ES" dirty="0"/>
              <a:t>Expansión (2020.</a:t>
            </a:r>
          </a:p>
          <a:p>
            <a:pPr lvl="0"/>
            <a:r>
              <a:rPr lang="es-MX" dirty="0">
                <a:hlinkClick r:id="rId19">
                  <a:extLst>
                    <a:ext uri="{A12FA001-AC4F-418D-AE19-62706E023703}">
                      <ahyp:hlinkClr xmlns:ahyp="http://schemas.microsoft.com/office/drawing/2018/hyperlinkcolor" val="tx"/>
                    </a:ext>
                  </a:extLst>
                </a:hlinkClick>
              </a:rPr>
              <a:t>https://obras.expansion.mx/inmobiliario/2020/06/15/el-sector-de-  belleza-se-prepara-para-la-reapertura</a:t>
            </a:r>
            <a:r>
              <a:rPr lang="es-MX" dirty="0"/>
              <a:t> (consultado 20 de julio 2021); </a:t>
            </a:r>
            <a:r>
              <a:rPr lang="es-ES" dirty="0" err="1"/>
              <a:t>Kampani</a:t>
            </a:r>
            <a:r>
              <a:rPr lang="es-ES" dirty="0"/>
              <a:t>, N., y </a:t>
            </a:r>
            <a:r>
              <a:rPr lang="es-ES" dirty="0" err="1"/>
              <a:t>Jhamb</a:t>
            </a:r>
            <a:r>
              <a:rPr lang="es-ES" dirty="0"/>
              <a:t>, D. (2020). </a:t>
            </a:r>
            <a:r>
              <a:rPr lang="en-US" i="1" dirty="0"/>
              <a:t>Uncovering the dimensions of service scape using mixed method; </a:t>
            </a:r>
            <a:r>
              <a:rPr lang="en-US" dirty="0" err="1"/>
              <a:t>Krivokapic</a:t>
            </a:r>
            <a:r>
              <a:rPr lang="en-US" dirty="0"/>
              <a:t>́-</a:t>
            </a:r>
            <a:r>
              <a:rPr lang="en-US" dirty="0" err="1"/>
              <a:t>Kneževic</a:t>
            </a:r>
            <a:r>
              <a:rPr lang="en-US" dirty="0"/>
              <a:t>́, M., y </a:t>
            </a:r>
            <a:r>
              <a:rPr lang="en-US" dirty="0" err="1"/>
              <a:t>Nikčevic</a:t>
            </a:r>
            <a:r>
              <a:rPr lang="en-US" dirty="0"/>
              <a:t>́-</a:t>
            </a:r>
            <a:r>
              <a:rPr lang="en-US" dirty="0" err="1"/>
              <a:t>Batrićevic</a:t>
            </a:r>
            <a:r>
              <a:rPr lang="en-US" dirty="0"/>
              <a:t>́, A. (2014). </a:t>
            </a:r>
            <a:r>
              <a:rPr lang="es-ES" dirty="0" err="1"/>
              <a:t>The</a:t>
            </a:r>
            <a:r>
              <a:rPr lang="es-ES" dirty="0"/>
              <a:t> </a:t>
            </a:r>
            <a:r>
              <a:rPr lang="es-ES" dirty="0" err="1"/>
              <a:t>Beauty</a:t>
            </a:r>
            <a:r>
              <a:rPr lang="es-ES" dirty="0"/>
              <a:t> of </a:t>
            </a:r>
            <a:r>
              <a:rPr lang="en-US" dirty="0"/>
              <a:t>Convention : Essays in Literature and Culture. Cambridge Scholars</a:t>
            </a:r>
            <a:r>
              <a:rPr lang="es-MX" dirty="0"/>
              <a:t> </a:t>
            </a:r>
            <a:r>
              <a:rPr lang="en-US" dirty="0"/>
              <a:t>Publishing; OCDE (2018).</a:t>
            </a:r>
            <a:r>
              <a:rPr lang="en-US" i="1" dirty="0"/>
              <a:t> Oslo Manual 2018. Guidelines For Collecting, Reporting and Using Data on Innovation</a:t>
            </a:r>
            <a:r>
              <a:rPr lang="en-US" dirty="0"/>
              <a:t>. 4Th Edition. Professional Beauty(2021) </a:t>
            </a:r>
            <a:r>
              <a:rPr lang="en-US" u="sng" dirty="0">
                <a:hlinkClick r:id="rId20"/>
              </a:rPr>
              <a:t>https://professionalbeauty.in/index.php/how-to-retain-</a:t>
            </a:r>
            <a:r>
              <a:rPr lang="en-US" dirty="0"/>
              <a:t>salon-customers/ </a:t>
            </a:r>
            <a:r>
              <a:rPr lang="en-US" dirty="0" err="1"/>
              <a:t>Vasaikar</a:t>
            </a:r>
            <a:r>
              <a:rPr lang="en-US" dirty="0"/>
              <a:t>, P. (2019, 19 de </a:t>
            </a:r>
            <a:r>
              <a:rPr lang="en-US" dirty="0" err="1"/>
              <a:t>febrero</a:t>
            </a:r>
            <a:r>
              <a:rPr lang="en-US" dirty="0"/>
              <a:t>), How to retain salon customers?, New Salon Business News</a:t>
            </a:r>
            <a:r>
              <a:rPr lang="es-MX" dirty="0"/>
              <a:t>; </a:t>
            </a:r>
            <a:r>
              <a:rPr lang="en-US" dirty="0"/>
              <a:t>Schumpeter, J.A. </a:t>
            </a:r>
            <a:r>
              <a:rPr lang="en-US" i="1" dirty="0"/>
              <a:t>The Theory of Economic Development: An Inquiry into Profits, </a:t>
            </a:r>
            <a:r>
              <a:rPr lang="es-MX" dirty="0"/>
              <a:t> </a:t>
            </a:r>
            <a:r>
              <a:rPr lang="en-US" i="1" dirty="0"/>
              <a:t>Capital, Credit, Interest and the Business Cycle</a:t>
            </a:r>
            <a:r>
              <a:rPr lang="en-US" dirty="0"/>
              <a:t>. Cambridge: Harvard University Press. [1912] 1934.</a:t>
            </a:r>
            <a:r>
              <a:rPr lang="es-MX" dirty="0"/>
              <a:t> </a:t>
            </a:r>
            <a:r>
              <a:rPr lang="en-US" dirty="0"/>
              <a:t>Schumpeter, J.A. </a:t>
            </a:r>
            <a:r>
              <a:rPr lang="en-US" i="1" dirty="0"/>
              <a:t>Capitalism, Socialism and Democracy</a:t>
            </a:r>
            <a:r>
              <a:rPr lang="en-US" dirty="0"/>
              <a:t>. New York: Harper.</a:t>
            </a:r>
            <a:r>
              <a:rPr lang="es-MX" dirty="0"/>
              <a:t> </a:t>
            </a:r>
            <a:r>
              <a:rPr lang="en-US" dirty="0"/>
              <a:t>Yin K., Chee F. y Ka L. (2020). </a:t>
            </a:r>
            <a:r>
              <a:rPr lang="en-US" i="1" dirty="0"/>
              <a:t>An Application of Quantitative Strategic Planning </a:t>
            </a:r>
            <a:r>
              <a:rPr lang="es-MX" dirty="0"/>
              <a:t> </a:t>
            </a:r>
            <a:r>
              <a:rPr lang="en-US" i="1" dirty="0"/>
              <a:t>Matrix for Small </a:t>
            </a:r>
            <a:endParaRPr lang="es-MX" dirty="0"/>
          </a:p>
          <a:p>
            <a:pPr lvl="0" algn="just"/>
            <a:endParaRPr lang="es-MX" dirty="0"/>
          </a:p>
        </p:txBody>
      </p:sp>
    </p:spTree>
    <p:extLst>
      <p:ext uri="{BB962C8B-B14F-4D97-AF65-F5344CB8AC3E}">
        <p14:creationId xmlns:p14="http://schemas.microsoft.com/office/powerpoint/2010/main" val="34747693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1025</TotalTime>
  <Words>1128</Words>
  <Application>Microsoft Macintosh PowerPoint</Application>
  <PresentationFormat>Personalizado</PresentationFormat>
  <Paragraphs>28</Paragraphs>
  <Slides>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Arial</vt:lpstr>
      <vt:lpstr>Calibri</vt:lpstr>
      <vt:lpstr>Calibri Light</vt:lpstr>
      <vt:lpstr>Helvetica</vt:lpstr>
      <vt:lpstr>Myriad Pro</vt:lpstr>
      <vt:lpstr>Times New Roman</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Rubria Rubio</dc:creator>
  <cp:lastModifiedBy>SERGIO SOLIS TEPEXPA</cp:lastModifiedBy>
  <cp:revision>44</cp:revision>
  <dcterms:created xsi:type="dcterms:W3CDTF">2018-09-25T16:14:04Z</dcterms:created>
  <dcterms:modified xsi:type="dcterms:W3CDTF">2021-10-12T00:49:24Z</dcterms:modified>
</cp:coreProperties>
</file>